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77" r:id="rId1"/>
  </p:sldMasterIdLst>
  <p:sldIdLst>
    <p:sldId id="256" r:id="rId2"/>
    <p:sldId id="257" r:id="rId3"/>
    <p:sldId id="271" r:id="rId4"/>
    <p:sldId id="281" r:id="rId5"/>
    <p:sldId id="258" r:id="rId6"/>
    <p:sldId id="259" r:id="rId7"/>
    <p:sldId id="282" r:id="rId8"/>
    <p:sldId id="304" r:id="rId9"/>
    <p:sldId id="270" r:id="rId10"/>
    <p:sldId id="286" r:id="rId11"/>
    <p:sldId id="303" r:id="rId12"/>
    <p:sldId id="300" r:id="rId13"/>
    <p:sldId id="302" r:id="rId14"/>
    <p:sldId id="287" r:id="rId15"/>
    <p:sldId id="288" r:id="rId16"/>
    <p:sldId id="289" r:id="rId17"/>
    <p:sldId id="297" r:id="rId18"/>
    <p:sldId id="293" r:id="rId19"/>
    <p:sldId id="294" r:id="rId20"/>
    <p:sldId id="295" r:id="rId21"/>
    <p:sldId id="272" r:id="rId22"/>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7" autoAdjust="0"/>
    <p:restoredTop sz="94434" autoAdjust="0"/>
  </p:normalViewPr>
  <p:slideViewPr>
    <p:cSldViewPr snapToGrid="0">
      <p:cViewPr varScale="1">
        <p:scale>
          <a:sx n="74" d="100"/>
          <a:sy n="74" d="100"/>
        </p:scale>
        <p:origin x="42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a:xfrm>
            <a:off x="5332412" y="5883275"/>
            <a:ext cx="4324044" cy="365125"/>
          </a:xfrm>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771462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E0727A-B593-4771-A90E-310BBB15B98C}" type="datetimeFigureOut">
              <a:rPr lang="fr-FR" smtClean="0"/>
              <a:t>29/10/2019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310950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460105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935851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979244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907877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590034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3440285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167290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10951856" y="5867131"/>
            <a:ext cx="551167" cy="365125"/>
          </a:xfrm>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13809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E0727A-B593-4771-A90E-310BBB15B98C}" type="datetimeFigureOut">
              <a:rPr lang="fr-FR" smtClean="0"/>
              <a:t>29/10/2019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572570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E0727A-B593-4771-A90E-310BBB15B98C}" type="datetimeFigureOut">
              <a:rPr lang="fr-FR" smtClean="0"/>
              <a:t>29/10/2019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74973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E0727A-B593-4771-A90E-310BBB15B98C}" type="datetimeFigureOut">
              <a:rPr lang="fr-FR" smtClean="0"/>
              <a:t>29/10/2019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2345743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E0727A-B593-4771-A90E-310BBB15B98C}" type="datetimeFigureOut">
              <a:rPr lang="fr-FR" smtClean="0"/>
              <a:t>29/10/2019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896053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0727A-B593-4771-A90E-310BBB15B98C}" type="datetimeFigureOut">
              <a:rPr lang="fr-FR" smtClean="0"/>
              <a:t>29/10/2019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322447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r-FR" smtClean="0"/>
              <a:t>Modifiez le style du titre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E0727A-B593-4771-A90E-310BBB15B98C}" type="datetimeFigureOut">
              <a:rPr lang="fr-FR" smtClean="0"/>
              <a:t>29/10/2019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601187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E0727A-B593-4771-A90E-310BBB15B98C}" type="datetimeFigureOut">
              <a:rPr lang="fr-FR" smtClean="0"/>
              <a:t>29/10/2019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58FAE13-9DFA-4F62-AEF0-B28D398AD097}" type="slidenum">
              <a:rPr lang="fr-FR" smtClean="0"/>
              <a:t>‹N°›</a:t>
            </a:fld>
            <a:endParaRPr lang="fr-FR"/>
          </a:p>
        </p:txBody>
      </p:sp>
    </p:spTree>
    <p:extLst>
      <p:ext uri="{BB962C8B-B14F-4D97-AF65-F5344CB8AC3E}">
        <p14:creationId xmlns:p14="http://schemas.microsoft.com/office/powerpoint/2010/main" val="1690716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E0727A-B593-4771-A90E-310BBB15B98C}" type="datetimeFigureOut">
              <a:rPr lang="fr-FR" smtClean="0"/>
              <a:t>29/10/2019</a:t>
            </a:fld>
            <a:endParaRPr lang="fr-F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58FAE13-9DFA-4F62-AEF0-B28D398AD097}" type="slidenum">
              <a:rPr lang="fr-FR" smtClean="0"/>
              <a:t>‹N°›</a:t>
            </a:fld>
            <a:endParaRPr lang="fr-FR"/>
          </a:p>
        </p:txBody>
      </p:sp>
    </p:spTree>
    <p:extLst>
      <p:ext uri="{BB962C8B-B14F-4D97-AF65-F5344CB8AC3E}">
        <p14:creationId xmlns:p14="http://schemas.microsoft.com/office/powerpoint/2010/main" val="2311876255"/>
      </p:ext>
    </p:extLst>
  </p:cSld>
  <p:clrMap bg1="lt1" tx1="dk1" bg2="lt2" tx2="dk2" accent1="accent1" accent2="accent2" accent3="accent3" accent4="accent4" accent5="accent5" accent6="accent6" hlink="hlink" folHlink="folHlink"/>
  <p:sldLayoutIdLst>
    <p:sldLayoutId id="2147484278" r:id="rId1"/>
    <p:sldLayoutId id="2147484279" r:id="rId2"/>
    <p:sldLayoutId id="2147484280" r:id="rId3"/>
    <p:sldLayoutId id="2147484281" r:id="rId4"/>
    <p:sldLayoutId id="2147484282" r:id="rId5"/>
    <p:sldLayoutId id="2147484283" r:id="rId6"/>
    <p:sldLayoutId id="2147484284" r:id="rId7"/>
    <p:sldLayoutId id="2147484285" r:id="rId8"/>
    <p:sldLayoutId id="2147484286" r:id="rId9"/>
    <p:sldLayoutId id="2147484287" r:id="rId10"/>
    <p:sldLayoutId id="2147484288" r:id="rId11"/>
    <p:sldLayoutId id="2147484289" r:id="rId12"/>
    <p:sldLayoutId id="2147484290" r:id="rId13"/>
    <p:sldLayoutId id="2147484291" r:id="rId14"/>
    <p:sldLayoutId id="2147484292" r:id="rId15"/>
    <p:sldLayoutId id="2147484293" r:id="rId16"/>
    <p:sldLayoutId id="214748429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5.jpeg"/><Relationship Id="rId18" Type="http://schemas.openxmlformats.org/officeDocument/2006/relationships/image" Target="../media/image20.jpeg"/><Relationship Id="rId3" Type="http://schemas.openxmlformats.org/officeDocument/2006/relationships/image" Target="../media/image5.jpeg"/><Relationship Id="rId21" Type="http://schemas.openxmlformats.org/officeDocument/2006/relationships/image" Target="../media/image23.jpeg"/><Relationship Id="rId7" Type="http://schemas.openxmlformats.org/officeDocument/2006/relationships/image" Target="../media/image9.jpeg"/><Relationship Id="rId12" Type="http://schemas.openxmlformats.org/officeDocument/2006/relationships/image" Target="../media/image14.jpeg"/><Relationship Id="rId17" Type="http://schemas.openxmlformats.org/officeDocument/2006/relationships/image" Target="../media/image19.gif"/><Relationship Id="rId2" Type="http://schemas.openxmlformats.org/officeDocument/2006/relationships/image" Target="../media/image4.jpeg"/><Relationship Id="rId16" Type="http://schemas.openxmlformats.org/officeDocument/2006/relationships/image" Target="../media/image18.jpeg"/><Relationship Id="rId20"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5" Type="http://schemas.openxmlformats.org/officeDocument/2006/relationships/image" Target="../media/image17.emf"/><Relationship Id="rId10" Type="http://schemas.openxmlformats.org/officeDocument/2006/relationships/image" Target="../media/image12.jpeg"/><Relationship Id="rId19" Type="http://schemas.openxmlformats.org/officeDocument/2006/relationships/image" Target="../media/image21.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6.jpeg"/><Relationship Id="rId22" Type="http://schemas.openxmlformats.org/officeDocument/2006/relationships/image" Target="../media/image24.jpe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696237" y="4497233"/>
            <a:ext cx="8234042" cy="1083609"/>
          </a:xfrm>
        </p:spPr>
        <p:txBody>
          <a:bodyPr>
            <a:normAutofit/>
          </a:bodyPr>
          <a:lstStyle/>
          <a:p>
            <a:pPr algn="ctr"/>
            <a:r>
              <a:rPr lang="fr-FR" sz="1800" b="1" i="1" dirty="0" smtClean="0">
                <a:latin typeface="Bookman Old Style" panose="02050604050505020204" pitchFamily="18" charset="0"/>
              </a:rPr>
              <a:t>PAR MONSIEUR FERDINAND NDAYIZIGIYE</a:t>
            </a:r>
          </a:p>
          <a:p>
            <a:pPr algn="ctr"/>
            <a:r>
              <a:rPr lang="fr-FR" sz="1800" b="1" i="1" dirty="0" smtClean="0">
                <a:latin typeface="Bookman Old Style" panose="02050604050505020204" pitchFamily="18" charset="0"/>
              </a:rPr>
              <a:t>DIRECTEUR DU CENTRE ORTHO-KINÉ SERVICES (OKS)</a:t>
            </a:r>
          </a:p>
          <a:p>
            <a:endParaRPr lang="fr-FR" b="1" dirty="0"/>
          </a:p>
        </p:txBody>
      </p:sp>
      <p:pic>
        <p:nvPicPr>
          <p:cNvPr id="4" name="Image 3"/>
          <p:cNvPicPr>
            <a:picLocks noChangeAspect="1"/>
          </p:cNvPicPr>
          <p:nvPr/>
        </p:nvPicPr>
        <p:blipFill>
          <a:blip r:embed="rId2"/>
          <a:stretch>
            <a:fillRect/>
          </a:stretch>
        </p:blipFill>
        <p:spPr>
          <a:xfrm>
            <a:off x="8499544" y="6034969"/>
            <a:ext cx="2920237" cy="823031"/>
          </a:xfrm>
          <a:prstGeom prst="rect">
            <a:avLst/>
          </a:prstGeom>
        </p:spPr>
      </p:pic>
      <p:sp>
        <p:nvSpPr>
          <p:cNvPr id="5" name="Rectangle 4"/>
          <p:cNvSpPr/>
          <p:nvPr/>
        </p:nvSpPr>
        <p:spPr>
          <a:xfrm>
            <a:off x="1854557" y="427651"/>
            <a:ext cx="9733037" cy="923330"/>
          </a:xfrm>
          <a:prstGeom prst="rect">
            <a:avLst/>
          </a:prstGeom>
        </p:spPr>
        <p:txBody>
          <a:bodyPr wrap="square">
            <a:spAutoFit/>
          </a:bodyPr>
          <a:lstStyle/>
          <a:p>
            <a:pPr algn="ctr"/>
            <a:r>
              <a:rPr lang="fr-FR" b="1" dirty="0" smtClean="0">
                <a:latin typeface="Bookman Old Style" panose="02050604050505020204" pitchFamily="18" charset="0"/>
              </a:rPr>
              <a:t>    SEMINAIRE </a:t>
            </a:r>
            <a:r>
              <a:rPr lang="fr-FR" b="1" dirty="0">
                <a:latin typeface="Bookman Old Style" panose="02050604050505020204" pitchFamily="18" charset="0"/>
              </a:rPr>
              <a:t>STRATEGIQUE DE REFLEXION ET DE FORMATION POUR LES GESTIONNAIRES ET PROFESSIONNELS DES CENTRES DE READAPTATION PHYSIQUE </a:t>
            </a:r>
            <a:r>
              <a:rPr lang="fr-FR" b="1" dirty="0" smtClean="0">
                <a:latin typeface="Bookman Old Style" panose="02050604050505020204" pitchFamily="18" charset="0"/>
              </a:rPr>
              <a:t>ORGANISE PAR « OADCPH »</a:t>
            </a:r>
            <a:endParaRPr lang="fr-FR" dirty="0">
              <a:latin typeface="Bookman Old Style" panose="02050604050505020204" pitchFamily="18" charset="0"/>
            </a:endParaRPr>
          </a:p>
        </p:txBody>
      </p:sp>
      <p:sp>
        <p:nvSpPr>
          <p:cNvPr id="7" name="Rectangle 6"/>
          <p:cNvSpPr/>
          <p:nvPr/>
        </p:nvSpPr>
        <p:spPr>
          <a:xfrm>
            <a:off x="1388125" y="1301953"/>
            <a:ext cx="10665900" cy="646331"/>
          </a:xfrm>
          <a:prstGeom prst="rect">
            <a:avLst/>
          </a:prstGeom>
        </p:spPr>
        <p:txBody>
          <a:bodyPr wrap="square">
            <a:spAutoFit/>
          </a:bodyPr>
          <a:lstStyle/>
          <a:p>
            <a:pPr algn="ctr"/>
            <a:r>
              <a:rPr lang="fr-FR" b="1" dirty="0" smtClean="0">
                <a:latin typeface="Bookman Old Style" panose="02050604050505020204" pitchFamily="18" charset="0"/>
              </a:rPr>
              <a:t>HOTEL EL MOURADI ET CENTRE D’APPAREILLAGE ORTHOPEDIQUE DE TUNIS, </a:t>
            </a:r>
          </a:p>
          <a:p>
            <a:pPr algn="ctr"/>
            <a:r>
              <a:rPr lang="fr-FR" b="1" dirty="0" smtClean="0">
                <a:latin typeface="Bookman Old Style" panose="02050604050505020204" pitchFamily="18" charset="0"/>
              </a:rPr>
              <a:t>DU 15 AU 17 NOV 2019</a:t>
            </a:r>
            <a:endParaRPr lang="fr-FR" dirty="0">
              <a:latin typeface="Bookman Old Style" panose="02050604050505020204" pitchFamily="18" charset="0"/>
            </a:endParaRPr>
          </a:p>
        </p:txBody>
      </p:sp>
      <p:sp>
        <p:nvSpPr>
          <p:cNvPr id="8" name="Titre 1"/>
          <p:cNvSpPr txBox="1">
            <a:spLocks/>
          </p:cNvSpPr>
          <p:nvPr/>
        </p:nvSpPr>
        <p:spPr>
          <a:xfrm>
            <a:off x="2366019" y="2686068"/>
            <a:ext cx="9825981" cy="105606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fr-FR" sz="2400" b="1" dirty="0" smtClean="0">
              <a:latin typeface="Book Antiqua" panose="02040602050305030304" pitchFamily="18" charset="0"/>
            </a:endParaRPr>
          </a:p>
          <a:p>
            <a:pPr algn="ctr"/>
            <a:endParaRPr lang="fr-FR" sz="2400" b="1" dirty="0">
              <a:latin typeface="Book Antiqua" panose="02040602050305030304" pitchFamily="18" charset="0"/>
            </a:endParaRPr>
          </a:p>
          <a:p>
            <a:pPr algn="ctr"/>
            <a:r>
              <a:rPr lang="fr-FR" sz="2400" b="1" dirty="0" smtClean="0">
                <a:latin typeface="Bookman Old Style" panose="02050604050505020204" pitchFamily="18" charset="0"/>
              </a:rPr>
              <a:t>LES BONNES PRATIQUES DE GESTION DU CENTRE ORTHO-KINE SERVICES (OKS) - BURUNDI</a:t>
            </a:r>
            <a:endParaRPr lang="fr-FR" sz="2400" b="1" dirty="0">
              <a:latin typeface="Bookman Old Style" panose="02050604050505020204" pitchFamily="18" charset="0"/>
            </a:endParaRPr>
          </a:p>
        </p:txBody>
      </p:sp>
    </p:spTree>
    <p:extLst>
      <p:ext uri="{BB962C8B-B14F-4D97-AF65-F5344CB8AC3E}">
        <p14:creationId xmlns:p14="http://schemas.microsoft.com/office/powerpoint/2010/main" val="1807121695"/>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02773" y="924791"/>
            <a:ext cx="10006733" cy="644237"/>
          </a:xfrm>
        </p:spPr>
        <p:txBody>
          <a:bodyPr>
            <a:normAutofit fontScale="90000"/>
          </a:bodyPr>
          <a:lstStyle/>
          <a:p>
            <a:pPr lvl="0" algn="l">
              <a:spcBef>
                <a:spcPct val="20000"/>
              </a:spcBef>
            </a:pPr>
            <a:r>
              <a:rPr lang="fr-FR" sz="2400" b="1" dirty="0">
                <a:ln>
                  <a:noFill/>
                </a:ln>
                <a:solidFill>
                  <a:prstClr val="black"/>
                </a:solidFill>
                <a:latin typeface="Book Antiqua" panose="02040602050305030304" pitchFamily="18" charset="0"/>
                <a:ea typeface="Times New Roman" panose="02020603050405020304" pitchFamily="18" charset="0"/>
                <a:cs typeface="+mn-cs"/>
              </a:rPr>
              <a:t/>
            </a:r>
            <a:br>
              <a:rPr lang="fr-FR" sz="2400" b="1" dirty="0">
                <a:ln>
                  <a:noFill/>
                </a:ln>
                <a:solidFill>
                  <a:prstClr val="black"/>
                </a:solidFill>
                <a:latin typeface="Book Antiqua" panose="02040602050305030304" pitchFamily="18" charset="0"/>
                <a:ea typeface="Times New Roman" panose="02020603050405020304" pitchFamily="18" charset="0"/>
                <a:cs typeface="+mn-cs"/>
              </a:rPr>
            </a:br>
            <a:r>
              <a:rPr lang="fr-FR" sz="2400" b="1" dirty="0">
                <a:ln>
                  <a:noFill/>
                </a:ln>
                <a:solidFill>
                  <a:prstClr val="black"/>
                </a:solidFill>
                <a:latin typeface="Book Antiqua" panose="02040602050305030304" pitchFamily="18" charset="0"/>
                <a:ea typeface="Times New Roman" panose="02020603050405020304" pitchFamily="18" charset="0"/>
                <a:cs typeface="+mn-cs"/>
              </a:rPr>
              <a:t/>
            </a:r>
            <a:br>
              <a:rPr lang="fr-FR" sz="2400" b="1" dirty="0">
                <a:ln>
                  <a:noFill/>
                </a:ln>
                <a:solidFill>
                  <a:prstClr val="black"/>
                </a:solidFill>
                <a:latin typeface="Book Antiqua" panose="02040602050305030304" pitchFamily="18" charset="0"/>
                <a:ea typeface="Times New Roman" panose="02020603050405020304" pitchFamily="18" charset="0"/>
                <a:cs typeface="+mn-cs"/>
              </a:rPr>
            </a:br>
            <a:r>
              <a:rPr lang="fr-FR" sz="2400" b="1" dirty="0" smtClean="0">
                <a:ln>
                  <a:noFill/>
                </a:ln>
                <a:solidFill>
                  <a:prstClr val="black"/>
                </a:solidFill>
                <a:latin typeface="Book Antiqua" panose="02040602050305030304" pitchFamily="18" charset="0"/>
                <a:ea typeface="Times New Roman" panose="02020603050405020304" pitchFamily="18" charset="0"/>
                <a:cs typeface="+mn-cs"/>
              </a:rPr>
              <a:t>I</a:t>
            </a:r>
            <a:r>
              <a:rPr lang="fr-FR" sz="2700" b="1" dirty="0" smtClean="0">
                <a:ln>
                  <a:noFill/>
                </a:ln>
                <a:solidFill>
                  <a:prstClr val="black"/>
                </a:solidFill>
                <a:latin typeface="Book Antiqua" panose="02040602050305030304" pitchFamily="18" charset="0"/>
                <a:ea typeface="Times New Roman" panose="02020603050405020304" pitchFamily="18" charset="0"/>
                <a:cs typeface="+mn-cs"/>
              </a:rPr>
              <a:t>V. Outils de gestion </a:t>
            </a:r>
            <a:r>
              <a:rPr lang="fr-FR" sz="2400" dirty="0">
                <a:ln>
                  <a:noFill/>
                </a:ln>
                <a:solidFill>
                  <a:prstClr val="black"/>
                </a:solidFill>
                <a:latin typeface="Times New Roman" panose="02020603050405020304" pitchFamily="18" charset="0"/>
                <a:ea typeface="Times New Roman" panose="02020603050405020304" pitchFamily="18" charset="0"/>
                <a:cs typeface="+mn-cs"/>
              </a:rPr>
              <a:t/>
            </a:r>
            <a:br>
              <a:rPr lang="fr-FR" sz="2400" dirty="0">
                <a:ln>
                  <a:noFill/>
                </a:ln>
                <a:solidFill>
                  <a:prstClr val="black"/>
                </a:solidFill>
                <a:latin typeface="Times New Roman" panose="02020603050405020304" pitchFamily="18" charset="0"/>
                <a:ea typeface="Times New Roman" panose="02020603050405020304" pitchFamily="18" charset="0"/>
                <a:cs typeface="+mn-cs"/>
              </a:rPr>
            </a:br>
            <a:r>
              <a:rPr lang="fr-FR" sz="2400" dirty="0">
                <a:ln>
                  <a:noFill/>
                </a:ln>
                <a:solidFill>
                  <a:prstClr val="black"/>
                </a:solidFill>
                <a:ea typeface="+mn-ea"/>
                <a:cs typeface="+mn-cs"/>
              </a:rPr>
              <a:t/>
            </a:r>
            <a:br>
              <a:rPr lang="fr-FR" sz="2400" dirty="0">
                <a:ln>
                  <a:noFill/>
                </a:ln>
                <a:solidFill>
                  <a:prstClr val="black"/>
                </a:solidFill>
                <a:ea typeface="+mn-ea"/>
                <a:cs typeface="+mn-cs"/>
              </a:rPr>
            </a:br>
            <a:endParaRPr lang="fr-FR" dirty="0"/>
          </a:p>
        </p:txBody>
      </p:sp>
      <p:sp>
        <p:nvSpPr>
          <p:cNvPr id="3" name="Espace réservé du contenu 2"/>
          <p:cNvSpPr>
            <a:spLocks noGrp="1"/>
          </p:cNvSpPr>
          <p:nvPr>
            <p:ph idx="1"/>
          </p:nvPr>
        </p:nvSpPr>
        <p:spPr>
          <a:xfrm>
            <a:off x="1494700" y="1423263"/>
            <a:ext cx="10018713" cy="4472568"/>
          </a:xfrm>
        </p:spPr>
        <p:txBody>
          <a:bodyPr>
            <a:normAutofit fontScale="85000" lnSpcReduction="20000"/>
          </a:bodyPr>
          <a:lstStyle/>
          <a:p>
            <a:pPr marL="0" indent="0">
              <a:buNone/>
            </a:pPr>
            <a:endParaRPr lang="fr-FR" b="1" dirty="0" smtClean="0"/>
          </a:p>
          <a:p>
            <a:pPr marL="0" indent="0">
              <a:buNone/>
            </a:pPr>
            <a:endParaRPr lang="fr-FR" sz="2300" b="1" dirty="0" smtClean="0">
              <a:latin typeface="Book Antiqua" panose="02040602050305030304" pitchFamily="18" charset="0"/>
            </a:endParaRPr>
          </a:p>
          <a:p>
            <a:pPr>
              <a:buFont typeface="Arial" panose="020B0604020202020204" pitchFamily="34" charset="0"/>
              <a:buChar char="•"/>
            </a:pPr>
            <a:r>
              <a:rPr lang="fr-FR" sz="1900" dirty="0" smtClean="0">
                <a:latin typeface="Book Antiqua" panose="02040602050305030304" pitchFamily="18" charset="0"/>
              </a:rPr>
              <a:t>Plan comptable général </a:t>
            </a:r>
            <a:endParaRPr lang="fr-BE" sz="1900" dirty="0">
              <a:solidFill>
                <a:prstClr val="black"/>
              </a:solidFill>
              <a:latin typeface="Book Antiqua" panose="02040602050305030304" pitchFamily="18" charset="0"/>
            </a:endParaRPr>
          </a:p>
          <a:p>
            <a:pPr lvl="0">
              <a:buClr>
                <a:srgbClr val="30ACEC">
                  <a:lumMod val="75000"/>
                </a:srgbClr>
              </a:buClr>
              <a:buFont typeface="Arial" panose="020B0604020202020204" pitchFamily="34" charset="0"/>
              <a:buChar char="•"/>
            </a:pPr>
            <a:r>
              <a:rPr lang="fr-BE" sz="1900" dirty="0">
                <a:solidFill>
                  <a:prstClr val="black"/>
                </a:solidFill>
                <a:latin typeface="Book Antiqua" panose="02040602050305030304" pitchFamily="18" charset="0"/>
              </a:rPr>
              <a:t>Fiche d’immobilisation;</a:t>
            </a:r>
            <a:endParaRPr lang="fr-FR" sz="1900" dirty="0">
              <a:solidFill>
                <a:prstClr val="black"/>
              </a:solidFill>
              <a:latin typeface="Book Antiqua" panose="02040602050305030304" pitchFamily="18" charset="0"/>
            </a:endParaRPr>
          </a:p>
          <a:p>
            <a:pPr lvl="0">
              <a:buClr>
                <a:srgbClr val="30ACEC">
                  <a:lumMod val="75000"/>
                </a:srgbClr>
              </a:buClr>
              <a:buFont typeface="Arial" panose="020B0604020202020204" pitchFamily="34" charset="0"/>
              <a:buChar char="•"/>
            </a:pPr>
            <a:r>
              <a:rPr lang="fr-BE" sz="1900" dirty="0">
                <a:solidFill>
                  <a:prstClr val="black"/>
                </a:solidFill>
                <a:latin typeface="Book Antiqua" panose="02040602050305030304" pitchFamily="18" charset="0"/>
              </a:rPr>
              <a:t>Fiche de stock;</a:t>
            </a:r>
            <a:endParaRPr lang="fr-FR" sz="1900" dirty="0">
              <a:solidFill>
                <a:prstClr val="black"/>
              </a:solidFill>
              <a:latin typeface="Book Antiqua" panose="02040602050305030304" pitchFamily="18" charset="0"/>
            </a:endParaRPr>
          </a:p>
          <a:p>
            <a:pPr lvl="0">
              <a:buClr>
                <a:srgbClr val="30ACEC">
                  <a:lumMod val="75000"/>
                </a:srgbClr>
              </a:buClr>
              <a:buFont typeface="Arial" panose="020B0604020202020204" pitchFamily="34" charset="0"/>
              <a:buChar char="•"/>
            </a:pPr>
            <a:r>
              <a:rPr lang="fr-FR" sz="1900" dirty="0">
                <a:solidFill>
                  <a:prstClr val="black"/>
                </a:solidFill>
                <a:latin typeface="Book Antiqua" panose="02040602050305030304" pitchFamily="18" charset="0"/>
              </a:rPr>
              <a:t>Bon d’entrée magasin ;</a:t>
            </a:r>
          </a:p>
          <a:p>
            <a:pPr>
              <a:buFont typeface="Arial" panose="020B0604020202020204" pitchFamily="34" charset="0"/>
              <a:buChar char="•"/>
            </a:pPr>
            <a:r>
              <a:rPr lang="fr-FR" sz="1900" dirty="0" smtClean="0">
                <a:latin typeface="Book Antiqua" panose="02040602050305030304" pitchFamily="18" charset="0"/>
              </a:rPr>
              <a:t>Tableau de suivi des décisions du conseil de direction;</a:t>
            </a:r>
          </a:p>
          <a:p>
            <a:pPr>
              <a:buFont typeface="Arial" panose="020B0604020202020204" pitchFamily="34" charset="0"/>
              <a:buChar char="•"/>
            </a:pPr>
            <a:r>
              <a:rPr lang="fr-FR" sz="1900" dirty="0" smtClean="0">
                <a:latin typeface="Book Antiqua" panose="02040602050305030304" pitchFamily="18" charset="0"/>
                <a:ea typeface="Times New Roman" panose="02020603050405020304" pitchFamily="18" charset="0"/>
                <a:cs typeface="Times New Roman" panose="02020603050405020304" pitchFamily="18" charset="0"/>
              </a:rPr>
              <a:t>Formulaire demande de congé;</a:t>
            </a:r>
          </a:p>
          <a:p>
            <a:pPr>
              <a:buFont typeface="Arial" panose="020B0604020202020204" pitchFamily="34" charset="0"/>
              <a:buChar char="•"/>
            </a:pPr>
            <a:r>
              <a:rPr lang="fr-FR" sz="1900" dirty="0" smtClean="0">
                <a:latin typeface="Book Antiqua" panose="02040602050305030304" pitchFamily="18" charset="0"/>
              </a:rPr>
              <a:t>Planning et suivi conges annuels;</a:t>
            </a:r>
          </a:p>
          <a:p>
            <a:pPr>
              <a:buFont typeface="Arial" panose="020B0604020202020204" pitchFamily="34" charset="0"/>
              <a:buChar char="•"/>
            </a:pPr>
            <a:r>
              <a:rPr lang="fr-FR" sz="1900" dirty="0" smtClean="0">
                <a:latin typeface="Book Antiqua" panose="02040602050305030304" pitchFamily="18" charset="0"/>
                <a:ea typeface="Times New Roman" panose="02020603050405020304" pitchFamily="18" charset="0"/>
                <a:cs typeface="Times New Roman" panose="02020603050405020304" pitchFamily="18" charset="0"/>
              </a:rPr>
              <a:t>Carnet de bord véhicules;</a:t>
            </a:r>
          </a:p>
          <a:p>
            <a:pPr>
              <a:buFont typeface="Arial" panose="020B0604020202020204" pitchFamily="34" charset="0"/>
              <a:buChar char="•"/>
            </a:pPr>
            <a:r>
              <a:rPr lang="fr-CA" sz="1900" dirty="0" smtClean="0">
                <a:latin typeface="Book Antiqua" panose="02040602050305030304" pitchFamily="18" charset="0"/>
              </a:rPr>
              <a:t>Fiche de demande de réparation de véhicule;</a:t>
            </a:r>
          </a:p>
          <a:p>
            <a:pPr>
              <a:buFont typeface="Arial" panose="020B0604020202020204" pitchFamily="34" charset="0"/>
              <a:buChar char="•"/>
            </a:pPr>
            <a:r>
              <a:rPr lang="fr-CA" sz="1900" dirty="0" smtClean="0">
                <a:latin typeface="Book Antiqua" panose="02040602050305030304" pitchFamily="18" charset="0"/>
                <a:ea typeface="Times New Roman" panose="02020603050405020304" pitchFamily="18" charset="0"/>
                <a:cs typeface="Times New Roman" panose="02020603050405020304" pitchFamily="18" charset="0"/>
              </a:rPr>
              <a:t>Relevé des consommations en carburant.</a:t>
            </a:r>
            <a:endParaRPr lang="fr-FR" sz="1900" dirty="0" smtClean="0">
              <a:latin typeface="Book Antiqua" panose="02040602050305030304" pitchFamily="18" charset="0"/>
            </a:endParaRPr>
          </a:p>
          <a:p>
            <a:pPr>
              <a:buFont typeface="Arial" panose="020B0604020202020204" pitchFamily="34" charset="0"/>
              <a:buChar char="•"/>
            </a:pPr>
            <a:r>
              <a:rPr lang="fr-FR" sz="1900" b="1" dirty="0" err="1" smtClean="0"/>
              <a:t>etc</a:t>
            </a:r>
            <a:endParaRPr lang="fr-FR" sz="1900" b="1" dirty="0" smtClean="0"/>
          </a:p>
          <a:p>
            <a:pPr>
              <a:buFont typeface="Arial" panose="020B0604020202020204" pitchFamily="34" charset="0"/>
              <a:buChar char="•"/>
            </a:pPr>
            <a:endParaRPr lang="fr-FR" dirty="0" smtClean="0"/>
          </a:p>
          <a:p>
            <a:pPr marL="0" indent="0">
              <a:buNone/>
            </a:pPr>
            <a:endParaRPr lang="fr-FR" dirty="0"/>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7183" y="6030913"/>
            <a:ext cx="2468451"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43754593"/>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1432" y="325192"/>
            <a:ext cx="10018713" cy="692239"/>
          </a:xfrm>
        </p:spPr>
        <p:txBody>
          <a:bodyPr>
            <a:normAutofit/>
          </a:bodyPr>
          <a:lstStyle/>
          <a:p>
            <a:pPr algn="l"/>
            <a:r>
              <a:rPr lang="fr-FR" sz="2400" b="1" dirty="0" smtClean="0">
                <a:latin typeface="Bookman Old Style" panose="02050604050505020204" pitchFamily="18" charset="0"/>
              </a:rPr>
              <a:t>Fiche d’immobilisation</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nvPr>
        </p:nvGraphicFramePr>
        <p:xfrm>
          <a:off x="1503462" y="1086802"/>
          <a:ext cx="9775065" cy="3855760"/>
        </p:xfrm>
        <a:graphic>
          <a:graphicData uri="http://schemas.openxmlformats.org/drawingml/2006/table">
            <a:tbl>
              <a:tblPr firstRow="1" firstCol="1" bandRow="1">
                <a:tableStyleId>{5C22544A-7EE6-4342-B048-85BDC9FD1C3A}</a:tableStyleId>
              </a:tblPr>
              <a:tblGrid>
                <a:gridCol w="1091680"/>
                <a:gridCol w="1620689"/>
                <a:gridCol w="1590872"/>
                <a:gridCol w="817559"/>
                <a:gridCol w="1590872"/>
                <a:gridCol w="817559"/>
                <a:gridCol w="681940"/>
                <a:gridCol w="1563894"/>
              </a:tblGrid>
              <a:tr h="446320">
                <a:tc>
                  <a:txBody>
                    <a:bodyPr/>
                    <a:lstStyle/>
                    <a:p>
                      <a:pPr>
                        <a:spcAft>
                          <a:spcPts val="0"/>
                        </a:spcAft>
                      </a:pPr>
                      <a:r>
                        <a:rPr lang="fr-FR" sz="1600" dirty="0">
                          <a:effectLst/>
                          <a:latin typeface="Bookman Old Style" panose="02050604050505020204" pitchFamily="18" charset="0"/>
                        </a:rPr>
                        <a:t>N° d’ordre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Description/</a:t>
                      </a:r>
                    </a:p>
                    <a:p>
                      <a:pPr>
                        <a:spcAft>
                          <a:spcPts val="0"/>
                        </a:spcAft>
                      </a:pPr>
                      <a:r>
                        <a:rPr lang="fr-FR" sz="1600" dirty="0">
                          <a:effectLst/>
                          <a:latin typeface="Bookman Old Style" panose="02050604050505020204" pitchFamily="18" charset="0"/>
                        </a:rPr>
                        <a:t>Modèle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Date d’acquisition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a:effectLst/>
                          <a:latin typeface="Bookman Old Style" panose="02050604050505020204" pitchFamily="18" charset="0"/>
                        </a:rPr>
                        <a:t>N° de série</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a:effectLst/>
                          <a:latin typeface="Bookman Old Style" panose="02050604050505020204" pitchFamily="18" charset="0"/>
                        </a:rPr>
                        <a:t>Utilisateur ou emplacement</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a:effectLst/>
                          <a:latin typeface="Bookman Old Style" panose="02050604050505020204" pitchFamily="18" charset="0"/>
                        </a:rPr>
                        <a:t>Code</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Etat</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Valeur d’acquisition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endParaRPr>
                    </a:p>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dirty="0">
                          <a:effectLst/>
                        </a:rPr>
                        <a:t> </a:t>
                      </a:r>
                      <a:endParaRPr lang="fr-FR" sz="1200" dirty="0">
                        <a:effectLst/>
                      </a:endParaRPr>
                    </a:p>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2034" y="6053071"/>
            <a:ext cx="2133600" cy="804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0184960"/>
      </p:ext>
    </p:extLst>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07999" y="132401"/>
            <a:ext cx="10018713" cy="473299"/>
          </a:xfrm>
        </p:spPr>
        <p:txBody>
          <a:bodyPr>
            <a:noAutofit/>
          </a:bodyPr>
          <a:lstStyle/>
          <a:p>
            <a:pPr algn="l">
              <a:spcAft>
                <a:spcPts val="0"/>
              </a:spcAft>
            </a:pPr>
            <a:r>
              <a:rPr lang="fr-FR" sz="2400" b="1" dirty="0" smtClean="0">
                <a:latin typeface="Bookman Old Style" panose="02050604050505020204" pitchFamily="18" charset="0"/>
              </a:rPr>
              <a:t>Fiche de stock</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nvPr>
        </p:nvGraphicFramePr>
        <p:xfrm>
          <a:off x="1527463" y="1600415"/>
          <a:ext cx="9380995" cy="4632960"/>
        </p:xfrm>
        <a:graphic>
          <a:graphicData uri="http://schemas.openxmlformats.org/drawingml/2006/table">
            <a:tbl>
              <a:tblPr firstRow="1" firstCol="1" bandRow="1">
                <a:tableStyleId>{5C22544A-7EE6-4342-B048-85BDC9FD1C3A}</a:tableStyleId>
              </a:tblPr>
              <a:tblGrid>
                <a:gridCol w="901378"/>
                <a:gridCol w="1035958"/>
                <a:gridCol w="847289"/>
                <a:gridCol w="942339"/>
                <a:gridCol w="1046646"/>
                <a:gridCol w="838030"/>
                <a:gridCol w="942339"/>
                <a:gridCol w="1068915"/>
                <a:gridCol w="815762"/>
                <a:gridCol w="942339"/>
              </a:tblGrid>
              <a:tr h="239397">
                <a:tc rowSpan="2">
                  <a:txBody>
                    <a:bodyPr/>
                    <a:lstStyle/>
                    <a:p>
                      <a:pPr algn="ctr">
                        <a:spcAft>
                          <a:spcPts val="0"/>
                        </a:spcAft>
                      </a:pPr>
                      <a:r>
                        <a:rPr lang="fr-FR" sz="1600" dirty="0">
                          <a:effectLst/>
                          <a:latin typeface="Bookman Old Style" panose="02050604050505020204" pitchFamily="18" charset="0"/>
                        </a:rPr>
                        <a:t>Date</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gridSpan="3">
                  <a:txBody>
                    <a:bodyPr/>
                    <a:lstStyle/>
                    <a:p>
                      <a:pPr algn="ctr">
                        <a:spcAft>
                          <a:spcPts val="0"/>
                        </a:spcAft>
                      </a:pPr>
                      <a:r>
                        <a:rPr lang="fr-FR" sz="1600" dirty="0">
                          <a:effectLst/>
                          <a:latin typeface="Bookman Old Style" panose="02050604050505020204" pitchFamily="18" charset="0"/>
                        </a:rPr>
                        <a:t>ENTREE</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600">
                          <a:effectLst/>
                          <a:latin typeface="Bookman Old Style" panose="02050604050505020204" pitchFamily="18" charset="0"/>
                        </a:rPr>
                        <a:t>SORTIE</a:t>
                      </a:r>
                      <a:endParaRPr lang="fr-FR" sz="1600">
                        <a:effectLst/>
                        <a:latin typeface="Bookman Old Style" panose="02050604050505020204" pitchFamily="18" charset="0"/>
                        <a:ea typeface="Times New Roman" panose="02020603050405020304" pitchFamily="18" charset="0"/>
                      </a:endParaRPr>
                    </a:p>
                  </a:txBody>
                  <a:tcPr marL="58579" marR="58579" marT="0" marB="0"/>
                </a:tc>
                <a:tc hMerge="1">
                  <a:txBody>
                    <a:bodyPr/>
                    <a:lstStyle/>
                    <a:p>
                      <a:endParaRPr lang="fr-FR"/>
                    </a:p>
                  </a:txBody>
                  <a:tcPr/>
                </a:tc>
                <a:tc hMerge="1">
                  <a:txBody>
                    <a:bodyPr/>
                    <a:lstStyle/>
                    <a:p>
                      <a:endParaRPr lang="fr-FR"/>
                    </a:p>
                  </a:txBody>
                  <a:tcPr/>
                </a:tc>
                <a:tc gridSpan="3">
                  <a:txBody>
                    <a:bodyPr/>
                    <a:lstStyle/>
                    <a:p>
                      <a:pPr algn="ctr">
                        <a:spcAft>
                          <a:spcPts val="0"/>
                        </a:spcAft>
                      </a:pPr>
                      <a:r>
                        <a:rPr lang="fr-FR" sz="1600" dirty="0">
                          <a:effectLst/>
                          <a:latin typeface="Bookman Old Style" panose="02050604050505020204" pitchFamily="18" charset="0"/>
                        </a:rPr>
                        <a:t>STOCK FINAL</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hMerge="1">
                  <a:txBody>
                    <a:bodyPr/>
                    <a:lstStyle/>
                    <a:p>
                      <a:endParaRPr lang="fr-FR"/>
                    </a:p>
                  </a:txBody>
                  <a:tcPr/>
                </a:tc>
                <a:tc hMerge="1">
                  <a:txBody>
                    <a:bodyPr/>
                    <a:lstStyle/>
                    <a:p>
                      <a:endParaRPr lang="fr-FR"/>
                    </a:p>
                  </a:txBody>
                  <a:tcPr/>
                </a:tc>
              </a:tr>
              <a:tr h="239397">
                <a:tc vMerge="1">
                  <a:txBody>
                    <a:bodyPr/>
                    <a:lstStyle/>
                    <a:p>
                      <a:endParaRPr lang="fr-FR"/>
                    </a:p>
                  </a:txBody>
                  <a:tcPr/>
                </a:tc>
                <a:tc>
                  <a:txBody>
                    <a:bodyPr/>
                    <a:lstStyle/>
                    <a:p>
                      <a:pPr algn="ctr">
                        <a:spcAft>
                          <a:spcPts val="0"/>
                        </a:spcAft>
                      </a:pPr>
                      <a:r>
                        <a:rPr lang="fr-FR" sz="1600" dirty="0">
                          <a:effectLst/>
                          <a:latin typeface="Bookman Old Style" panose="02050604050505020204" pitchFamily="18" charset="0"/>
                        </a:rPr>
                        <a:t>Quantité</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a:effectLst/>
                          <a:latin typeface="Bookman Old Style" panose="02050604050505020204" pitchFamily="18" charset="0"/>
                        </a:rPr>
                        <a:t>PU</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a:effectLst/>
                          <a:latin typeface="Bookman Old Style" panose="02050604050505020204" pitchFamily="18" charset="0"/>
                        </a:rPr>
                        <a:t>PT</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a:effectLst/>
                          <a:latin typeface="Bookman Old Style" panose="02050604050505020204" pitchFamily="18" charset="0"/>
                        </a:rPr>
                        <a:t>Quantité</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a:effectLst/>
                          <a:latin typeface="Bookman Old Style" panose="02050604050505020204" pitchFamily="18" charset="0"/>
                        </a:rPr>
                        <a:t>PU</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a:effectLst/>
                          <a:latin typeface="Bookman Old Style" panose="02050604050505020204" pitchFamily="18" charset="0"/>
                        </a:rPr>
                        <a:t>PT</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a:effectLst/>
                          <a:latin typeface="Bookman Old Style" panose="02050604050505020204" pitchFamily="18" charset="0"/>
                        </a:rPr>
                        <a:t>Quantité</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a:effectLst/>
                          <a:latin typeface="Bookman Old Style" panose="02050604050505020204" pitchFamily="18" charset="0"/>
                        </a:rPr>
                        <a:t>PU</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c>
                  <a:txBody>
                    <a:bodyPr/>
                    <a:lstStyle/>
                    <a:p>
                      <a:pPr algn="ctr">
                        <a:spcAft>
                          <a:spcPts val="0"/>
                        </a:spcAft>
                      </a:pPr>
                      <a:r>
                        <a:rPr lang="fr-FR" sz="1600" dirty="0">
                          <a:effectLst/>
                          <a:latin typeface="Bookman Old Style" panose="02050604050505020204" pitchFamily="18" charset="0"/>
                        </a:rPr>
                        <a:t>PT</a:t>
                      </a:r>
                      <a:endParaRPr lang="fr-FR" sz="1600" dirty="0">
                        <a:effectLst/>
                        <a:latin typeface="Bookman Old Style" panose="020506040505050202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03447">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r h="239397">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58579" marR="58579"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58579" marR="58579" marT="0" marB="0"/>
                </a:tc>
              </a:tr>
            </a:tbl>
          </a:graphicData>
        </a:graphic>
      </p:graphicFrame>
      <p:sp>
        <p:nvSpPr>
          <p:cNvPr id="5" name="Rectangle 4"/>
          <p:cNvSpPr/>
          <p:nvPr/>
        </p:nvSpPr>
        <p:spPr>
          <a:xfrm>
            <a:off x="1428921" y="605700"/>
            <a:ext cx="10586434" cy="769441"/>
          </a:xfrm>
          <a:prstGeom prst="rect">
            <a:avLst/>
          </a:prstGeom>
        </p:spPr>
        <p:txBody>
          <a:bodyPr wrap="square">
            <a:spAutoFit/>
          </a:bodyPr>
          <a:lstStyle/>
          <a:p>
            <a:r>
              <a:rPr lang="fr-FR" sz="1400" b="1" dirty="0" smtClean="0">
                <a:solidFill>
                  <a:prstClr val="black"/>
                </a:solidFill>
                <a:latin typeface="Bookman Old Style" panose="02050604050505020204" pitchFamily="18" charset="0"/>
                <a:ea typeface="Times New Roman" panose="02020603050405020304" pitchFamily="18" charset="0"/>
              </a:rPr>
              <a:t> DESIGNATION </a:t>
            </a:r>
            <a:r>
              <a:rPr lang="fr-FR" sz="1400" b="1" dirty="0">
                <a:solidFill>
                  <a:prstClr val="black"/>
                </a:solidFill>
                <a:latin typeface="Bookman Old Style" panose="02050604050505020204" pitchFamily="18" charset="0"/>
                <a:ea typeface="Times New Roman" panose="02020603050405020304" pitchFamily="18" charset="0"/>
              </a:rPr>
              <a:t>ARTICLE : </a:t>
            </a:r>
            <a:r>
              <a:rPr lang="fr-FR" sz="1400" b="1" dirty="0" smtClean="0">
                <a:solidFill>
                  <a:prstClr val="black"/>
                </a:solidFill>
                <a:latin typeface="Bookman Old Style" panose="02050604050505020204" pitchFamily="18" charset="0"/>
                <a:ea typeface="Times New Roman" panose="02020603050405020304" pitchFamily="18" charset="0"/>
              </a:rPr>
              <a:t>                                          </a:t>
            </a:r>
            <a:r>
              <a:rPr lang="fr-FR" sz="1400" b="1" dirty="0">
                <a:solidFill>
                  <a:prstClr val="black"/>
                </a:solidFill>
                <a:latin typeface="Bookman Old Style" panose="02050604050505020204" pitchFamily="18" charset="0"/>
                <a:ea typeface="Times New Roman" panose="02020603050405020304" pitchFamily="18" charset="0"/>
              </a:rPr>
              <a:t> </a:t>
            </a:r>
            <a:r>
              <a:rPr lang="fr-FR" sz="1400" b="1" dirty="0" smtClean="0">
                <a:solidFill>
                  <a:prstClr val="black"/>
                </a:solidFill>
                <a:latin typeface="Bookman Old Style" panose="02050604050505020204" pitchFamily="18" charset="0"/>
                <a:ea typeface="Times New Roman" panose="02020603050405020304" pitchFamily="18" charset="0"/>
              </a:rPr>
              <a:t>                                                                           </a:t>
            </a:r>
          </a:p>
          <a:p>
            <a:r>
              <a:rPr lang="fr-FR" sz="1400" b="1" dirty="0" smtClean="0">
                <a:solidFill>
                  <a:prstClr val="black"/>
                </a:solidFill>
                <a:latin typeface="Bookman Old Style" panose="02050604050505020204" pitchFamily="18" charset="0"/>
                <a:ea typeface="Times New Roman" panose="02020603050405020304" pitchFamily="18" charset="0"/>
              </a:rPr>
              <a:t> QUANTITE</a:t>
            </a:r>
            <a:r>
              <a:rPr lang="fr-FR" sz="1400" b="1" dirty="0">
                <a:solidFill>
                  <a:prstClr val="black"/>
                </a:solidFill>
                <a:latin typeface="Bookman Old Style" panose="02050604050505020204" pitchFamily="18" charset="0"/>
                <a:ea typeface="Times New Roman" panose="02020603050405020304" pitchFamily="18" charset="0"/>
              </a:rPr>
              <a:t> :</a:t>
            </a:r>
            <a:r>
              <a:rPr lang="fr-FR" sz="1400" b="1" dirty="0" smtClean="0">
                <a:solidFill>
                  <a:prstClr val="black"/>
                </a:solidFill>
                <a:latin typeface="Bookman Old Style" panose="02050604050505020204" pitchFamily="18" charset="0"/>
                <a:ea typeface="Times New Roman" panose="02020603050405020304" pitchFamily="18" charset="0"/>
              </a:rPr>
              <a:t>                                                                                                                     UNITE DE </a:t>
            </a:r>
            <a:r>
              <a:rPr lang="fr-FR" sz="1400" b="1" dirty="0">
                <a:solidFill>
                  <a:prstClr val="black"/>
                </a:solidFill>
                <a:latin typeface="Bookman Old Style" panose="02050604050505020204" pitchFamily="18" charset="0"/>
                <a:ea typeface="Times New Roman" panose="02020603050405020304" pitchFamily="18" charset="0"/>
              </a:rPr>
              <a:t>COMPTAGE </a:t>
            </a:r>
            <a:r>
              <a:rPr lang="fr-FR" sz="1400" b="1" dirty="0" smtClean="0">
                <a:solidFill>
                  <a:prstClr val="black"/>
                </a:solidFill>
                <a:latin typeface="Bookman Old Style" panose="02050604050505020204" pitchFamily="18" charset="0"/>
                <a:ea typeface="Times New Roman" panose="02020603050405020304" pitchFamily="18" charset="0"/>
              </a:rPr>
              <a:t>:</a:t>
            </a:r>
            <a:endParaRPr lang="fr-FR" sz="1400" dirty="0">
              <a:solidFill>
                <a:prstClr val="black"/>
              </a:solidFill>
              <a:latin typeface="Bookman Old Style" panose="02050604050505020204" pitchFamily="18" charset="0"/>
              <a:ea typeface="Times New Roman" panose="02020603050405020304" pitchFamily="18" charset="0"/>
            </a:endParaRPr>
          </a:p>
          <a:p>
            <a:r>
              <a:rPr lang="fr-FR" sz="1400" b="1" dirty="0" smtClean="0">
                <a:solidFill>
                  <a:prstClr val="black"/>
                </a:solidFill>
                <a:latin typeface="Bookman Old Style" panose="02050604050505020204" pitchFamily="18" charset="0"/>
                <a:ea typeface="Times New Roman" panose="02020603050405020304" pitchFamily="18" charset="0"/>
              </a:rPr>
              <a:t> </a:t>
            </a:r>
            <a:r>
              <a:rPr lang="fr-FR" sz="1400" b="1" dirty="0">
                <a:solidFill>
                  <a:prstClr val="black"/>
                </a:solidFill>
                <a:latin typeface="Bookman Old Style" panose="02050604050505020204" pitchFamily="18" charset="0"/>
                <a:ea typeface="Times New Roman" panose="02020603050405020304" pitchFamily="18" charset="0"/>
              </a:rPr>
              <a:t> </a:t>
            </a:r>
            <a:r>
              <a:rPr lang="fr-FR" sz="1400" b="1" dirty="0" smtClean="0">
                <a:solidFill>
                  <a:prstClr val="black"/>
                </a:solidFill>
                <a:latin typeface="Bookman Old Style" panose="02050604050505020204" pitchFamily="18" charset="0"/>
                <a:ea typeface="Times New Roman" panose="02020603050405020304" pitchFamily="18" charset="0"/>
              </a:rPr>
              <a:t>               </a:t>
            </a:r>
            <a:r>
              <a:rPr lang="fr-FR" sz="1600" b="1" dirty="0">
                <a:solidFill>
                  <a:prstClr val="black"/>
                </a:solidFill>
                <a:latin typeface="Bookman Old Style" panose="02050604050505020204" pitchFamily="18" charset="0"/>
                <a:ea typeface="Times New Roman" panose="02020603050405020304" pitchFamily="18" charset="0"/>
              </a:rPr>
              <a:t> </a:t>
            </a:r>
            <a:endParaRPr lang="fr-FR" sz="1600" dirty="0">
              <a:solidFill>
                <a:prstClr val="black"/>
              </a:solidFill>
              <a:latin typeface="Bookman Old Style" panose="02050604050505020204" pitchFamily="18" charset="0"/>
              <a:ea typeface="Times New Roman" panose="02020603050405020304" pitchFamily="18" charset="0"/>
            </a:endParaRPr>
          </a:p>
        </p:txBody>
      </p:sp>
      <p:pic>
        <p:nvPicPr>
          <p:cNvPr id="6"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4614" y="6233375"/>
            <a:ext cx="1451020" cy="62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7243214"/>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5978" y="84325"/>
            <a:ext cx="10018713" cy="563450"/>
          </a:xfrm>
        </p:spPr>
        <p:txBody>
          <a:bodyPr>
            <a:normAutofit/>
          </a:bodyPr>
          <a:lstStyle/>
          <a:p>
            <a:pPr algn="l"/>
            <a:r>
              <a:rPr lang="fr-FR" sz="2400" b="1" dirty="0" smtClean="0">
                <a:latin typeface="Bookman Old Style" panose="02050604050505020204" pitchFamily="18" charset="0"/>
              </a:rPr>
              <a:t>Bon d’entrée magasin n°......</a:t>
            </a:r>
            <a:endParaRPr lang="fr-FR" sz="2400" dirty="0">
              <a:latin typeface="Bookman Old Style" panose="02050604050505020204" pitchFamily="18" charset="0"/>
            </a:endParaRPr>
          </a:p>
        </p:txBody>
      </p:sp>
      <p:sp>
        <p:nvSpPr>
          <p:cNvPr id="3" name="Espace réservé du contenu 2"/>
          <p:cNvSpPr>
            <a:spLocks noGrp="1"/>
          </p:cNvSpPr>
          <p:nvPr>
            <p:ph idx="1"/>
          </p:nvPr>
        </p:nvSpPr>
        <p:spPr>
          <a:xfrm>
            <a:off x="1484310" y="1365161"/>
            <a:ext cx="10018713" cy="4426039"/>
          </a:xfrm>
        </p:spPr>
        <p:txBody>
          <a:bodyPr/>
          <a:lstStyle/>
          <a:p>
            <a:pPr marL="0" indent="0">
              <a:buNone/>
            </a:pPr>
            <a:r>
              <a:rPr lang="x-none" b="1" dirty="0" smtClean="0">
                <a:latin typeface="Bookman Old Style" panose="02050604050505020204" pitchFamily="18" charset="0"/>
              </a:rPr>
              <a:t>              </a:t>
            </a:r>
            <a:endParaRPr lang="fr-FR" dirty="0">
              <a:latin typeface="Bookman Old Style" panose="02050604050505020204" pitchFamily="18" charset="0"/>
            </a:endParaRPr>
          </a:p>
          <a:p>
            <a:pPr marL="0" indent="0">
              <a:buNone/>
            </a:pPr>
            <a:endParaRPr lang="fr-FR" dirty="0"/>
          </a:p>
        </p:txBody>
      </p:sp>
      <p:sp>
        <p:nvSpPr>
          <p:cNvPr id="5" name="Rectangle 4"/>
          <p:cNvSpPr/>
          <p:nvPr/>
        </p:nvSpPr>
        <p:spPr>
          <a:xfrm>
            <a:off x="1625976" y="692171"/>
            <a:ext cx="7320595" cy="1877437"/>
          </a:xfrm>
          <a:prstGeom prst="rect">
            <a:avLst/>
          </a:prstGeom>
        </p:spPr>
        <p:txBody>
          <a:bodyPr wrap="square">
            <a:spAutoFit/>
          </a:bodyPr>
          <a:lstStyle/>
          <a:p>
            <a:pPr algn="just">
              <a:tabLst>
                <a:tab pos="4819650" algn="l"/>
              </a:tabLst>
            </a:pPr>
            <a:r>
              <a:rPr lang="x-none" sz="1600" b="1" smtClean="0">
                <a:solidFill>
                  <a:prstClr val="black"/>
                </a:solidFill>
                <a:latin typeface="Bookman Old Style" panose="02050604050505020204" pitchFamily="18" charset="0"/>
                <a:ea typeface="Times New Roman" panose="02020603050405020304" pitchFamily="18" charset="0"/>
              </a:rPr>
              <a:t>Demande d’achat n°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smtClean="0">
                <a:solidFill>
                  <a:prstClr val="black"/>
                </a:solidFill>
                <a:latin typeface="Bookman Old Style" panose="02050604050505020204" pitchFamily="18" charset="0"/>
                <a:ea typeface="Times New Roman" panose="02020603050405020304" pitchFamily="18" charset="0"/>
              </a:rPr>
              <a:t>Bon de commande n°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smtClean="0">
                <a:solidFill>
                  <a:prstClr val="black"/>
                </a:solidFill>
                <a:latin typeface="Bookman Old Style" panose="02050604050505020204" pitchFamily="18" charset="0"/>
                <a:ea typeface="Times New Roman" panose="02020603050405020304" pitchFamily="18" charset="0"/>
              </a:rPr>
              <a:t>Pv de reception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smtClean="0">
                <a:solidFill>
                  <a:prstClr val="black"/>
                </a:solidFill>
                <a:latin typeface="Bookman Old Style" panose="02050604050505020204" pitchFamily="18" charset="0"/>
                <a:ea typeface="Times New Roman" panose="02020603050405020304" pitchFamily="18" charset="0"/>
              </a:rPr>
              <a:t>Fournisseur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smtClean="0">
                <a:solidFill>
                  <a:prstClr val="black"/>
                </a:solidFill>
                <a:latin typeface="Bookman Old Style" panose="02050604050505020204" pitchFamily="18" charset="0"/>
                <a:ea typeface="Times New Roman" panose="02020603050405020304" pitchFamily="18" charset="0"/>
              </a:rPr>
              <a:t>Montant fbu               </a:t>
            </a:r>
            <a:r>
              <a:rPr lang="fr-FR" sz="1600" b="1" dirty="0" smtClean="0">
                <a:solidFill>
                  <a:prstClr val="black"/>
                </a:solidFill>
                <a:latin typeface="Bookman Old Style" panose="02050604050505020204" pitchFamily="18" charset="0"/>
                <a:ea typeface="Times New Roman" panose="02020603050405020304" pitchFamily="18" charset="0"/>
              </a:rPr>
              <a:t> </a:t>
            </a:r>
            <a:r>
              <a:rPr lang="x-none" sz="1600" b="1" smtClean="0">
                <a:solidFill>
                  <a:prstClr val="black"/>
                </a:solidFill>
                <a:latin typeface="Bookman Old Style" panose="02050604050505020204" pitchFamily="18" charset="0"/>
                <a:ea typeface="Times New Roman" panose="02020603050405020304" pitchFamily="18" charset="0"/>
              </a:rPr>
              <a:t>:           </a:t>
            </a:r>
            <a:endParaRPr lang="fr-FR" sz="1600" dirty="0" smtClean="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smtClean="0">
                <a:solidFill>
                  <a:prstClr val="black"/>
                </a:solidFill>
                <a:latin typeface="Bookman Old Style" panose="02050604050505020204" pitchFamily="18" charset="0"/>
                <a:ea typeface="Times New Roman" panose="02020603050405020304" pitchFamily="18" charset="0"/>
              </a:rPr>
              <a:t>Imputation                  :  </a:t>
            </a:r>
            <a:r>
              <a:rPr lang="x-none" sz="1600" b="1" smtClean="0">
                <a:solidFill>
                  <a:prstClr val="black"/>
                </a:solidFill>
                <a:latin typeface="Book Antiqua" panose="02040602050305030304" pitchFamily="18" charset="0"/>
                <a:ea typeface="Times New Roman" panose="02020603050405020304" pitchFamily="18" charset="0"/>
              </a:rPr>
              <a:t>            </a:t>
            </a:r>
            <a:endParaRPr lang="fr-FR" sz="1600" dirty="0" smtClean="0">
              <a:solidFill>
                <a:prstClr val="black"/>
              </a:solidFill>
              <a:latin typeface="Times New Roman" panose="02020603050405020304" pitchFamily="18" charset="0"/>
              <a:ea typeface="Times New Roman" panose="02020603050405020304" pitchFamily="18" charset="0"/>
            </a:endParaRPr>
          </a:p>
          <a:p>
            <a:pPr algn="just">
              <a:tabLst>
                <a:tab pos="4819650" algn="l"/>
              </a:tabLst>
            </a:pPr>
            <a:r>
              <a:rPr lang="x-none" sz="1600" b="1" dirty="0">
                <a:solidFill>
                  <a:prstClr val="black"/>
                </a:solidFill>
                <a:latin typeface="Book Antiqua" panose="02040602050305030304" pitchFamily="18" charset="0"/>
                <a:ea typeface="Times New Roman" panose="02020603050405020304" pitchFamily="18" charset="0"/>
              </a:rPr>
              <a:t> </a:t>
            </a:r>
            <a:endParaRPr lang="fr-FR" sz="1600" dirty="0">
              <a:solidFill>
                <a:prstClr val="black"/>
              </a:solidFill>
              <a:latin typeface="Times New Roman" panose="02020603050405020304" pitchFamily="18" charset="0"/>
              <a:ea typeface="Times New Roman" panose="02020603050405020304" pitchFamily="18" charset="0"/>
            </a:endParaRPr>
          </a:p>
        </p:txBody>
      </p:sp>
      <p:graphicFrame>
        <p:nvGraphicFramePr>
          <p:cNvPr id="6" name="Tableau 5"/>
          <p:cNvGraphicFramePr>
            <a:graphicFrameLocks noGrp="1"/>
          </p:cNvGraphicFramePr>
          <p:nvPr>
            <p:extLst/>
          </p:nvPr>
        </p:nvGraphicFramePr>
        <p:xfrm>
          <a:off x="1721375" y="2349757"/>
          <a:ext cx="9326500" cy="2491740"/>
        </p:xfrm>
        <a:graphic>
          <a:graphicData uri="http://schemas.openxmlformats.org/drawingml/2006/table">
            <a:tbl>
              <a:tblPr>
                <a:tableStyleId>{5C22544A-7EE6-4342-B048-85BDC9FD1C3A}</a:tableStyleId>
              </a:tblPr>
              <a:tblGrid>
                <a:gridCol w="1519650"/>
                <a:gridCol w="1789659"/>
                <a:gridCol w="998154"/>
                <a:gridCol w="1382209"/>
                <a:gridCol w="2116203"/>
                <a:gridCol w="1520625"/>
              </a:tblGrid>
              <a:tr h="310112">
                <a:tc>
                  <a:txBody>
                    <a:bodyPr/>
                    <a:lstStyle/>
                    <a:p>
                      <a:pPr algn="just">
                        <a:spcAft>
                          <a:spcPts val="0"/>
                        </a:spcAft>
                        <a:tabLst>
                          <a:tab pos="4819650" algn="l"/>
                        </a:tabLst>
                      </a:pPr>
                      <a:r>
                        <a:rPr lang="x-none" sz="1600" b="1" dirty="0">
                          <a:solidFill>
                            <a:schemeClr val="bg1"/>
                          </a:solidFill>
                          <a:effectLst/>
                          <a:latin typeface="Bookman Old Style" panose="02050604050505020204" pitchFamily="18" charset="0"/>
                        </a:rPr>
                        <a:t>CATEGORIE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a:solidFill>
                            <a:schemeClr val="bg1"/>
                          </a:solidFill>
                          <a:effectLst/>
                          <a:latin typeface="Bookman Old Style" panose="02050604050505020204" pitchFamily="18" charset="0"/>
                        </a:rPr>
                        <a:t>DESCRIPTION DE L’ARTICLE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a:solidFill>
                            <a:schemeClr val="bg1"/>
                          </a:solidFill>
                          <a:effectLst/>
                          <a:latin typeface="Bookman Old Style" panose="02050604050505020204" pitchFamily="18" charset="0"/>
                        </a:rPr>
                        <a:t>UNITE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a:solidFill>
                            <a:schemeClr val="bg1"/>
                          </a:solidFill>
                          <a:effectLst/>
                          <a:latin typeface="Bookman Old Style" panose="02050604050505020204" pitchFamily="18" charset="0"/>
                        </a:rPr>
                        <a:t>QUANTITE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a:solidFill>
                            <a:schemeClr val="bg1"/>
                          </a:solidFill>
                          <a:effectLst/>
                          <a:latin typeface="Bookman Old Style" panose="02050604050505020204" pitchFamily="18" charset="0"/>
                        </a:rPr>
                        <a:t>PRIX UNITAIRE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600" b="1" dirty="0">
                          <a:solidFill>
                            <a:schemeClr val="bg1"/>
                          </a:solidFill>
                          <a:effectLst/>
                          <a:latin typeface="Bookman Old Style" panose="02050604050505020204" pitchFamily="18" charset="0"/>
                        </a:rPr>
                        <a:t>PRIX TOTAL FBU</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172416">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r h="0">
                <a:tc>
                  <a:txBody>
                    <a:bodyPr/>
                    <a:lstStyle/>
                    <a:p>
                      <a:pPr algn="just">
                        <a:spcAft>
                          <a:spcPts val="0"/>
                        </a:spcAft>
                        <a:tabLst>
                          <a:tab pos="4819650" algn="l"/>
                        </a:tabLst>
                      </a:pPr>
                      <a:r>
                        <a:rPr lang="x-none" sz="1600" b="1" dirty="0">
                          <a:solidFill>
                            <a:schemeClr val="bg1"/>
                          </a:solidFill>
                          <a:effectLst/>
                          <a:latin typeface="Bookman Old Style" panose="02050604050505020204" pitchFamily="18" charset="0"/>
                        </a:rPr>
                        <a:t>TOTAL</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44450" marR="44450" marT="0" marB="0">
                    <a:solidFill>
                      <a:schemeClr val="accent1"/>
                    </a:solidFill>
                  </a:tcPr>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a:effectLst/>
                        </a:rPr>
                        <a:t> </a:t>
                      </a:r>
                      <a:endParaRPr lang="fr-FR" sz="1200">
                        <a:effectLst/>
                        <a:latin typeface="Times New Roman" panose="02020603050405020304" pitchFamily="18" charset="0"/>
                        <a:ea typeface="Times New Roman" panose="02020603050405020304" pitchFamily="18" charset="0"/>
                      </a:endParaRPr>
                    </a:p>
                  </a:txBody>
                  <a:tcPr marL="44450" marR="44450" marT="0" marB="0"/>
                </a:tc>
                <a:tc>
                  <a:txBody>
                    <a:bodyPr/>
                    <a:lstStyle/>
                    <a:p>
                      <a:pPr algn="just">
                        <a:spcAft>
                          <a:spcPts val="0"/>
                        </a:spcAft>
                        <a:tabLst>
                          <a:tab pos="4819650" algn="l"/>
                        </a:tabLst>
                      </a:pPr>
                      <a:r>
                        <a:rPr lang="x-none" sz="1150" dirty="0">
                          <a:effectLst/>
                        </a:rPr>
                        <a:t> </a:t>
                      </a:r>
                      <a:endParaRPr lang="fr-FR" sz="1200" dirty="0">
                        <a:effectLst/>
                        <a:latin typeface="Times New Roman" panose="02020603050405020304" pitchFamily="18" charset="0"/>
                        <a:ea typeface="Times New Roman" panose="02020603050405020304" pitchFamily="18" charset="0"/>
                      </a:endParaRPr>
                    </a:p>
                  </a:txBody>
                  <a:tcPr marL="44450" marR="44450" marT="0" marB="0"/>
                </a:tc>
              </a:tr>
            </a:tbl>
          </a:graphicData>
        </a:graphic>
      </p:graphicFrame>
      <p:sp>
        <p:nvSpPr>
          <p:cNvPr id="7" name="Rectangle 6"/>
          <p:cNvSpPr/>
          <p:nvPr/>
        </p:nvSpPr>
        <p:spPr>
          <a:xfrm>
            <a:off x="1625976" y="5095800"/>
            <a:ext cx="10034839" cy="830997"/>
          </a:xfrm>
          <a:prstGeom prst="rect">
            <a:avLst/>
          </a:prstGeom>
        </p:spPr>
        <p:txBody>
          <a:bodyPr wrap="square">
            <a:spAutoFit/>
          </a:bodyPr>
          <a:lstStyle/>
          <a:p>
            <a:pPr algn="just">
              <a:tabLst>
                <a:tab pos="4819650" algn="l"/>
              </a:tabLst>
            </a:pPr>
            <a:r>
              <a:rPr lang="x-none" sz="1600" b="1" u="sng" dirty="0">
                <a:solidFill>
                  <a:prstClr val="black"/>
                </a:solidFill>
                <a:latin typeface="Bookman Old Style" panose="02050604050505020204" pitchFamily="18" charset="0"/>
                <a:ea typeface="Times New Roman" panose="02020603050405020304" pitchFamily="18" charset="0"/>
              </a:rPr>
              <a:t>EXPEDITEUR</a:t>
            </a:r>
            <a:r>
              <a:rPr lang="x-none" sz="1600" b="1" dirty="0">
                <a:solidFill>
                  <a:prstClr val="black"/>
                </a:solidFill>
                <a:latin typeface="Bookman Old Style" panose="02050604050505020204" pitchFamily="18" charset="0"/>
                <a:ea typeface="Times New Roman" panose="02020603050405020304" pitchFamily="18" charset="0"/>
              </a:rPr>
              <a:t>                              </a:t>
            </a:r>
            <a:r>
              <a:rPr lang="x-none" sz="1600" b="1" u="sng" dirty="0">
                <a:solidFill>
                  <a:prstClr val="black"/>
                </a:solidFill>
                <a:latin typeface="Bookman Old Style" panose="02050604050505020204" pitchFamily="18" charset="0"/>
                <a:ea typeface="Times New Roman" panose="02020603050405020304" pitchFamily="18" charset="0"/>
              </a:rPr>
              <a:t>TRANSPORTEUR</a:t>
            </a:r>
            <a:r>
              <a:rPr lang="x-none" sz="1600" b="1" dirty="0">
                <a:solidFill>
                  <a:prstClr val="black"/>
                </a:solidFill>
                <a:latin typeface="Bookman Old Style" panose="02050604050505020204" pitchFamily="18" charset="0"/>
                <a:ea typeface="Times New Roman" panose="02020603050405020304" pitchFamily="18" charset="0"/>
              </a:rPr>
              <a:t>                            </a:t>
            </a:r>
            <a:r>
              <a:rPr lang="x-none" sz="1600" b="1" u="sng" dirty="0">
                <a:solidFill>
                  <a:prstClr val="black"/>
                </a:solidFill>
                <a:latin typeface="Bookman Old Style" panose="02050604050505020204" pitchFamily="18" charset="0"/>
                <a:ea typeface="Times New Roman" panose="02020603050405020304" pitchFamily="18" charset="0"/>
              </a:rPr>
              <a:t>GESTIONNAIRE STOCK</a:t>
            </a:r>
            <a:endParaRPr lang="fr-FR" sz="1600" dirty="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dirty="0">
                <a:solidFill>
                  <a:prstClr val="black"/>
                </a:solidFill>
                <a:latin typeface="Bookman Old Style" panose="02050604050505020204" pitchFamily="18" charset="0"/>
                <a:ea typeface="Times New Roman" panose="02020603050405020304" pitchFamily="18" charset="0"/>
              </a:rPr>
              <a:t> </a:t>
            </a:r>
            <a:endParaRPr lang="fr-FR" sz="1600" dirty="0">
              <a:solidFill>
                <a:prstClr val="black"/>
              </a:solidFill>
              <a:latin typeface="Bookman Old Style" panose="02050604050505020204" pitchFamily="18" charset="0"/>
              <a:ea typeface="Times New Roman" panose="02020603050405020304" pitchFamily="18" charset="0"/>
            </a:endParaRPr>
          </a:p>
          <a:p>
            <a:pPr algn="just">
              <a:tabLst>
                <a:tab pos="4819650" algn="l"/>
              </a:tabLst>
            </a:pPr>
            <a:r>
              <a:rPr lang="x-none" sz="1600" b="1" dirty="0">
                <a:solidFill>
                  <a:prstClr val="black"/>
                </a:solidFill>
                <a:latin typeface="Bookman Old Style" panose="02050604050505020204" pitchFamily="18" charset="0"/>
                <a:ea typeface="Times New Roman" panose="02020603050405020304" pitchFamily="18" charset="0"/>
              </a:rPr>
              <a:t>Date et signature                        Date et signature                               Date et signature</a:t>
            </a:r>
            <a:endParaRPr lang="fr-FR" sz="1600" dirty="0">
              <a:solidFill>
                <a:prstClr val="black"/>
              </a:solidFill>
              <a:latin typeface="Bookman Old Style" panose="02050604050505020204" pitchFamily="18" charset="0"/>
              <a:ea typeface="Times New Roman" panose="02020603050405020304" pitchFamily="18" charset="0"/>
            </a:endParaRPr>
          </a:p>
        </p:txBody>
      </p:sp>
      <p:pic>
        <p:nvPicPr>
          <p:cNvPr id="8"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7763" y="6137200"/>
            <a:ext cx="2468451" cy="717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0899991"/>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1"/>
            <a:ext cx="10018713" cy="640724"/>
          </a:xfrm>
        </p:spPr>
        <p:txBody>
          <a:bodyPr>
            <a:noAutofit/>
          </a:bodyPr>
          <a:lstStyle/>
          <a:p>
            <a:pPr algn="l"/>
            <a:r>
              <a:rPr lang="fr-FR" sz="2400" b="1" dirty="0" smtClean="0">
                <a:latin typeface="Bookman Old Style" panose="02050604050505020204" pitchFamily="18" charset="0"/>
              </a:rPr>
              <a:t>Tableau de suivi des décisions du conseil de direction</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2122548767"/>
              </p:ext>
            </p:extLst>
          </p:nvPr>
        </p:nvGraphicFramePr>
        <p:xfrm>
          <a:off x="1484310" y="1481071"/>
          <a:ext cx="9501369" cy="2472743"/>
        </p:xfrm>
        <a:graphic>
          <a:graphicData uri="http://schemas.openxmlformats.org/drawingml/2006/table">
            <a:tbl>
              <a:tblPr firstRow="1" firstCol="1" bandRow="1">
                <a:tableStyleId>{5C22544A-7EE6-4342-B048-85BDC9FD1C3A}</a:tableStyleId>
              </a:tblPr>
              <a:tblGrid>
                <a:gridCol w="1212860"/>
                <a:gridCol w="1166492"/>
                <a:gridCol w="1975292"/>
                <a:gridCol w="1732469"/>
                <a:gridCol w="1596193"/>
                <a:gridCol w="1818063"/>
              </a:tblGrid>
              <a:tr h="1090464">
                <a:tc>
                  <a:txBody>
                    <a:bodyPr/>
                    <a:lstStyle/>
                    <a:p>
                      <a:pPr>
                        <a:spcAft>
                          <a:spcPts val="0"/>
                        </a:spcAft>
                      </a:pPr>
                      <a:r>
                        <a:rPr lang="fr-FR" sz="1600" dirty="0">
                          <a:effectLst/>
                          <a:latin typeface="Bookman Old Style" panose="02050604050505020204" pitchFamily="18" charset="0"/>
                        </a:rPr>
                        <a:t>N° D’ORDRE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DATE DE REUNION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PRINCIPALES DECISIONS/RECOMMANDATIONS</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SERVICE RESPONSABLE DE LA MISE EN OEUVRE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STATUT : (EN COURS, REPOUSSE, TERMINE)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DOCUMENT/REFERENCE DE VERIFICATION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r>
              <a:tr h="1382279">
                <a:tc>
                  <a:txBody>
                    <a:bodyPr/>
                    <a:lstStyle/>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endParaRPr>
                    </a:p>
                    <a:p>
                      <a:pPr>
                        <a:spcAft>
                          <a:spcPts val="0"/>
                        </a:spcAft>
                      </a:pPr>
                      <a:r>
                        <a:rPr lang="fr-FR" sz="9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9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7183" y="6030913"/>
            <a:ext cx="2468451"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1442814"/>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286555"/>
            <a:ext cx="10018713" cy="563451"/>
          </a:xfrm>
        </p:spPr>
        <p:txBody>
          <a:bodyPr>
            <a:normAutofit/>
          </a:bodyPr>
          <a:lstStyle/>
          <a:p>
            <a:pPr algn="l"/>
            <a:r>
              <a:rPr lang="fr-FR" sz="2400" b="1" dirty="0" smtClean="0">
                <a:latin typeface="Bookman Old Style" panose="02050604050505020204" pitchFamily="18" charset="0"/>
              </a:rPr>
              <a:t>Formulaire demande de conge</a:t>
            </a:r>
            <a:endParaRPr lang="fr-FR" sz="2400" dirty="0">
              <a:latin typeface="Bookman Old Style" panose="02050604050505020204" pitchFamily="18" charset="0"/>
            </a:endParaRPr>
          </a:p>
        </p:txBody>
      </p:sp>
      <p:sp>
        <p:nvSpPr>
          <p:cNvPr id="3" name="Espace réservé du contenu 2"/>
          <p:cNvSpPr>
            <a:spLocks noGrp="1"/>
          </p:cNvSpPr>
          <p:nvPr>
            <p:ph idx="1"/>
          </p:nvPr>
        </p:nvSpPr>
        <p:spPr>
          <a:xfrm>
            <a:off x="1494701" y="832444"/>
            <a:ext cx="10018713" cy="5370490"/>
          </a:xfrm>
        </p:spPr>
        <p:txBody>
          <a:bodyPr>
            <a:normAutofit fontScale="32500" lnSpcReduction="20000"/>
          </a:bodyPr>
          <a:lstStyle/>
          <a:p>
            <a:pPr marL="0" indent="0">
              <a:buNone/>
            </a:pPr>
            <a:r>
              <a:rPr lang="fr-FR" sz="4900" b="1" dirty="0">
                <a:latin typeface="Bookman Old Style" panose="02050604050505020204" pitchFamily="18" charset="0"/>
              </a:rPr>
              <a:t>Nom et prénom </a:t>
            </a:r>
            <a:r>
              <a:rPr lang="fr-FR" sz="4900" b="1" dirty="0" smtClean="0">
                <a:latin typeface="Bookman Old Style" panose="02050604050505020204" pitchFamily="18" charset="0"/>
              </a:rPr>
              <a:t>du</a:t>
            </a:r>
            <a:endParaRPr lang="fr-FR" sz="4900" dirty="0">
              <a:latin typeface="Bookman Old Style" panose="02050604050505020204" pitchFamily="18" charset="0"/>
            </a:endParaRPr>
          </a:p>
          <a:p>
            <a:pPr marL="0" indent="0">
              <a:buNone/>
            </a:pPr>
            <a:r>
              <a:rPr lang="fr-FR" sz="4900" b="1" dirty="0" smtClean="0">
                <a:latin typeface="Bookman Old Style" panose="02050604050505020204" pitchFamily="18" charset="0"/>
              </a:rPr>
              <a:t>Cadre/Agent</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a:latin typeface="Bookman Old Style" panose="02050604050505020204" pitchFamily="18" charset="0"/>
              </a:rPr>
              <a:t>Motif  de congé</a:t>
            </a:r>
            <a:r>
              <a:rPr lang="fr-FR" sz="4900" dirty="0">
                <a:latin typeface="Bookman Old Style" panose="02050604050505020204" pitchFamily="18" charset="0"/>
              </a:rPr>
              <a:t>……………………………………………………………………… </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a:latin typeface="Bookman Old Style" panose="02050604050505020204" pitchFamily="18" charset="0"/>
              </a:rPr>
              <a:t>Date de début du congé</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a:latin typeface="Bookman Old Style" panose="02050604050505020204" pitchFamily="18" charset="0"/>
              </a:rPr>
              <a:t>Date de fin du congé</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a:latin typeface="Bookman Old Style" panose="02050604050505020204" pitchFamily="18" charset="0"/>
              </a:rPr>
              <a:t>Nombre de jours de congé demandé</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a:latin typeface="Bookman Old Style" panose="02050604050505020204" pitchFamily="18" charset="0"/>
              </a:rPr>
              <a:t>Nombre de jours de congé restants</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a:latin typeface="Bookman Old Style" panose="02050604050505020204" pitchFamily="18" charset="0"/>
              </a:rPr>
              <a:t>Signature du Cadre/Agent</a:t>
            </a:r>
            <a:r>
              <a:rPr lang="fr-FR" sz="4900" dirty="0" smtClean="0">
                <a:latin typeface="Bookman Old Style" panose="02050604050505020204" pitchFamily="18" charset="0"/>
              </a:rPr>
              <a:t>……………………………………………………………………….</a:t>
            </a:r>
            <a:r>
              <a:rPr lang="fr-FR" sz="4900" dirty="0">
                <a:latin typeface="Bookman Old Style" panose="02050604050505020204" pitchFamily="18" charset="0"/>
              </a:rPr>
              <a:t> </a:t>
            </a:r>
          </a:p>
          <a:p>
            <a:pPr marL="0" indent="0">
              <a:buNone/>
            </a:pPr>
            <a:r>
              <a:rPr lang="fr-FR" sz="4900" b="1" dirty="0">
                <a:latin typeface="Bookman Old Style" panose="02050604050505020204" pitchFamily="18" charset="0"/>
              </a:rPr>
              <a:t>Sous couvert du Chef direct (nom, date et signature</a:t>
            </a:r>
            <a:r>
              <a:rPr lang="fr-FR" sz="4900" b="1" dirty="0" smtClean="0">
                <a:latin typeface="Bookman Old Style" panose="02050604050505020204" pitchFamily="18" charset="0"/>
              </a:rPr>
              <a:t>)</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a:latin typeface="Bookman Old Style" panose="02050604050505020204" pitchFamily="18" charset="0"/>
              </a:rPr>
              <a:t>Vérifié par le </a:t>
            </a:r>
            <a:r>
              <a:rPr lang="fr-FR" sz="4900" b="1" dirty="0" smtClean="0">
                <a:latin typeface="Bookman Old Style" panose="02050604050505020204" pitchFamily="18" charset="0"/>
              </a:rPr>
              <a:t>RAF (nom</a:t>
            </a:r>
            <a:r>
              <a:rPr lang="fr-FR" sz="4900" b="1" dirty="0">
                <a:latin typeface="Bookman Old Style" panose="02050604050505020204" pitchFamily="18" charset="0"/>
              </a:rPr>
              <a:t>, date, signature</a:t>
            </a:r>
            <a:r>
              <a:rPr lang="fr-FR" sz="4900" b="1" dirty="0" smtClean="0">
                <a:latin typeface="Bookman Old Style" panose="02050604050505020204" pitchFamily="18" charset="0"/>
              </a:rPr>
              <a:t>)</a:t>
            </a:r>
            <a:r>
              <a:rPr lang="fr-FR" sz="4900" dirty="0" smtClean="0">
                <a:latin typeface="Bookman Old Style" panose="02050604050505020204" pitchFamily="18" charset="0"/>
              </a:rPr>
              <a:t>……………………………………………………………………………………………………………………</a:t>
            </a:r>
            <a:endParaRPr lang="fr-FR" sz="4900" dirty="0">
              <a:latin typeface="Bookman Old Style" panose="02050604050505020204" pitchFamily="18" charset="0"/>
            </a:endParaRPr>
          </a:p>
          <a:p>
            <a:pPr marL="0" indent="0">
              <a:buNone/>
            </a:pPr>
            <a:r>
              <a:rPr lang="fr-FR" sz="4900" b="1" dirty="0" smtClean="0">
                <a:latin typeface="Bookman Old Style" panose="02050604050505020204" pitchFamily="18" charset="0"/>
              </a:rPr>
              <a:t>Autorisé </a:t>
            </a:r>
            <a:r>
              <a:rPr lang="fr-FR" sz="4900" b="1" dirty="0">
                <a:latin typeface="Bookman Old Style" panose="02050604050505020204" pitchFamily="18" charset="0"/>
              </a:rPr>
              <a:t>par le </a:t>
            </a:r>
            <a:r>
              <a:rPr lang="fr-FR" sz="4900" b="1" dirty="0" smtClean="0">
                <a:latin typeface="Bookman Old Style" panose="02050604050505020204" pitchFamily="18" charset="0"/>
              </a:rPr>
              <a:t>Directeur ou </a:t>
            </a:r>
            <a:r>
              <a:rPr lang="fr-FR" sz="4900" b="1" dirty="0">
                <a:latin typeface="Bookman Old Style" panose="02050604050505020204" pitchFamily="18" charset="0"/>
              </a:rPr>
              <a:t>son Délégué (nom, date, signature</a:t>
            </a:r>
            <a:r>
              <a:rPr lang="fr-FR" sz="4900" b="1" dirty="0" smtClean="0">
                <a:latin typeface="Bookman Old Style" panose="02050604050505020204" pitchFamily="18" charset="0"/>
              </a:rPr>
              <a:t>)</a:t>
            </a:r>
            <a:r>
              <a:rPr lang="fr-FR" sz="4900" dirty="0" smtClean="0">
                <a:latin typeface="Bookman Old Style" panose="02050604050505020204" pitchFamily="18" charset="0"/>
              </a:rPr>
              <a:t>…………………………………………………………………………………………………………………………………………………………………………………………………………………………………………………………………………………………</a:t>
            </a:r>
            <a:r>
              <a:rPr lang="fr-FR" sz="4900" dirty="0">
                <a:latin typeface="Bookman Old Style" panose="02050604050505020204" pitchFamily="18" charset="0"/>
              </a:rPr>
              <a:t> </a:t>
            </a:r>
            <a:r>
              <a:rPr lang="fr-FR" dirty="0"/>
              <a:t> </a:t>
            </a:r>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7183" y="6030913"/>
            <a:ext cx="2468451"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901609"/>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685800"/>
            <a:ext cx="10018713" cy="627845"/>
          </a:xfrm>
        </p:spPr>
        <p:txBody>
          <a:bodyPr>
            <a:normAutofit/>
          </a:bodyPr>
          <a:lstStyle/>
          <a:p>
            <a:pPr algn="l"/>
            <a:r>
              <a:rPr lang="fr-FR" sz="2400" b="1" dirty="0" smtClean="0">
                <a:latin typeface="Bookman Old Style" panose="02050604050505020204" pitchFamily="18" charset="0"/>
              </a:rPr>
              <a:t>Planning et Suivi congés annuels </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4218900148"/>
              </p:ext>
            </p:extLst>
          </p:nvPr>
        </p:nvGraphicFramePr>
        <p:xfrm>
          <a:off x="1476778" y="1313645"/>
          <a:ext cx="10328856" cy="4236634"/>
        </p:xfrm>
        <a:graphic>
          <a:graphicData uri="http://schemas.openxmlformats.org/drawingml/2006/table">
            <a:tbl>
              <a:tblPr firstRow="1" firstCol="1" bandRow="1">
                <a:tableStyleId>{5C22544A-7EE6-4342-B048-85BDC9FD1C3A}</a:tableStyleId>
              </a:tblPr>
              <a:tblGrid>
                <a:gridCol w="1249250"/>
                <a:gridCol w="1313645"/>
                <a:gridCol w="1674254"/>
                <a:gridCol w="1777284"/>
                <a:gridCol w="1133341"/>
                <a:gridCol w="1326524"/>
                <a:gridCol w="1854558"/>
              </a:tblGrid>
              <a:tr h="1197732">
                <a:tc>
                  <a:txBody>
                    <a:bodyPr/>
                    <a:lstStyle/>
                    <a:p>
                      <a:pPr>
                        <a:spcAft>
                          <a:spcPts val="0"/>
                        </a:spcAft>
                      </a:pPr>
                      <a:r>
                        <a:rPr lang="fr-FR" sz="1600" dirty="0">
                          <a:effectLst/>
                          <a:latin typeface="Bookman Old Style" panose="02050604050505020204" pitchFamily="18" charset="0"/>
                        </a:rPr>
                        <a:t>NOMS ET PRENOMS</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SERVICES</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PERIODE PROGRAMME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NOMBRE DE JOURS PROGRAMMES</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NOMBRE DE JOURS DEJA PRIS</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NOMBRE DE JOURS RESTANTS</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OBSERVATIONS</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r>
              <a:tr h="468576">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674554">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68576">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68576">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68576">
                <a:tc>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68576">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gridSpan="2">
                  <a:txBody>
                    <a:bodyPr/>
                    <a:lstStyle/>
                    <a:p>
                      <a:pPr>
                        <a:spcAft>
                          <a:spcPts val="0"/>
                        </a:spcAft>
                      </a:pPr>
                      <a:r>
                        <a:rPr lang="fr-FR" sz="1000">
                          <a:effectLst/>
                        </a:rPr>
                        <a:t> </a:t>
                      </a:r>
                      <a:endParaRPr lang="fr-FR" sz="1200">
                        <a:effectLst/>
                      </a:endParaRPr>
                    </a:p>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fr-FR"/>
                    </a:p>
                  </a:txBody>
                  <a:tcPr/>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00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7183" y="6030913"/>
            <a:ext cx="2468451"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3222717"/>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71432" y="325192"/>
            <a:ext cx="10018713" cy="692239"/>
          </a:xfrm>
        </p:spPr>
        <p:txBody>
          <a:bodyPr>
            <a:normAutofit/>
          </a:bodyPr>
          <a:lstStyle/>
          <a:p>
            <a:pPr algn="l"/>
            <a:r>
              <a:rPr lang="fr-FR" sz="2400" b="1" dirty="0" smtClean="0">
                <a:latin typeface="Bookman Old Style" panose="02050604050505020204" pitchFamily="18" charset="0"/>
              </a:rPr>
              <a:t>Fiche d’immobilisation</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nvPr>
        </p:nvGraphicFramePr>
        <p:xfrm>
          <a:off x="1503462" y="1086802"/>
          <a:ext cx="9775065" cy="3855760"/>
        </p:xfrm>
        <a:graphic>
          <a:graphicData uri="http://schemas.openxmlformats.org/drawingml/2006/table">
            <a:tbl>
              <a:tblPr firstRow="1" firstCol="1" bandRow="1">
                <a:tableStyleId>{5C22544A-7EE6-4342-B048-85BDC9FD1C3A}</a:tableStyleId>
              </a:tblPr>
              <a:tblGrid>
                <a:gridCol w="1091680"/>
                <a:gridCol w="1620689"/>
                <a:gridCol w="1590872"/>
                <a:gridCol w="817559"/>
                <a:gridCol w="1590872"/>
                <a:gridCol w="817559"/>
                <a:gridCol w="681940"/>
                <a:gridCol w="1563894"/>
              </a:tblGrid>
              <a:tr h="446320">
                <a:tc>
                  <a:txBody>
                    <a:bodyPr/>
                    <a:lstStyle/>
                    <a:p>
                      <a:pPr>
                        <a:spcAft>
                          <a:spcPts val="0"/>
                        </a:spcAft>
                      </a:pPr>
                      <a:r>
                        <a:rPr lang="fr-FR" sz="1600" dirty="0">
                          <a:effectLst/>
                          <a:latin typeface="Bookman Old Style" panose="02050604050505020204" pitchFamily="18" charset="0"/>
                        </a:rPr>
                        <a:t>N° d’ordre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Description/</a:t>
                      </a:r>
                    </a:p>
                    <a:p>
                      <a:pPr>
                        <a:spcAft>
                          <a:spcPts val="0"/>
                        </a:spcAft>
                      </a:pPr>
                      <a:r>
                        <a:rPr lang="fr-FR" sz="1600" dirty="0">
                          <a:effectLst/>
                          <a:latin typeface="Bookman Old Style" panose="02050604050505020204" pitchFamily="18" charset="0"/>
                        </a:rPr>
                        <a:t>Modèle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Date d’acquisition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a:effectLst/>
                          <a:latin typeface="Bookman Old Style" panose="02050604050505020204" pitchFamily="18" charset="0"/>
                        </a:rPr>
                        <a:t>N° de série</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a:effectLst/>
                          <a:latin typeface="Bookman Old Style" panose="02050604050505020204" pitchFamily="18" charset="0"/>
                        </a:rPr>
                        <a:t>Utilisateur ou emplacement</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a:effectLst/>
                          <a:latin typeface="Bookman Old Style" panose="02050604050505020204" pitchFamily="18" charset="0"/>
                        </a:rPr>
                        <a:t>Code</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Etat</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FR" sz="1600" dirty="0">
                          <a:effectLst/>
                          <a:latin typeface="Bookman Old Style" panose="02050604050505020204" pitchFamily="18" charset="0"/>
                        </a:rPr>
                        <a:t>Valeur d’acquisition</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endParaRPr>
                    </a:p>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dirty="0">
                          <a:effectLst/>
                        </a:rPr>
                        <a:t> </a:t>
                      </a:r>
                      <a:endParaRPr lang="fr-FR" sz="1200" dirty="0">
                        <a:effectLst/>
                      </a:endParaRPr>
                    </a:p>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r>
              <a:tr h="446320">
                <a:tc>
                  <a:txBody>
                    <a:bodyPr/>
                    <a:lstStyle/>
                    <a:p>
                      <a:pPr>
                        <a:spcAft>
                          <a:spcPts val="0"/>
                        </a:spcAft>
                      </a:pPr>
                      <a:r>
                        <a:rPr lang="fr-FR" sz="1150">
                          <a:effectLst/>
                        </a:rPr>
                        <a:t> </a:t>
                      </a:r>
                      <a:endParaRPr lang="fr-FR" sz="1200">
                        <a:effectLst/>
                      </a:endParaRPr>
                    </a:p>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a:effectLst/>
                        </a:rPr>
                        <a:t> </a:t>
                      </a:r>
                      <a:endParaRPr lang="fr-F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fr-FR" sz="1150" dirty="0">
                          <a:effectLst/>
                        </a:rPr>
                        <a:t> </a:t>
                      </a:r>
                      <a:endParaRPr lang="fr-FR"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72034" y="6053071"/>
            <a:ext cx="2133600" cy="804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9893348"/>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0"/>
            <a:ext cx="10018713" cy="589208"/>
          </a:xfrm>
        </p:spPr>
        <p:txBody>
          <a:bodyPr>
            <a:normAutofit/>
          </a:bodyPr>
          <a:lstStyle/>
          <a:p>
            <a:pPr algn="l"/>
            <a:r>
              <a:rPr lang="fr-FR" sz="2400" b="1" dirty="0" smtClean="0">
                <a:latin typeface="Bookman Old Style" panose="02050604050505020204" pitchFamily="18" charset="0"/>
                <a:ea typeface="Times New Roman" panose="02020603050405020304" pitchFamily="18" charset="0"/>
                <a:cs typeface="Times New Roman" panose="02020603050405020304" pitchFamily="18" charset="0"/>
              </a:rPr>
              <a:t>Carnet de bord véhicules</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65168461"/>
              </p:ext>
            </p:extLst>
          </p:nvPr>
        </p:nvGraphicFramePr>
        <p:xfrm>
          <a:off x="1500428" y="589208"/>
          <a:ext cx="10173261" cy="5608320"/>
        </p:xfrm>
        <a:graphic>
          <a:graphicData uri="http://schemas.openxmlformats.org/drawingml/2006/table">
            <a:tbl>
              <a:tblPr>
                <a:tableStyleId>{5C22544A-7EE6-4342-B048-85BDC9FD1C3A}</a:tableStyleId>
              </a:tblPr>
              <a:tblGrid>
                <a:gridCol w="1349163"/>
                <a:gridCol w="910924"/>
                <a:gridCol w="1287924"/>
                <a:gridCol w="929105"/>
                <a:gridCol w="913794"/>
                <a:gridCol w="942500"/>
                <a:gridCol w="1127173"/>
                <a:gridCol w="1220945"/>
                <a:gridCol w="1491733"/>
              </a:tblGrid>
              <a:tr h="909360">
                <a:tc gridSpan="9">
                  <a:txBody>
                    <a:bodyPr/>
                    <a:lstStyle/>
                    <a:p>
                      <a:pPr>
                        <a:spcAft>
                          <a:spcPts val="0"/>
                        </a:spcAft>
                      </a:pPr>
                      <a:r>
                        <a:rPr lang="fr-FR" sz="1600" b="1" dirty="0">
                          <a:solidFill>
                            <a:schemeClr val="bg1"/>
                          </a:solidFill>
                          <a:effectLst/>
                          <a:latin typeface="Bookman Old Style" panose="02050604050505020204" pitchFamily="18" charset="0"/>
                        </a:rPr>
                        <a:t>Marque véhicule </a:t>
                      </a:r>
                      <a:r>
                        <a:rPr lang="fr-FR" sz="1600" b="1" dirty="0" smtClean="0">
                          <a:solidFill>
                            <a:schemeClr val="bg1"/>
                          </a:solidFill>
                          <a:effectLst/>
                          <a:latin typeface="Bookman Old Style" panose="02050604050505020204" pitchFamily="18" charset="0"/>
                        </a:rPr>
                        <a:t>  :</a:t>
                      </a:r>
                      <a:endParaRPr lang="fr-FR" sz="1600" b="1" dirty="0">
                        <a:solidFill>
                          <a:schemeClr val="bg1"/>
                        </a:solidFill>
                        <a:effectLst/>
                        <a:latin typeface="Bookman Old Style" panose="02050604050505020204" pitchFamily="18" charset="0"/>
                      </a:endParaRPr>
                    </a:p>
                    <a:p>
                      <a:pPr>
                        <a:spcAft>
                          <a:spcPts val="0"/>
                        </a:spcAft>
                      </a:pPr>
                      <a:r>
                        <a:rPr lang="fr-FR" sz="1600" b="1" dirty="0">
                          <a:solidFill>
                            <a:schemeClr val="bg1"/>
                          </a:solidFill>
                          <a:effectLst/>
                          <a:latin typeface="Bookman Old Style" panose="02050604050505020204" pitchFamily="18" charset="0"/>
                        </a:rPr>
                        <a:t>Type                 </a:t>
                      </a:r>
                      <a:r>
                        <a:rPr lang="fr-FR" sz="1600" b="1" baseline="0" dirty="0" smtClean="0">
                          <a:solidFill>
                            <a:schemeClr val="bg1"/>
                          </a:solidFill>
                          <a:effectLst/>
                          <a:latin typeface="Bookman Old Style" panose="02050604050505020204" pitchFamily="18" charset="0"/>
                        </a:rPr>
                        <a:t>    </a:t>
                      </a:r>
                      <a:r>
                        <a:rPr lang="fr-FR" sz="1600" b="1" dirty="0" smtClean="0">
                          <a:solidFill>
                            <a:schemeClr val="bg1"/>
                          </a:solidFill>
                          <a:effectLst/>
                          <a:latin typeface="Bookman Old Style" panose="02050604050505020204" pitchFamily="18" charset="0"/>
                        </a:rPr>
                        <a:t>:</a:t>
                      </a:r>
                      <a:endParaRPr lang="fr-FR" sz="1600" b="1" dirty="0">
                        <a:solidFill>
                          <a:schemeClr val="bg1"/>
                        </a:solidFill>
                        <a:effectLst/>
                        <a:latin typeface="Bookman Old Style" panose="02050604050505020204" pitchFamily="18" charset="0"/>
                      </a:endParaRPr>
                    </a:p>
                    <a:p>
                      <a:pPr>
                        <a:spcAft>
                          <a:spcPts val="0"/>
                        </a:spcAft>
                      </a:pPr>
                      <a:r>
                        <a:rPr lang="fr-FR" sz="1600" b="1" dirty="0">
                          <a:solidFill>
                            <a:schemeClr val="bg1"/>
                          </a:solidFill>
                          <a:effectLst/>
                          <a:latin typeface="Bookman Old Style" panose="02050604050505020204" pitchFamily="18" charset="0"/>
                        </a:rPr>
                        <a:t>N° </a:t>
                      </a:r>
                      <a:r>
                        <a:rPr lang="fr-FR" sz="1600" b="1" dirty="0" smtClean="0">
                          <a:solidFill>
                            <a:schemeClr val="bg1"/>
                          </a:solidFill>
                          <a:effectLst/>
                          <a:latin typeface="Bookman Old Style" panose="02050604050505020204" pitchFamily="18" charset="0"/>
                        </a:rPr>
                        <a:t>Plaque           </a:t>
                      </a:r>
                      <a:r>
                        <a:rPr lang="fr-FR" sz="1600" b="1" baseline="0" dirty="0" smtClean="0">
                          <a:solidFill>
                            <a:schemeClr val="bg1"/>
                          </a:solidFill>
                          <a:effectLst/>
                          <a:latin typeface="Bookman Old Style" panose="02050604050505020204" pitchFamily="18" charset="0"/>
                        </a:rPr>
                        <a:t>   </a:t>
                      </a:r>
                      <a:r>
                        <a:rPr lang="fr-FR" sz="1600" b="1" dirty="0" smtClean="0">
                          <a:solidFill>
                            <a:schemeClr val="bg1"/>
                          </a:solidFill>
                          <a:effectLst/>
                          <a:latin typeface="Bookman Old Style" panose="02050604050505020204" pitchFamily="18" charset="0"/>
                        </a:rPr>
                        <a:t>:</a:t>
                      </a:r>
                      <a:endParaRPr lang="fr-FR" sz="1600" b="1" dirty="0">
                        <a:solidFill>
                          <a:schemeClr val="bg1"/>
                        </a:solidFill>
                        <a:effectLst/>
                        <a:latin typeface="Bookman Old Style" panose="02050604050505020204" pitchFamily="18" charset="0"/>
                      </a:endParaRPr>
                    </a:p>
                    <a:p>
                      <a:pPr>
                        <a:spcAft>
                          <a:spcPts val="0"/>
                        </a:spcAft>
                      </a:pPr>
                      <a:r>
                        <a:rPr lang="fr-FR" sz="1600" b="1" dirty="0">
                          <a:solidFill>
                            <a:schemeClr val="bg1"/>
                          </a:solidFill>
                          <a:effectLst/>
                          <a:latin typeface="Bookman Old Style" panose="02050604050505020204" pitchFamily="18" charset="0"/>
                        </a:rPr>
                        <a:t>Nom du chauffeur </a:t>
                      </a:r>
                      <a:r>
                        <a:rPr lang="fr-FR" sz="1600" b="1" dirty="0" smtClean="0">
                          <a:solidFill>
                            <a:schemeClr val="bg1"/>
                          </a:solidFill>
                          <a:effectLst/>
                          <a:latin typeface="Bookman Old Style" panose="02050604050505020204" pitchFamily="18" charset="0"/>
                        </a:rPr>
                        <a:t>:</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454680">
                <a:tc>
                  <a:txBody>
                    <a:bodyPr/>
                    <a:lstStyle/>
                    <a:p>
                      <a:pPr>
                        <a:spcAft>
                          <a:spcPts val="0"/>
                        </a:spcAft>
                      </a:pPr>
                      <a:r>
                        <a:rPr lang="fr-FR" sz="1600" b="1" dirty="0">
                          <a:solidFill>
                            <a:schemeClr val="bg1"/>
                          </a:solidFill>
                          <a:effectLst/>
                          <a:latin typeface="Bookman Old Style" panose="02050604050505020204" pitchFamily="18" charset="0"/>
                        </a:rPr>
                        <a:t>Date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Heure départ</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Destination</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Heure retour</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Km au départ</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Km à l’arrivée</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Km parcourus</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Carburant acheté</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b="1" dirty="0">
                          <a:solidFill>
                            <a:schemeClr val="bg1"/>
                          </a:solidFill>
                          <a:effectLst/>
                          <a:latin typeface="Bookman Old Style" panose="02050604050505020204" pitchFamily="18" charset="0"/>
                        </a:rPr>
                        <a:t>Observation</a:t>
                      </a:r>
                      <a:endParaRPr lang="fr-FR" sz="1600" b="1" dirty="0">
                        <a:solidFill>
                          <a:schemeClr val="bg1"/>
                        </a:solidFill>
                        <a:effectLst/>
                        <a:latin typeface="Bookman Old Style" panose="02050604050505020204" pitchFamily="18" charset="0"/>
                        <a:ea typeface="Times New Roman" panose="02020603050405020304" pitchFamily="18" charset="0"/>
                      </a:endParaRPr>
                    </a:p>
                  </a:txBody>
                  <a:tcPr marL="34451" marR="34451" marT="0" marB="0">
                    <a:solidFill>
                      <a:schemeClr val="accent1"/>
                    </a:solidFill>
                  </a:tcPr>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r h="227340">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solidFill>
                      <a:schemeClr val="accent1"/>
                    </a:solidFill>
                  </a:tcPr>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a:effectLst/>
                        </a:rPr>
                        <a:t> </a:t>
                      </a:r>
                      <a:endParaRPr lang="fr-FR" sz="1600">
                        <a:effectLst/>
                        <a:latin typeface="Times New Roman" panose="02020603050405020304" pitchFamily="18" charset="0"/>
                        <a:ea typeface="Times New Roman" panose="02020603050405020304" pitchFamily="18" charset="0"/>
                      </a:endParaRPr>
                    </a:p>
                  </a:txBody>
                  <a:tcPr marL="34451" marR="34451" marT="0" marB="0"/>
                </a:tc>
                <a:tc>
                  <a:txBody>
                    <a:bodyPr/>
                    <a:lstStyle/>
                    <a:p>
                      <a:pPr>
                        <a:spcAft>
                          <a:spcPts val="0"/>
                        </a:spcAft>
                      </a:pPr>
                      <a:r>
                        <a:rPr lang="fr-FR" sz="1600" dirty="0">
                          <a:effectLst/>
                        </a:rPr>
                        <a:t> </a:t>
                      </a:r>
                      <a:endParaRPr lang="fr-FR" sz="1600" dirty="0">
                        <a:effectLst/>
                        <a:latin typeface="Times New Roman" panose="02020603050405020304" pitchFamily="18" charset="0"/>
                        <a:ea typeface="Times New Roman" panose="02020603050405020304" pitchFamily="18" charset="0"/>
                      </a:endParaRPr>
                    </a:p>
                  </a:txBody>
                  <a:tcPr marL="34451" marR="34451" marT="0" marB="0"/>
                </a:tc>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15977" y="6310648"/>
            <a:ext cx="1596981" cy="547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25725"/>
      </p:ext>
    </p:extLst>
  </p:cSld>
  <p:clrMapOvr>
    <a:masterClrMapping/>
  </p:clrMapOvr>
  <p:transition spd="med">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25979" y="132009"/>
            <a:ext cx="10018713" cy="782392"/>
          </a:xfrm>
        </p:spPr>
        <p:txBody>
          <a:bodyPr>
            <a:normAutofit/>
          </a:bodyPr>
          <a:lstStyle/>
          <a:p>
            <a:pPr algn="l"/>
            <a:r>
              <a:rPr lang="fr-CA" sz="2400" b="1" dirty="0" smtClean="0">
                <a:latin typeface="Bookman Old Style" panose="02050604050505020204" pitchFamily="18" charset="0"/>
              </a:rPr>
              <a:t>Fiche de demande de réparation de véhicule</a:t>
            </a:r>
            <a:endParaRPr lang="fr-FR" sz="2400" dirty="0">
              <a:latin typeface="Bookman Old Style" panose="02050604050505020204" pitchFamily="18" charset="0"/>
            </a:endParaRPr>
          </a:p>
        </p:txBody>
      </p:sp>
      <p:sp>
        <p:nvSpPr>
          <p:cNvPr id="3" name="Espace réservé du contenu 2"/>
          <p:cNvSpPr>
            <a:spLocks noGrp="1"/>
          </p:cNvSpPr>
          <p:nvPr>
            <p:ph idx="1"/>
          </p:nvPr>
        </p:nvSpPr>
        <p:spPr>
          <a:xfrm>
            <a:off x="1619392" y="721218"/>
            <a:ext cx="10018713" cy="5753635"/>
          </a:xfrm>
        </p:spPr>
        <p:txBody>
          <a:bodyPr>
            <a:noAutofit/>
          </a:bodyPr>
          <a:lstStyle/>
          <a:p>
            <a:pPr marL="0" lvl="0" indent="0">
              <a:spcAft>
                <a:spcPts val="0"/>
              </a:spcAft>
              <a:buNone/>
            </a:pPr>
            <a:r>
              <a:rPr lang="fr-CA" sz="1600" dirty="0" smtClean="0">
                <a:latin typeface="Bookman Old Style" panose="02050604050505020204" pitchFamily="18" charset="0"/>
                <a:ea typeface="Times New Roman" panose="02020603050405020304" pitchFamily="18" charset="0"/>
              </a:rPr>
              <a:t>DATE</a:t>
            </a:r>
            <a:r>
              <a:rPr lang="fr-CA" sz="1600" dirty="0">
                <a:latin typeface="Bookman Old Style" panose="02050604050505020204" pitchFamily="18" charset="0"/>
                <a:ea typeface="Times New Roman" panose="02020603050405020304" pitchFamily="18" charset="0"/>
              </a:rPr>
              <a:t> :  </a:t>
            </a:r>
            <a:endParaRPr lang="fr-FR" sz="1600" dirty="0">
              <a:latin typeface="Bookman Old Style" panose="02050604050505020204" pitchFamily="18" charset="0"/>
              <a:ea typeface="Times New Roman" panose="02020603050405020304" pitchFamily="18" charset="0"/>
            </a:endParaRPr>
          </a:p>
          <a:p>
            <a:pPr marL="0" lvl="0" indent="0">
              <a:spcAft>
                <a:spcPts val="0"/>
              </a:spcAft>
              <a:buNone/>
              <a:tabLst>
                <a:tab pos="270510" algn="l"/>
              </a:tabLst>
            </a:pPr>
            <a:r>
              <a:rPr lang="fr-CA" sz="1600" dirty="0">
                <a:latin typeface="Bookman Old Style" panose="02050604050505020204" pitchFamily="18" charset="0"/>
                <a:ea typeface="Times New Roman" panose="02020603050405020304" pitchFamily="18" charset="0"/>
              </a:rPr>
              <a:t>VEHICULE :                                                                     MARQUE :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PLAQUE  </a:t>
            </a: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                                                                                 UTILISATEUR</a:t>
            </a: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a:t>
            </a:r>
            <a:endParaRPr lang="fr-FR" sz="1600" dirty="0" smtClean="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smtClean="0">
                <a:latin typeface="Bookman Old Style" panose="02050604050505020204" pitchFamily="18" charset="0"/>
                <a:ea typeface="Times New Roman" panose="02020603050405020304" pitchFamily="18" charset="0"/>
              </a:rPr>
              <a:t> </a:t>
            </a:r>
            <a:r>
              <a:rPr lang="fr-CA" sz="1600" dirty="0">
                <a:latin typeface="Bookman Old Style" panose="02050604050505020204" pitchFamily="18" charset="0"/>
                <a:ea typeface="Times New Roman" panose="02020603050405020304" pitchFamily="18" charset="0"/>
              </a:rPr>
              <a:t>PROBLEMES DETECTES SUR LE VEHICULE</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u="sng" dirty="0">
                <a:latin typeface="Bookman Old Style" panose="02050604050505020204" pitchFamily="18" charset="0"/>
                <a:ea typeface="Times New Roman" panose="02020603050405020304" pitchFamily="18"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 </a:t>
            </a:r>
            <a:r>
              <a:rPr lang="fr-CA" sz="1600" dirty="0">
                <a:latin typeface="Bookman Old Style" panose="02050604050505020204" pitchFamily="18" charset="0"/>
                <a:ea typeface="Times New Roman" panose="02020603050405020304" pitchFamily="18" charset="0"/>
              </a:rPr>
              <a:t>DEMANDE PAR :                                       SOUS COUVERT DE L’UTILISATEUR </a:t>
            </a:r>
            <a:r>
              <a:rPr lang="fr-CA" sz="1600" dirty="0" smtClean="0">
                <a:latin typeface="Bookman Old Style" panose="02050604050505020204" pitchFamily="18" charset="0"/>
                <a:ea typeface="Times New Roman" panose="02020603050405020304" pitchFamily="18" charset="0"/>
              </a:rPr>
              <a:t>:</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NOM DU CHAUFFEUR :                                  </a:t>
            </a:r>
            <a:r>
              <a:rPr lang="fr-CA" sz="1600" dirty="0" smtClean="0">
                <a:latin typeface="Bookman Old Style" panose="02050604050505020204" pitchFamily="18" charset="0"/>
                <a:ea typeface="Times New Roman" panose="02020603050405020304" pitchFamily="18" charset="0"/>
              </a:rPr>
              <a:t>NOM</a:t>
            </a: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a:latin typeface="Bookman Old Style" panose="02050604050505020204" pitchFamily="18" charset="0"/>
                <a:ea typeface="Times New Roman" panose="02020603050405020304" pitchFamily="18" charset="0"/>
              </a:rPr>
              <a:t>SIGNATURE :                                                  </a:t>
            </a:r>
            <a:r>
              <a:rPr lang="fr-CA" sz="1600" dirty="0" smtClean="0">
                <a:latin typeface="Bookman Old Style" panose="02050604050505020204" pitchFamily="18" charset="0"/>
                <a:ea typeface="Times New Roman" panose="02020603050405020304" pitchFamily="18" charset="0"/>
              </a:rPr>
              <a:t>SIGNATURE</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b="1" u="sng" dirty="0">
                <a:latin typeface="Bookman Old Style" panose="02050604050505020204" pitchFamily="18" charset="0"/>
                <a:ea typeface="Times New Roman" panose="02020603050405020304" pitchFamily="18" charset="0"/>
              </a:rPr>
              <a:t>POUR VERIFICATION</a:t>
            </a:r>
            <a:r>
              <a:rPr lang="fr-CA" sz="1600" dirty="0">
                <a:latin typeface="Bookman Old Style" panose="02050604050505020204" pitchFamily="18" charset="0"/>
                <a:ea typeface="Times New Roman" panose="02020603050405020304" pitchFamily="18" charset="0"/>
              </a:rPr>
              <a:t> :                                                            </a:t>
            </a:r>
            <a:r>
              <a:rPr lang="fr-CA" sz="1600" b="1" u="sng" dirty="0">
                <a:latin typeface="Bookman Old Style" panose="02050604050505020204" pitchFamily="18" charset="0"/>
                <a:ea typeface="Times New Roman" panose="02020603050405020304" pitchFamily="18" charset="0"/>
              </a:rPr>
              <a:t>POUR ACCORD</a:t>
            </a:r>
            <a:r>
              <a:rPr lang="fr-CA" sz="1600" dirty="0">
                <a:latin typeface="Bookman Old Style" panose="02050604050505020204" pitchFamily="18" charset="0"/>
                <a:ea typeface="Times New Roman" panose="02020603050405020304" pitchFamily="18" charset="0"/>
              </a:rPr>
              <a:t> </a:t>
            </a:r>
            <a:r>
              <a:rPr lang="fr-CA" sz="1600" dirty="0" smtClean="0">
                <a:latin typeface="Bookman Old Style" panose="02050604050505020204" pitchFamily="18" charset="0"/>
                <a:ea typeface="Times New Roman" panose="02020603050405020304" pitchFamily="18" charset="0"/>
              </a:rPr>
              <a:t>:</a:t>
            </a:r>
            <a:r>
              <a:rPr lang="fr-CA" sz="1600" dirty="0">
                <a:latin typeface="Bookman Old Style" panose="02050604050505020204" pitchFamily="18" charset="0"/>
                <a:ea typeface="Times New Roman" panose="02020603050405020304" pitchFamily="18" charset="0"/>
              </a:rPr>
              <a:t> </a:t>
            </a:r>
            <a:endParaRPr lang="fr-FR" sz="1600" dirty="0">
              <a:latin typeface="Bookman Old Style" panose="02050604050505020204" pitchFamily="18" charset="0"/>
              <a:ea typeface="Times New Roman" panose="02020603050405020304" pitchFamily="18" charset="0"/>
            </a:endParaRPr>
          </a:p>
          <a:p>
            <a:pPr marL="0" indent="0">
              <a:spcAft>
                <a:spcPts val="0"/>
              </a:spcAft>
              <a:buNone/>
              <a:tabLst>
                <a:tab pos="1839595" algn="l"/>
              </a:tabLst>
            </a:pPr>
            <a:r>
              <a:rPr lang="fr-CA" sz="1600" dirty="0" smtClean="0">
                <a:latin typeface="Bookman Old Style" panose="02050604050505020204" pitchFamily="18" charset="0"/>
                <a:ea typeface="Times New Roman" panose="02020603050405020304" pitchFamily="18" charset="0"/>
              </a:rPr>
              <a:t>RAF                                                                                             Directeur </a:t>
            </a:r>
            <a:endParaRPr lang="fr-FR" sz="1600" dirty="0">
              <a:latin typeface="Bookman Old Style" panose="02050604050505020204" pitchFamily="18" charset="0"/>
              <a:ea typeface="Times New Roman" panose="02020603050405020304" pitchFamily="18" charset="0"/>
            </a:endParaRPr>
          </a:p>
          <a:p>
            <a:pPr marL="0" indent="0">
              <a:spcAft>
                <a:spcPts val="0"/>
              </a:spcAft>
              <a:buNone/>
            </a:pPr>
            <a:endParaRPr lang="fr-FR" sz="1600" dirty="0"/>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49307" y="6091707"/>
            <a:ext cx="2056327" cy="766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6554016"/>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09" y="690630"/>
            <a:ext cx="10018713" cy="962695"/>
          </a:xfrm>
        </p:spPr>
        <p:txBody>
          <a:bodyPr>
            <a:normAutofit/>
          </a:bodyPr>
          <a:lstStyle/>
          <a:p>
            <a:pPr algn="l"/>
            <a:r>
              <a:rPr lang="fr-FR" sz="3600" b="1" dirty="0" smtClean="0">
                <a:latin typeface="Bookman Old Style" panose="02050604050505020204" pitchFamily="18" charset="0"/>
              </a:rPr>
              <a:t>Plan de la présentation</a:t>
            </a:r>
            <a:endParaRPr lang="fr-FR" sz="3600" b="1" dirty="0">
              <a:latin typeface="Bookman Old Style" panose="02050604050505020204" pitchFamily="18" charset="0"/>
            </a:endParaRPr>
          </a:p>
        </p:txBody>
      </p:sp>
      <p:sp>
        <p:nvSpPr>
          <p:cNvPr id="3" name="Espace réservé du contenu 2"/>
          <p:cNvSpPr>
            <a:spLocks noGrp="1"/>
          </p:cNvSpPr>
          <p:nvPr>
            <p:ph idx="1"/>
          </p:nvPr>
        </p:nvSpPr>
        <p:spPr>
          <a:xfrm>
            <a:off x="1484310" y="1918952"/>
            <a:ext cx="10018713" cy="4301544"/>
          </a:xfrm>
        </p:spPr>
        <p:txBody>
          <a:bodyPr>
            <a:normAutofit/>
          </a:bodyPr>
          <a:lstStyle/>
          <a:p>
            <a:pPr algn="just">
              <a:lnSpc>
                <a:spcPct val="200000"/>
              </a:lnSpc>
            </a:pPr>
            <a:r>
              <a:rPr lang="fr-FR" sz="1800" dirty="0" smtClean="0">
                <a:latin typeface="Bookman Old Style" panose="02050604050505020204" pitchFamily="18" charset="0"/>
              </a:rPr>
              <a:t>Introduction;</a:t>
            </a:r>
          </a:p>
          <a:p>
            <a:pPr algn="just">
              <a:lnSpc>
                <a:spcPct val="200000"/>
              </a:lnSpc>
            </a:pPr>
            <a:r>
              <a:rPr lang="fr-FR" sz="1800" dirty="0" smtClean="0">
                <a:latin typeface="Bookman Old Style" panose="02050604050505020204" pitchFamily="18" charset="0"/>
              </a:rPr>
              <a:t>Présentation du centre </a:t>
            </a:r>
            <a:r>
              <a:rPr lang="fr-FR" sz="1800" b="1" dirty="0" smtClean="0">
                <a:latin typeface="Bookman Old Style" panose="02050604050505020204" pitchFamily="18" charset="0"/>
              </a:rPr>
              <a:t>Ortho-Kin</a:t>
            </a:r>
            <a:r>
              <a:rPr lang="fr-FR" sz="1800" b="1" dirty="0">
                <a:latin typeface="Bookman Old Style" panose="02050604050505020204" pitchFamily="18" charset="0"/>
              </a:rPr>
              <a:t>é</a:t>
            </a:r>
            <a:r>
              <a:rPr lang="fr-FR" sz="1800" b="1" dirty="0" smtClean="0">
                <a:latin typeface="Bookman Old Style" panose="02050604050505020204" pitchFamily="18" charset="0"/>
              </a:rPr>
              <a:t> Services</a:t>
            </a:r>
            <a:r>
              <a:rPr lang="fr-FR" sz="1800" dirty="0" smtClean="0">
                <a:latin typeface="Bookman Old Style" panose="02050604050505020204" pitchFamily="18" charset="0"/>
              </a:rPr>
              <a:t>;</a:t>
            </a:r>
          </a:p>
          <a:p>
            <a:pPr algn="just">
              <a:lnSpc>
                <a:spcPct val="200000"/>
              </a:lnSpc>
            </a:pPr>
            <a:r>
              <a:rPr lang="fr-FR" sz="1800" dirty="0" smtClean="0">
                <a:latin typeface="Bookman Old Style" panose="02050604050505020204" pitchFamily="18" charset="0"/>
              </a:rPr>
              <a:t>Organigramme du centre</a:t>
            </a:r>
            <a:r>
              <a:rPr lang="fr-FR" sz="1800" dirty="0">
                <a:latin typeface="Bookman Old Style" panose="02050604050505020204" pitchFamily="18" charset="0"/>
              </a:rPr>
              <a:t>;</a:t>
            </a:r>
            <a:endParaRPr lang="fr-FR" sz="1800" dirty="0" smtClean="0">
              <a:latin typeface="Bookman Old Style" panose="02050604050505020204" pitchFamily="18" charset="0"/>
            </a:endParaRPr>
          </a:p>
          <a:p>
            <a:pPr algn="just">
              <a:lnSpc>
                <a:spcPct val="200000"/>
              </a:lnSpc>
            </a:pPr>
            <a:r>
              <a:rPr lang="fr-FR" sz="1800" dirty="0" smtClean="0">
                <a:solidFill>
                  <a:prstClr val="black"/>
                </a:solidFill>
                <a:latin typeface="Book Antiqua" panose="02040602050305030304" pitchFamily="18" charset="0"/>
                <a:ea typeface="Times New Roman" panose="02020603050405020304" pitchFamily="18" charset="0"/>
                <a:cs typeface="+mj-cs"/>
              </a:rPr>
              <a:t>Outils de gestion mis en place.</a:t>
            </a:r>
            <a:endParaRPr lang="fr-FR" sz="1800" dirty="0">
              <a:latin typeface="Bookman Old Style" panose="02050604050505020204" pitchFamily="18" charset="0"/>
            </a:endParaRPr>
          </a:p>
        </p:txBody>
      </p:sp>
      <p:pic>
        <p:nvPicPr>
          <p:cNvPr id="2050"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0506" y="6019800"/>
            <a:ext cx="2922517"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2355015"/>
      </p:ext>
    </p:extLst>
  </p:cSld>
  <p:clrMapOvr>
    <a:masterClrMapping/>
  </p:clrMapOvr>
  <p:transition spd="med">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0" y="93372"/>
            <a:ext cx="10018713" cy="653603"/>
          </a:xfrm>
        </p:spPr>
        <p:txBody>
          <a:bodyPr>
            <a:normAutofit/>
          </a:bodyPr>
          <a:lstStyle/>
          <a:p>
            <a:pPr algn="l"/>
            <a:r>
              <a:rPr lang="fr-CA" sz="2400" b="1" dirty="0" smtClean="0">
                <a:latin typeface="Bookman Old Style" panose="02050604050505020204" pitchFamily="18" charset="0"/>
                <a:ea typeface="Times New Roman" panose="02020603050405020304" pitchFamily="18" charset="0"/>
                <a:cs typeface="Times New Roman" panose="02020603050405020304" pitchFamily="18" charset="0"/>
              </a:rPr>
              <a:t>Relevé des consommations en carburant</a:t>
            </a:r>
            <a:endParaRPr lang="fr-FR" sz="2400" dirty="0">
              <a:latin typeface="Bookman Old Style" panose="020506040505050202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451547714"/>
              </p:ext>
            </p:extLst>
          </p:nvPr>
        </p:nvGraphicFramePr>
        <p:xfrm>
          <a:off x="1522507" y="847521"/>
          <a:ext cx="9440213" cy="4213348"/>
        </p:xfrm>
        <a:graphic>
          <a:graphicData uri="http://schemas.openxmlformats.org/drawingml/2006/table">
            <a:tbl>
              <a:tblPr firstRow="1" firstCol="1" bandRow="1">
                <a:tableStyleId>{5C22544A-7EE6-4342-B048-85BDC9FD1C3A}</a:tableStyleId>
              </a:tblPr>
              <a:tblGrid>
                <a:gridCol w="1315298"/>
                <a:gridCol w="1209767"/>
                <a:gridCol w="1073537"/>
                <a:gridCol w="1859262"/>
                <a:gridCol w="2241091"/>
                <a:gridCol w="1741258"/>
              </a:tblGrid>
              <a:tr h="703905">
                <a:tc>
                  <a:txBody>
                    <a:bodyPr/>
                    <a:lstStyle/>
                    <a:p>
                      <a:pPr algn="ctr">
                        <a:spcAft>
                          <a:spcPts val="0"/>
                        </a:spcAft>
                      </a:pPr>
                      <a:r>
                        <a:rPr lang="fr-CA" sz="1600" dirty="0">
                          <a:effectLst/>
                          <a:latin typeface="Bookman Old Style" panose="02050604050505020204" pitchFamily="18" charset="0"/>
                        </a:rPr>
                        <a:t>DATE</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a:effectLst/>
                          <a:latin typeface="Bookman Old Style" panose="02050604050505020204" pitchFamily="18" charset="0"/>
                        </a:rPr>
                        <a:t>PLAQUE</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a:effectLst/>
                          <a:latin typeface="Bookman Old Style" panose="02050604050505020204" pitchFamily="18" charset="0"/>
                        </a:rPr>
                        <a:t>INDEX</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a:effectLst/>
                          <a:latin typeface="Bookman Old Style" panose="02050604050505020204" pitchFamily="18" charset="0"/>
                        </a:rPr>
                        <a:t>Qté CONSOMMEE</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a:effectLst/>
                          <a:latin typeface="Bookman Old Style" panose="02050604050505020204" pitchFamily="18" charset="0"/>
                        </a:rPr>
                        <a:t>TYPE (GAZOIL/ESSENCE)</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lgn="ctr">
                        <a:spcAft>
                          <a:spcPts val="0"/>
                        </a:spcAft>
                      </a:pPr>
                      <a:r>
                        <a:rPr lang="fr-CA" sz="1600">
                          <a:effectLst/>
                          <a:latin typeface="Bookman Old Style" panose="02050604050505020204" pitchFamily="18" charset="0"/>
                        </a:rPr>
                        <a:t>OBSERVATION</a:t>
                      </a:r>
                      <a:endParaRPr lang="fr-FR" sz="1600">
                        <a:effectLst/>
                        <a:latin typeface="Bookman Old Style" panose="02050604050505020204" pitchFamily="18" charset="0"/>
                        <a:ea typeface="Times New Roman" panose="02020603050405020304" pitchFamily="18" charset="0"/>
                      </a:endParaRPr>
                    </a:p>
                  </a:txBody>
                  <a:tcPr marL="68580" marR="68580" marT="0" marB="0"/>
                </a:tc>
              </a:tr>
              <a:tr h="501349">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r>
              <a:tr h="501349">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a:effectLst/>
                          <a:latin typeface="Bookman Old Style" panose="02050604050505020204" pitchFamily="18" charset="0"/>
                        </a:rPr>
                        <a:t> </a:t>
                      </a:r>
                      <a:endParaRPr lang="fr-FR" sz="1600">
                        <a:effectLst/>
                        <a:latin typeface="Bookman Old Style" panose="02050604050505020204" pitchFamily="18" charset="0"/>
                        <a:ea typeface="Times New Roman" panose="02020603050405020304" pitchFamily="18" charset="0"/>
                      </a:endParaRPr>
                    </a:p>
                  </a:txBody>
                  <a:tcPr marL="68580" marR="68580" marT="0" marB="0"/>
                </a:tc>
                <a:tc>
                  <a:txBody>
                    <a:bodyPr/>
                    <a:lstStyle/>
                    <a:p>
                      <a:pPr>
                        <a:spcAft>
                          <a:spcPts val="0"/>
                        </a:spcAft>
                      </a:pPr>
                      <a:r>
                        <a:rPr lang="fr-CA" sz="1600" dirty="0">
                          <a:effectLst/>
                          <a:latin typeface="Bookman Old Style" panose="02050604050505020204" pitchFamily="18" charset="0"/>
                        </a:rPr>
                        <a:t> </a:t>
                      </a:r>
                      <a:endParaRPr lang="fr-FR" sz="1600" dirty="0">
                        <a:effectLst/>
                        <a:latin typeface="Bookman Old Style" panose="02050604050505020204" pitchFamily="18" charset="0"/>
                        <a:ea typeface="Times New Roman" panose="02020603050405020304" pitchFamily="18" charset="0"/>
                      </a:endParaRPr>
                    </a:p>
                  </a:txBody>
                  <a:tcPr marL="68580" marR="68580" marT="0" marB="0"/>
                </a:tc>
              </a:tr>
            </a:tbl>
          </a:graphicData>
        </a:graphic>
      </p:graphicFrame>
      <p:pic>
        <p:nvPicPr>
          <p:cNvPr id="5"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6428" y="6027313"/>
            <a:ext cx="2069206" cy="83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6528233"/>
      </p:ext>
    </p:extLst>
  </p:cSld>
  <p:clrMapOvr>
    <a:masterClrMapping/>
  </p:clrMapOvr>
  <p:transition spd="med">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81827" y="2720662"/>
            <a:ext cx="10781806" cy="1752599"/>
          </a:xfrm>
        </p:spPr>
        <p:txBody>
          <a:bodyPr/>
          <a:lstStyle/>
          <a:p>
            <a:r>
              <a:rPr lang="fr-FR" b="1" dirty="0" smtClean="0">
                <a:latin typeface="Book Antiqua" panose="02040602050305030304" pitchFamily="18" charset="0"/>
              </a:rPr>
              <a:t>MERCI DE VOTRE AIMABLE ATTENTION</a:t>
            </a:r>
            <a:endParaRPr lang="fr-FR" b="1" dirty="0">
              <a:latin typeface="Book Antiqua" panose="02040602050305030304" pitchFamily="18" charset="0"/>
            </a:endParaRPr>
          </a:p>
        </p:txBody>
      </p:sp>
      <p:pic>
        <p:nvPicPr>
          <p:cNvPr id="3"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5516" y="6030913"/>
            <a:ext cx="2513570"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2129356"/>
      </p:ext>
    </p:extLst>
  </p:cSld>
  <p:clrMapOvr>
    <a:masterClrMapping/>
  </p:clrMapOvr>
  <p:transition spd="med">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94914" y="222161"/>
            <a:ext cx="10018713" cy="653603"/>
          </a:xfrm>
        </p:spPr>
        <p:txBody>
          <a:bodyPr>
            <a:normAutofit/>
          </a:bodyPr>
          <a:lstStyle/>
          <a:p>
            <a:pPr algn="l"/>
            <a:r>
              <a:rPr lang="fr-FR" sz="3600" b="1" dirty="0" smtClean="0">
                <a:latin typeface="Book Antiqua" panose="02040602050305030304" pitchFamily="18" charset="0"/>
              </a:rPr>
              <a:t>   </a:t>
            </a:r>
            <a:r>
              <a:rPr lang="fr-FR" sz="3600" b="1" dirty="0">
                <a:latin typeface="Book Antiqua" panose="02040602050305030304" pitchFamily="18" charset="0"/>
              </a:rPr>
              <a:t> </a:t>
            </a:r>
            <a:r>
              <a:rPr lang="fr-FR" sz="3600" b="1" dirty="0" smtClean="0">
                <a:latin typeface="Bookman Old Style" panose="02050604050505020204" pitchFamily="18" charset="0"/>
              </a:rPr>
              <a:t>I. Introduction</a:t>
            </a:r>
            <a:endParaRPr lang="fr-FR" sz="3600" b="1" dirty="0">
              <a:latin typeface="Bookman Old Style" panose="02050604050505020204" pitchFamily="18" charset="0"/>
            </a:endParaRPr>
          </a:p>
        </p:txBody>
      </p:sp>
      <p:sp>
        <p:nvSpPr>
          <p:cNvPr id="3" name="Espace réservé du contenu 2"/>
          <p:cNvSpPr>
            <a:spLocks noGrp="1"/>
          </p:cNvSpPr>
          <p:nvPr>
            <p:ph idx="1"/>
          </p:nvPr>
        </p:nvSpPr>
        <p:spPr>
          <a:xfrm>
            <a:off x="1484310" y="875764"/>
            <a:ext cx="10018713" cy="5791892"/>
          </a:xfrm>
        </p:spPr>
        <p:txBody>
          <a:bodyPr>
            <a:normAutofit fontScale="92500" lnSpcReduction="10000"/>
          </a:bodyPr>
          <a:lstStyle/>
          <a:p>
            <a:pPr marL="0" indent="0">
              <a:buNone/>
            </a:pPr>
            <a:endParaRPr lang="fr-FR" sz="2000" dirty="0" smtClean="0">
              <a:latin typeface="Book Antiqua" panose="02040602050305030304" pitchFamily="18" charset="0"/>
            </a:endParaRPr>
          </a:p>
          <a:p>
            <a:pPr marL="0" indent="0" algn="just">
              <a:lnSpc>
                <a:spcPct val="150000"/>
              </a:lnSpc>
              <a:buNone/>
            </a:pPr>
            <a:r>
              <a:rPr lang="fr-FR" sz="2000" dirty="0">
                <a:latin typeface="Bookman Old Style" panose="02050604050505020204" pitchFamily="18" charset="0"/>
              </a:rPr>
              <a:t>Il se dit, quelque part  dans les profondeurs de l’Afrique noire que </a:t>
            </a:r>
            <a:r>
              <a:rPr lang="fr-FR" sz="2000" b="1" dirty="0">
                <a:latin typeface="Bookman Old Style" panose="02050604050505020204" pitchFamily="18" charset="0"/>
              </a:rPr>
              <a:t>« l’Homme est le remède de l’Homme ». </a:t>
            </a:r>
            <a:r>
              <a:rPr lang="fr-FR" sz="2000" dirty="0">
                <a:latin typeface="Bookman Old Style" panose="02050604050505020204" pitchFamily="18" charset="0"/>
              </a:rPr>
              <a:t>Ce proverbe qui ouvre les portes des solutions de l’être humain envers son </a:t>
            </a:r>
            <a:r>
              <a:rPr lang="fr-FR" sz="2000" dirty="0" smtClean="0">
                <a:latin typeface="Bookman Old Style" panose="02050604050505020204" pitchFamily="18" charset="0"/>
              </a:rPr>
              <a:t>prochain, nous amène </a:t>
            </a:r>
            <a:r>
              <a:rPr lang="fr-FR" sz="2000" dirty="0">
                <a:latin typeface="Bookman Old Style" panose="02050604050505020204" pitchFamily="18" charset="0"/>
              </a:rPr>
              <a:t>à  comprendre et à vivre toute l’importance de l’action d’assistance </a:t>
            </a:r>
            <a:r>
              <a:rPr lang="fr-FR" sz="2000" dirty="0" smtClean="0">
                <a:latin typeface="Bookman Old Style" panose="02050604050505020204" pitchFamily="18" charset="0"/>
              </a:rPr>
              <a:t>et </a:t>
            </a:r>
            <a:r>
              <a:rPr lang="fr-FR" sz="2000" dirty="0">
                <a:latin typeface="Bookman Old Style" panose="02050604050505020204" pitchFamily="18" charset="0"/>
              </a:rPr>
              <a:t>d’entraide mutuelle qui est à la base de ce que nous partageons et avons de </a:t>
            </a:r>
            <a:r>
              <a:rPr lang="fr-FR" sz="2000" dirty="0" smtClean="0">
                <a:latin typeface="Bookman Old Style" panose="02050604050505020204" pitchFamily="18" charset="0"/>
              </a:rPr>
              <a:t>commun, à </a:t>
            </a:r>
            <a:r>
              <a:rPr lang="fr-FR" sz="2000" dirty="0">
                <a:latin typeface="Bookman Old Style" panose="02050604050505020204" pitchFamily="18" charset="0"/>
              </a:rPr>
              <a:t>savoir le monde de l’orthopédie dans </a:t>
            </a:r>
            <a:r>
              <a:rPr lang="fr-FR" sz="2000" dirty="0" smtClean="0">
                <a:latin typeface="Bookman Old Style" panose="02050604050505020204" pitchFamily="18" charset="0"/>
              </a:rPr>
              <a:t>toutes </a:t>
            </a:r>
            <a:r>
              <a:rPr lang="fr-FR" sz="2000" dirty="0">
                <a:latin typeface="Bookman Old Style" panose="02050604050505020204" pitchFamily="18" charset="0"/>
              </a:rPr>
              <a:t>ses </a:t>
            </a:r>
            <a:r>
              <a:rPr lang="fr-FR" sz="2000" dirty="0" smtClean="0">
                <a:latin typeface="Bookman Old Style" panose="02050604050505020204" pitchFamily="18" charset="0"/>
              </a:rPr>
              <a:t>composantes.</a:t>
            </a:r>
          </a:p>
          <a:p>
            <a:pPr marL="0" indent="0" algn="just">
              <a:lnSpc>
                <a:spcPct val="150000"/>
              </a:lnSpc>
              <a:buNone/>
            </a:pPr>
            <a:r>
              <a:rPr lang="fr-FR" sz="2000" dirty="0">
                <a:latin typeface="Bookman Old Style" panose="02050604050505020204" pitchFamily="18" charset="0"/>
              </a:rPr>
              <a:t>J</a:t>
            </a:r>
            <a:r>
              <a:rPr lang="fr-FR" sz="2000" dirty="0" smtClean="0">
                <a:latin typeface="Bookman Old Style" panose="02050604050505020204" pitchFamily="18" charset="0"/>
              </a:rPr>
              <a:t>e </a:t>
            </a:r>
            <a:r>
              <a:rPr lang="fr-FR" sz="2000" dirty="0">
                <a:latin typeface="Bookman Old Style" panose="02050604050505020204" pitchFamily="18" charset="0"/>
              </a:rPr>
              <a:t>me libère des sentiments partisans pour porter la voix de tous ceux qui aimeraient comprendre l’action de </a:t>
            </a:r>
            <a:r>
              <a:rPr lang="fr-FR" sz="2000" dirty="0" smtClean="0">
                <a:latin typeface="Bookman Old Style" panose="02050604050505020204" pitchFamily="18" charset="0"/>
              </a:rPr>
              <a:t>ces </a:t>
            </a:r>
            <a:r>
              <a:rPr lang="fr-FR" sz="2000" dirty="0">
                <a:latin typeface="Bookman Old Style" panose="02050604050505020204" pitchFamily="18" charset="0"/>
              </a:rPr>
              <a:t>techniciens orthoprothésistes disséminés à travers le monde pour se constituer  en </a:t>
            </a:r>
            <a:r>
              <a:rPr lang="fr-FR" sz="2000" b="1" dirty="0">
                <a:latin typeface="Bookman Old Style" panose="02050604050505020204" pitchFamily="18" charset="0"/>
              </a:rPr>
              <a:t>« remèdes de l’homme</a:t>
            </a:r>
            <a:r>
              <a:rPr lang="fr-FR" sz="2000" dirty="0">
                <a:latin typeface="Bookman Old Style" panose="02050604050505020204" pitchFamily="18" charset="0"/>
              </a:rPr>
              <a:t> ». </a:t>
            </a:r>
            <a:r>
              <a:rPr lang="fr-FR" sz="2000" dirty="0" smtClean="0">
                <a:latin typeface="Bookman Old Style" panose="02050604050505020204" pitchFamily="18" charset="0"/>
              </a:rPr>
              <a:t>Remèdes </a:t>
            </a:r>
            <a:r>
              <a:rPr lang="fr-FR" sz="2000" dirty="0">
                <a:latin typeface="Bookman Old Style" panose="02050604050505020204" pitchFamily="18" charset="0"/>
              </a:rPr>
              <a:t>dans </a:t>
            </a:r>
            <a:r>
              <a:rPr lang="fr-FR" sz="2000" dirty="0" smtClean="0">
                <a:latin typeface="Bookman Old Style" panose="02050604050505020204" pitchFamily="18" charset="0"/>
              </a:rPr>
              <a:t>l’action, </a:t>
            </a:r>
            <a:r>
              <a:rPr lang="fr-FR" sz="2000" dirty="0">
                <a:latin typeface="Bookman Old Style" panose="02050604050505020204" pitchFamily="18" charset="0"/>
              </a:rPr>
              <a:t>par le partage de l’information à travers la formation, mais aussi et surtout par les différentes actions liées à l’amélioration des conditions de </a:t>
            </a:r>
            <a:r>
              <a:rPr lang="fr-FR" sz="2000" dirty="0" smtClean="0">
                <a:latin typeface="Bookman Old Style" panose="02050604050505020204" pitchFamily="18" charset="0"/>
              </a:rPr>
              <a:t>vie </a:t>
            </a:r>
            <a:r>
              <a:rPr lang="fr-FR" sz="2000" dirty="0">
                <a:latin typeface="Bookman Old Style" panose="02050604050505020204" pitchFamily="18" charset="0"/>
              </a:rPr>
              <a:t>des personnes en situation d’handicap du monde entier.</a:t>
            </a:r>
          </a:p>
          <a:p>
            <a:pPr marL="0" indent="0" algn="just">
              <a:buNone/>
            </a:pPr>
            <a:endParaRPr lang="fr-FR" sz="1800" dirty="0">
              <a:latin typeface="Book Antiqua" panose="02040602050305030304" pitchFamily="18" charset="0"/>
            </a:endParaRPr>
          </a:p>
          <a:p>
            <a:pPr marL="0" indent="0" algn="just">
              <a:buNone/>
            </a:pPr>
            <a:endParaRPr lang="fr-FR" sz="1800" dirty="0">
              <a:latin typeface="Book Antiqua" panose="02040602050305030304" pitchFamily="18" charset="0"/>
            </a:endParaRPr>
          </a:p>
        </p:txBody>
      </p:sp>
      <p:pic>
        <p:nvPicPr>
          <p:cNvPr id="307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9149" y="6030913"/>
            <a:ext cx="2693874"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1356028"/>
      </p:ext>
    </p:extLst>
  </p:cSld>
  <p:clrMapOvr>
    <a:masterClrMapping/>
  </p:clrMapOvr>
  <p:transition spd="med">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0163" y="90152"/>
            <a:ext cx="10060591" cy="6297769"/>
          </a:xfrm>
        </p:spPr>
        <p:txBody>
          <a:bodyPr>
            <a:normAutofit fontScale="90000"/>
          </a:bodyPr>
          <a:lstStyle/>
          <a:p>
            <a:pPr algn="l">
              <a:lnSpc>
                <a:spcPct val="150000"/>
              </a:lnSpc>
              <a:spcBef>
                <a:spcPct val="20000"/>
              </a:spcBef>
              <a:spcAft>
                <a:spcPts val="600"/>
              </a:spcAft>
            </a:pPr>
            <a:r>
              <a:rPr lang="fr-FR" sz="2000" dirty="0" smtClean="0">
                <a:latin typeface="Bookman Old Style" panose="02050604050505020204" pitchFamily="18" charset="0"/>
              </a:rPr>
              <a:t/>
            </a:r>
            <a:br>
              <a:rPr lang="fr-FR" sz="2000" dirty="0" smtClean="0">
                <a:latin typeface="Bookman Old Style" panose="02050604050505020204" pitchFamily="18" charset="0"/>
              </a:rPr>
            </a:br>
            <a:r>
              <a:rPr lang="fr-FR" sz="2000" dirty="0">
                <a:latin typeface="Bookman Old Style" panose="02050604050505020204" pitchFamily="18" charset="0"/>
              </a:rPr>
              <a:t/>
            </a:r>
            <a:br>
              <a:rPr lang="fr-FR" sz="2000" dirty="0">
                <a:latin typeface="Bookman Old Style" panose="02050604050505020204" pitchFamily="18" charset="0"/>
              </a:rPr>
            </a:br>
            <a:r>
              <a:rPr lang="fr-FR" sz="2000" dirty="0" smtClean="0">
                <a:latin typeface="Bookman Old Style" panose="02050604050505020204" pitchFamily="18" charset="0"/>
              </a:rPr>
              <a:t>J’ai </a:t>
            </a:r>
            <a:r>
              <a:rPr lang="fr-FR" sz="2000" dirty="0">
                <a:latin typeface="Bookman Old Style" panose="02050604050505020204" pitchFamily="18" charset="0"/>
              </a:rPr>
              <a:t>pu constater, certainement comme beaucoup parmi vous, l’intérêt majeur que les techniciens orthoprothésistes accordent à la satisfaction des besoins des patients. De l’attention à l’action en passant par l’écoute, le conseil et l’accompagnement, le centre de gravité  a toujours été la personne handicapée pour qui, des solutions sont recherchées, des moyens sont mis en œuvre, des connaissances scientifiques sont déployées, et des aides techniques fournies.</a:t>
            </a:r>
            <a:br>
              <a:rPr lang="fr-FR" sz="2000" dirty="0">
                <a:latin typeface="Bookman Old Style" panose="02050604050505020204" pitchFamily="18" charset="0"/>
              </a:rPr>
            </a:br>
            <a:r>
              <a:rPr lang="fr-FR" sz="2000" dirty="0" smtClean="0">
                <a:ln>
                  <a:noFill/>
                </a:ln>
                <a:solidFill>
                  <a:prstClr val="black"/>
                </a:solidFill>
                <a:latin typeface="Bookman Old Style" panose="02050604050505020204" pitchFamily="18" charset="0"/>
                <a:ea typeface="+mn-ea"/>
                <a:cs typeface="+mn-cs"/>
              </a:rPr>
              <a:t/>
            </a:r>
            <a:br>
              <a:rPr lang="fr-FR" sz="2000" dirty="0" smtClean="0">
                <a:ln>
                  <a:noFill/>
                </a:ln>
                <a:solidFill>
                  <a:prstClr val="black"/>
                </a:solidFill>
                <a:latin typeface="Bookman Old Style" panose="02050604050505020204" pitchFamily="18" charset="0"/>
                <a:ea typeface="+mn-ea"/>
                <a:cs typeface="+mn-cs"/>
              </a:rPr>
            </a:br>
            <a:r>
              <a:rPr lang="fr-FR" sz="2000" dirty="0" smtClean="0">
                <a:ln>
                  <a:noFill/>
                </a:ln>
                <a:solidFill>
                  <a:prstClr val="black"/>
                </a:solidFill>
                <a:latin typeface="Bookman Old Style" panose="02050604050505020204" pitchFamily="18" charset="0"/>
                <a:ea typeface="+mn-ea"/>
                <a:cs typeface="+mn-cs"/>
              </a:rPr>
              <a:t>En </a:t>
            </a:r>
            <a:r>
              <a:rPr lang="fr-FR" sz="2000" dirty="0">
                <a:ln>
                  <a:noFill/>
                </a:ln>
                <a:solidFill>
                  <a:prstClr val="black"/>
                </a:solidFill>
                <a:latin typeface="Bookman Old Style" panose="02050604050505020204" pitchFamily="18" charset="0"/>
                <a:ea typeface="+mn-ea"/>
                <a:cs typeface="+mn-cs"/>
              </a:rPr>
              <a:t>tant qu’acteur dans cette dynamique, à travers </a:t>
            </a:r>
            <a:r>
              <a:rPr lang="fr-FR" sz="2000" b="1" dirty="0">
                <a:ln>
                  <a:noFill/>
                </a:ln>
                <a:solidFill>
                  <a:prstClr val="black"/>
                </a:solidFill>
                <a:latin typeface="Bookman Old Style" panose="02050604050505020204" pitchFamily="18" charset="0"/>
                <a:ea typeface="+mn-ea"/>
                <a:cs typeface="+mn-cs"/>
              </a:rPr>
              <a:t>Ortho-Kiné Services </a:t>
            </a:r>
            <a:r>
              <a:rPr lang="fr-FR" sz="2000" dirty="0">
                <a:ln>
                  <a:noFill/>
                </a:ln>
                <a:solidFill>
                  <a:prstClr val="black"/>
                </a:solidFill>
                <a:latin typeface="Bookman Old Style" panose="02050604050505020204" pitchFamily="18" charset="0"/>
                <a:ea typeface="+mn-ea"/>
                <a:cs typeface="+mn-cs"/>
              </a:rPr>
              <a:t>(OKS), je pense </a:t>
            </a:r>
            <a:r>
              <a:rPr lang="fr-FR" sz="2000" dirty="0" smtClean="0">
                <a:ln>
                  <a:noFill/>
                </a:ln>
                <a:solidFill>
                  <a:prstClr val="black"/>
                </a:solidFill>
                <a:latin typeface="Bookman Old Style" panose="02050604050505020204" pitchFamily="18" charset="0"/>
                <a:ea typeface="+mn-ea"/>
                <a:cs typeface="+mn-cs"/>
              </a:rPr>
              <a:t>pouvoir être </a:t>
            </a:r>
            <a:r>
              <a:rPr lang="fr-FR" sz="2000" dirty="0">
                <a:ln>
                  <a:noFill/>
                </a:ln>
                <a:solidFill>
                  <a:prstClr val="black"/>
                </a:solidFill>
                <a:latin typeface="Bookman Old Style" panose="02050604050505020204" pitchFamily="18" charset="0"/>
                <a:ea typeface="+mn-ea"/>
                <a:cs typeface="+mn-cs"/>
              </a:rPr>
              <a:t>bien placé pour dire toute la reconnaissance de </a:t>
            </a:r>
            <a:r>
              <a:rPr lang="fr-FR" sz="2000" dirty="0" smtClean="0">
                <a:ln>
                  <a:noFill/>
                </a:ln>
                <a:solidFill>
                  <a:prstClr val="black"/>
                </a:solidFill>
                <a:latin typeface="Bookman Old Style" panose="02050604050505020204" pitchFamily="18" charset="0"/>
                <a:ea typeface="+mn-ea"/>
                <a:cs typeface="+mn-cs"/>
              </a:rPr>
              <a:t>ces </a:t>
            </a:r>
            <a:r>
              <a:rPr lang="fr-FR" sz="2000" dirty="0">
                <a:ln>
                  <a:noFill/>
                </a:ln>
                <a:solidFill>
                  <a:prstClr val="black"/>
                </a:solidFill>
                <a:latin typeface="Bookman Old Style" panose="02050604050505020204" pitchFamily="18" charset="0"/>
                <a:ea typeface="+mn-ea"/>
                <a:cs typeface="+mn-cs"/>
              </a:rPr>
              <a:t>personnes handicapées vis </a:t>
            </a:r>
            <a:r>
              <a:rPr lang="fr-FR" sz="2000" dirty="0" smtClean="0">
                <a:ln>
                  <a:noFill/>
                </a:ln>
                <a:solidFill>
                  <a:prstClr val="black"/>
                </a:solidFill>
                <a:latin typeface="Bookman Old Style" panose="02050604050505020204" pitchFamily="18" charset="0"/>
                <a:ea typeface="+mn-ea"/>
                <a:cs typeface="+mn-cs"/>
              </a:rPr>
              <a:t>à vis </a:t>
            </a:r>
            <a:r>
              <a:rPr lang="fr-FR" sz="2000" dirty="0">
                <a:ln>
                  <a:noFill/>
                </a:ln>
                <a:solidFill>
                  <a:prstClr val="black"/>
                </a:solidFill>
                <a:latin typeface="Bookman Old Style" panose="02050604050505020204" pitchFamily="18" charset="0"/>
                <a:ea typeface="+mn-ea"/>
                <a:cs typeface="+mn-cs"/>
              </a:rPr>
              <a:t>des techniciens </a:t>
            </a:r>
            <a:r>
              <a:rPr lang="fr-FR" sz="2000" dirty="0" smtClean="0">
                <a:ln>
                  <a:noFill/>
                </a:ln>
                <a:solidFill>
                  <a:prstClr val="black"/>
                </a:solidFill>
                <a:latin typeface="Bookman Old Style" panose="02050604050505020204" pitchFamily="18" charset="0"/>
                <a:ea typeface="+mn-ea"/>
                <a:cs typeface="+mn-cs"/>
              </a:rPr>
              <a:t>orthoprothésistes, </a:t>
            </a:r>
            <a:r>
              <a:rPr lang="fr-FR" sz="2000" dirty="0">
                <a:ln>
                  <a:noFill/>
                </a:ln>
                <a:solidFill>
                  <a:prstClr val="black"/>
                </a:solidFill>
                <a:latin typeface="Bookman Old Style" panose="02050604050505020204" pitchFamily="18" charset="0"/>
                <a:ea typeface="+mn-ea"/>
                <a:cs typeface="+mn-cs"/>
              </a:rPr>
              <a:t>mais aussi et surtout tout l’espoir qu’elles fondent sur les actions entreprises par les différents corps de l’orthopédie tendant à améliorer leurs conditions de vie.</a:t>
            </a:r>
            <a:br>
              <a:rPr lang="fr-FR" sz="2000" dirty="0">
                <a:ln>
                  <a:noFill/>
                </a:ln>
                <a:solidFill>
                  <a:prstClr val="black"/>
                </a:solidFill>
                <a:latin typeface="Bookman Old Style" panose="02050604050505020204" pitchFamily="18" charset="0"/>
                <a:ea typeface="+mn-ea"/>
                <a:cs typeface="+mn-cs"/>
              </a:rPr>
            </a:br>
            <a:r>
              <a:rPr lang="fr-FR" sz="2000" dirty="0">
                <a:ln>
                  <a:noFill/>
                </a:ln>
                <a:solidFill>
                  <a:prstClr val="black"/>
                </a:solidFill>
                <a:latin typeface="Bookman Old Style" panose="02050604050505020204" pitchFamily="18" charset="0"/>
                <a:ea typeface="+mn-ea"/>
                <a:cs typeface="+mn-cs"/>
              </a:rPr>
              <a:t>Si notre crédo est d’œuvrer pour que </a:t>
            </a:r>
            <a:r>
              <a:rPr lang="fr-FR" sz="2000" b="1" dirty="0">
                <a:ln>
                  <a:noFill/>
                </a:ln>
                <a:solidFill>
                  <a:prstClr val="black"/>
                </a:solidFill>
                <a:latin typeface="Bookman Old Style" panose="02050604050505020204" pitchFamily="18" charset="0"/>
                <a:ea typeface="+mn-ea"/>
                <a:cs typeface="+mn-cs"/>
              </a:rPr>
              <a:t>« vivre avec une déficience ne soit plus un handicap»</a:t>
            </a:r>
            <a:r>
              <a:rPr lang="fr-FR" sz="2000" dirty="0">
                <a:ln>
                  <a:noFill/>
                </a:ln>
                <a:solidFill>
                  <a:prstClr val="black"/>
                </a:solidFill>
                <a:latin typeface="Bookman Old Style" panose="02050604050505020204" pitchFamily="18" charset="0"/>
                <a:ea typeface="+mn-ea"/>
                <a:cs typeface="+mn-cs"/>
              </a:rPr>
              <a:t>, nous sommes bien conscients que les objectifs sont loin d’être atteints mais l’espoir est </a:t>
            </a:r>
            <a:r>
              <a:rPr lang="fr-FR" sz="2000" dirty="0" smtClean="0">
                <a:ln>
                  <a:noFill/>
                </a:ln>
                <a:solidFill>
                  <a:prstClr val="black"/>
                </a:solidFill>
                <a:latin typeface="Bookman Old Style" panose="02050604050505020204" pitchFamily="18" charset="0"/>
                <a:ea typeface="+mn-ea"/>
                <a:cs typeface="+mn-cs"/>
              </a:rPr>
              <a:t>vivement permis</a:t>
            </a:r>
            <a:r>
              <a:rPr lang="fr-FR" sz="2000" dirty="0">
                <a:ln>
                  <a:noFill/>
                </a:ln>
                <a:solidFill>
                  <a:prstClr val="black"/>
                </a:solidFill>
                <a:latin typeface="Bookman Old Style" panose="02050604050505020204" pitchFamily="18" charset="0"/>
                <a:ea typeface="+mn-ea"/>
                <a:cs typeface="+mn-cs"/>
              </a:rPr>
              <a:t>.</a:t>
            </a:r>
            <a:r>
              <a:rPr lang="fr-FR" sz="1600" dirty="0">
                <a:ln>
                  <a:noFill/>
                </a:ln>
                <a:solidFill>
                  <a:prstClr val="black"/>
                </a:solidFill>
                <a:latin typeface="Bookman Old Style" panose="02050604050505020204" pitchFamily="18" charset="0"/>
                <a:ea typeface="+mn-ea"/>
                <a:cs typeface="+mn-cs"/>
              </a:rPr>
              <a:t/>
            </a:r>
            <a:br>
              <a:rPr lang="fr-FR" sz="1600" dirty="0">
                <a:ln>
                  <a:noFill/>
                </a:ln>
                <a:solidFill>
                  <a:prstClr val="black"/>
                </a:solidFill>
                <a:latin typeface="Bookman Old Style" panose="02050604050505020204" pitchFamily="18" charset="0"/>
                <a:ea typeface="+mn-ea"/>
                <a:cs typeface="+mn-cs"/>
              </a:rPr>
            </a:br>
            <a:endParaRPr lang="fr-FR" dirty="0"/>
          </a:p>
        </p:txBody>
      </p:sp>
      <p:pic>
        <p:nvPicPr>
          <p:cNvPr id="3"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89454" y="6030913"/>
            <a:ext cx="2513570"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2638015"/>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365162" y="2189408"/>
            <a:ext cx="9903852" cy="2291704"/>
          </a:xfrm>
        </p:spPr>
        <p:txBody>
          <a:bodyPr>
            <a:noAutofit/>
          </a:bodyPr>
          <a:lstStyle/>
          <a:p>
            <a:r>
              <a:rPr lang="fr-FR" sz="3600" dirty="0" smtClean="0">
                <a:latin typeface="Book Antiqua" panose="02040602050305030304" pitchFamily="18" charset="0"/>
              </a:rPr>
              <a:t/>
            </a:r>
            <a:br>
              <a:rPr lang="fr-FR" sz="3600" dirty="0" smtClean="0">
                <a:latin typeface="Book Antiqua" panose="02040602050305030304" pitchFamily="18" charset="0"/>
              </a:rPr>
            </a:br>
            <a:r>
              <a:rPr lang="fr-FR" b="1" dirty="0" smtClean="0">
                <a:latin typeface="Book Antiqua" panose="02040602050305030304" pitchFamily="18" charset="0"/>
              </a:rPr>
              <a:t>II. Présentation </a:t>
            </a:r>
            <a:r>
              <a:rPr lang="fr-FR" b="1" dirty="0">
                <a:latin typeface="Book Antiqua" panose="02040602050305030304" pitchFamily="18" charset="0"/>
              </a:rPr>
              <a:t>et </a:t>
            </a:r>
            <a:r>
              <a:rPr lang="fr-FR" b="1" dirty="0" smtClean="0">
                <a:latin typeface="Book Antiqua" panose="02040602050305030304" pitchFamily="18" charset="0"/>
              </a:rPr>
              <a:t>Référence </a:t>
            </a:r>
            <a:r>
              <a:rPr lang="fr-FR" b="1" dirty="0">
                <a:latin typeface="Book Antiqua" panose="02040602050305030304" pitchFamily="18" charset="0"/>
              </a:rPr>
              <a:t>du centre </a:t>
            </a:r>
            <a:r>
              <a:rPr lang="fr-FR" b="1" dirty="0" smtClean="0">
                <a:latin typeface="Book Antiqua" panose="02040602050305030304" pitchFamily="18" charset="0"/>
              </a:rPr>
              <a:t>Ortho-Kiné </a:t>
            </a:r>
            <a:r>
              <a:rPr lang="fr-FR" b="1" dirty="0">
                <a:latin typeface="Book Antiqua" panose="02040602050305030304" pitchFamily="18" charset="0"/>
              </a:rPr>
              <a:t>S</a:t>
            </a:r>
            <a:r>
              <a:rPr lang="fr-FR" b="1" dirty="0" smtClean="0">
                <a:latin typeface="Book Antiqua" panose="02040602050305030304" pitchFamily="18" charset="0"/>
              </a:rPr>
              <a:t>ervices</a:t>
            </a:r>
            <a:r>
              <a:rPr lang="fr-FR" sz="2800" dirty="0">
                <a:latin typeface="Book Antiqua" panose="02040602050305030304" pitchFamily="18" charset="0"/>
              </a:rPr>
              <a:t/>
            </a:r>
            <a:br>
              <a:rPr lang="fr-FR" sz="2800" dirty="0">
                <a:latin typeface="Book Antiqua" panose="02040602050305030304" pitchFamily="18" charset="0"/>
              </a:rPr>
            </a:br>
            <a:endParaRPr lang="fr-FR" sz="2800" dirty="0">
              <a:latin typeface="Book Antiqua" panose="02040602050305030304" pitchFamily="18" charset="0"/>
            </a:endParaRPr>
          </a:p>
        </p:txBody>
      </p:sp>
      <p:pic>
        <p:nvPicPr>
          <p:cNvPr id="4098"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9149" y="6030913"/>
            <a:ext cx="2589503"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2402891"/>
      </p:ext>
    </p:extLst>
  </p:cSld>
  <p:clrMapOvr>
    <a:masterClrMapping/>
  </p:clrMapOvr>
  <p:transition spd="med">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29554" y="412124"/>
            <a:ext cx="9414457" cy="463639"/>
          </a:xfrm>
        </p:spPr>
        <p:txBody>
          <a:bodyPr>
            <a:noAutofit/>
          </a:bodyPr>
          <a:lstStyle/>
          <a:p>
            <a:pPr algn="l"/>
            <a:r>
              <a:rPr lang="fr-FR" sz="2400" b="1" dirty="0" smtClean="0">
                <a:latin typeface="Bookman Old Style" panose="02050604050505020204" pitchFamily="18" charset="0"/>
              </a:rPr>
              <a:t>II.1. Présentation du </a:t>
            </a:r>
            <a:r>
              <a:rPr lang="fr-FR" sz="2400" b="1" dirty="0">
                <a:latin typeface="Bookman Old Style" panose="02050604050505020204" pitchFamily="18" charset="0"/>
              </a:rPr>
              <a:t>centre </a:t>
            </a:r>
            <a:r>
              <a:rPr lang="fr-FR" sz="2400" b="1" dirty="0" smtClean="0">
                <a:latin typeface="Bookman Old Style" panose="02050604050505020204" pitchFamily="18" charset="0"/>
              </a:rPr>
              <a:t>Ortho-Kiné </a:t>
            </a:r>
            <a:r>
              <a:rPr lang="fr-FR" sz="2400" b="1" dirty="0">
                <a:latin typeface="Bookman Old Style" panose="02050604050505020204" pitchFamily="18" charset="0"/>
              </a:rPr>
              <a:t>S</a:t>
            </a:r>
            <a:r>
              <a:rPr lang="fr-FR" sz="2400" b="1" dirty="0" smtClean="0">
                <a:latin typeface="Bookman Old Style" panose="02050604050505020204" pitchFamily="18" charset="0"/>
              </a:rPr>
              <a:t>ervices</a:t>
            </a:r>
            <a:endParaRPr lang="fr-FR" sz="2400" b="1" dirty="0">
              <a:latin typeface="Bookman Old Style" panose="02050604050505020204" pitchFamily="18" charset="0"/>
            </a:endParaRPr>
          </a:p>
        </p:txBody>
      </p:sp>
      <p:sp>
        <p:nvSpPr>
          <p:cNvPr id="3" name="Espace réservé du contenu 2"/>
          <p:cNvSpPr>
            <a:spLocks noGrp="1"/>
          </p:cNvSpPr>
          <p:nvPr>
            <p:ph idx="1"/>
          </p:nvPr>
        </p:nvSpPr>
        <p:spPr>
          <a:xfrm>
            <a:off x="1403795" y="875763"/>
            <a:ext cx="10573556" cy="5261019"/>
          </a:xfrm>
        </p:spPr>
        <p:txBody>
          <a:bodyPr>
            <a:normAutofit/>
          </a:bodyPr>
          <a:lstStyle/>
          <a:p>
            <a:pPr marL="0" indent="0">
              <a:buNone/>
            </a:pPr>
            <a:endParaRPr lang="fr-FR" dirty="0" smtClean="0">
              <a:latin typeface="Book Antiqua" panose="02040602050305030304" pitchFamily="18" charset="0"/>
            </a:endParaRPr>
          </a:p>
          <a:p>
            <a:pPr marL="0" indent="0" algn="just">
              <a:lnSpc>
                <a:spcPct val="150000"/>
              </a:lnSpc>
              <a:buNone/>
            </a:pPr>
            <a:r>
              <a:rPr lang="fr-FR" sz="1800" dirty="0" smtClean="0">
                <a:latin typeface="Bookman Old Style" panose="02050604050505020204" pitchFamily="18" charset="0"/>
              </a:rPr>
              <a:t>Le Centre </a:t>
            </a:r>
            <a:r>
              <a:rPr lang="fr-FR" sz="1800" b="1" dirty="0">
                <a:latin typeface="Bookman Old Style" panose="02050604050505020204" pitchFamily="18" charset="0"/>
              </a:rPr>
              <a:t>Ortho-Kiné Services </a:t>
            </a:r>
            <a:r>
              <a:rPr lang="fr-FR" sz="1800" dirty="0">
                <a:latin typeface="Bookman Old Style" panose="02050604050505020204" pitchFamily="18" charset="0"/>
              </a:rPr>
              <a:t>est une société d’appareillage orthopédique et de </a:t>
            </a:r>
            <a:r>
              <a:rPr lang="fr-FR" sz="1800" dirty="0" smtClean="0">
                <a:latin typeface="Bookman Old Style" panose="02050604050505020204" pitchFamily="18" charset="0"/>
              </a:rPr>
              <a:t>kinésithérapie</a:t>
            </a:r>
            <a:r>
              <a:rPr lang="fr-BE" sz="1800" dirty="0" smtClean="0">
                <a:latin typeface="Bookman Old Style" panose="02050604050505020204" pitchFamily="18" charset="0"/>
              </a:rPr>
              <a:t> </a:t>
            </a:r>
            <a:r>
              <a:rPr lang="fr-BE" sz="1800" dirty="0">
                <a:latin typeface="Bookman Old Style" panose="02050604050505020204" pitchFamily="18" charset="0"/>
              </a:rPr>
              <a:t>créé en 2006 à l’initiative de Monsieur Ferdinand </a:t>
            </a:r>
            <a:r>
              <a:rPr lang="fr-BE" sz="1800" dirty="0" smtClean="0">
                <a:latin typeface="Bookman Old Style" panose="02050604050505020204" pitchFamily="18" charset="0"/>
              </a:rPr>
              <a:t>NDAYIZIGIYE et </a:t>
            </a:r>
            <a:r>
              <a:rPr lang="fr-FR" sz="1800" dirty="0" smtClean="0">
                <a:latin typeface="Bookman Old Style" panose="02050604050505020204" pitchFamily="18" charset="0"/>
              </a:rPr>
              <a:t>agréée par </a:t>
            </a:r>
            <a:r>
              <a:rPr lang="fr-BE" sz="1800" dirty="0" smtClean="0">
                <a:latin typeface="Bookman Old Style" panose="02050604050505020204" pitchFamily="18" charset="0"/>
              </a:rPr>
              <a:t>ordonnance </a:t>
            </a:r>
            <a:r>
              <a:rPr lang="fr-BE" sz="1800" dirty="0">
                <a:latin typeface="Bookman Old Style" panose="02050604050505020204" pitchFamily="18" charset="0"/>
              </a:rPr>
              <a:t>n° 724/CAB/09 du 09 Avril 2009 </a:t>
            </a:r>
            <a:r>
              <a:rPr lang="fr-BE" sz="1800" dirty="0" smtClean="0">
                <a:latin typeface="Bookman Old Style" panose="02050604050505020204" pitchFamily="18" charset="0"/>
              </a:rPr>
              <a:t>du</a:t>
            </a:r>
            <a:r>
              <a:rPr lang="fr-FR" sz="1800" dirty="0" smtClean="0">
                <a:latin typeface="Bookman Old Style" panose="02050604050505020204" pitchFamily="18" charset="0"/>
              </a:rPr>
              <a:t> </a:t>
            </a:r>
            <a:r>
              <a:rPr lang="fr-BE" sz="1800" dirty="0" smtClean="0">
                <a:latin typeface="Bookman Old Style" panose="02050604050505020204" pitchFamily="18" charset="0"/>
              </a:rPr>
              <a:t>Ministère </a:t>
            </a:r>
            <a:r>
              <a:rPr lang="fr-BE" sz="1800" dirty="0">
                <a:latin typeface="Bookman Old Style" panose="02050604050505020204" pitchFamily="18" charset="0"/>
              </a:rPr>
              <a:t>de la Santé publique de la République du </a:t>
            </a:r>
            <a:r>
              <a:rPr lang="fr-BE" sz="1800" dirty="0" smtClean="0">
                <a:latin typeface="Bookman Old Style" panose="02050604050505020204" pitchFamily="18" charset="0"/>
              </a:rPr>
              <a:t>Burundi.</a:t>
            </a:r>
            <a:endParaRPr lang="fr-FR" sz="1800" dirty="0">
              <a:latin typeface="Bookman Old Style" panose="02050604050505020204" pitchFamily="18" charset="0"/>
            </a:endParaRPr>
          </a:p>
          <a:p>
            <a:pPr marL="0" indent="0" algn="just">
              <a:lnSpc>
                <a:spcPct val="150000"/>
              </a:lnSpc>
              <a:buNone/>
            </a:pPr>
            <a:r>
              <a:rPr lang="fr-FR" sz="1800" b="1" dirty="0">
                <a:latin typeface="Bookman Old Style" panose="02050604050505020204" pitchFamily="18" charset="0"/>
              </a:rPr>
              <a:t>Ortho-Kiné Services </a:t>
            </a:r>
            <a:r>
              <a:rPr lang="fr-FR" sz="1800" dirty="0">
                <a:latin typeface="Bookman Old Style" panose="02050604050505020204" pitchFamily="18" charset="0"/>
              </a:rPr>
              <a:t>est membre de la </a:t>
            </a:r>
            <a:r>
              <a:rPr lang="fr-FR" sz="1800" dirty="0" smtClean="0">
                <a:latin typeface="Bookman Old Style" panose="02050604050505020204" pitchFamily="18" charset="0"/>
              </a:rPr>
              <a:t>FATO et de l’OADCPH.</a:t>
            </a:r>
            <a:endParaRPr lang="fr-FR" sz="1800" dirty="0">
              <a:latin typeface="Bookman Old Style" panose="02050604050505020204" pitchFamily="18" charset="0"/>
            </a:endParaRPr>
          </a:p>
          <a:p>
            <a:pPr marL="0" indent="0" algn="just">
              <a:lnSpc>
                <a:spcPct val="150000"/>
              </a:lnSpc>
              <a:buNone/>
            </a:pPr>
            <a:r>
              <a:rPr lang="fr-FR" sz="1800" dirty="0">
                <a:latin typeface="Bookman Old Style" panose="02050604050505020204" pitchFamily="18" charset="0"/>
              </a:rPr>
              <a:t>Il a vu le jour dans l’unique but d’offrir des soins de réadaptation et </a:t>
            </a:r>
            <a:r>
              <a:rPr lang="fr-FR" sz="1800" dirty="0" smtClean="0">
                <a:latin typeface="Bookman Old Style" panose="02050604050505020204" pitchFamily="18" charset="0"/>
              </a:rPr>
              <a:t>de rééducation </a:t>
            </a:r>
            <a:r>
              <a:rPr lang="fr-FR" sz="1800" dirty="0">
                <a:latin typeface="Bookman Old Style" panose="02050604050505020204" pitchFamily="18" charset="0"/>
              </a:rPr>
              <a:t>de qualité </a:t>
            </a:r>
            <a:r>
              <a:rPr lang="fr-FR" sz="1800" dirty="0" smtClean="0">
                <a:latin typeface="Bookman Old Style" panose="02050604050505020204" pitchFamily="18" charset="0"/>
              </a:rPr>
              <a:t>en faveur de la </a:t>
            </a:r>
            <a:r>
              <a:rPr lang="fr-FR" sz="1800" dirty="0">
                <a:latin typeface="Bookman Old Style" panose="02050604050505020204" pitchFamily="18" charset="0"/>
              </a:rPr>
              <a:t>population nationale et sous </a:t>
            </a:r>
            <a:r>
              <a:rPr lang="fr-FR" sz="1800" dirty="0" smtClean="0">
                <a:latin typeface="Bookman Old Style" panose="02050604050505020204" pitchFamily="18" charset="0"/>
              </a:rPr>
              <a:t>régionale(RWANDA ,RDC), </a:t>
            </a:r>
            <a:r>
              <a:rPr lang="fr-FR" sz="1800" dirty="0">
                <a:latin typeface="Bookman Old Style" panose="02050604050505020204" pitchFamily="18" charset="0"/>
              </a:rPr>
              <a:t>avec le support de techniciens orthoprothésistes et </a:t>
            </a:r>
            <a:r>
              <a:rPr lang="fr-FR" sz="1800" dirty="0" err="1" smtClean="0">
                <a:latin typeface="Bookman Old Style" panose="02050604050505020204" pitchFamily="18" charset="0"/>
              </a:rPr>
              <a:t>kinéthérapeutes</a:t>
            </a:r>
            <a:r>
              <a:rPr lang="fr-FR" sz="1800" dirty="0" smtClean="0">
                <a:latin typeface="Bookman Old Style" panose="02050604050505020204" pitchFamily="18" charset="0"/>
              </a:rPr>
              <a:t> </a:t>
            </a:r>
            <a:r>
              <a:rPr lang="fr-FR" sz="1800" dirty="0">
                <a:latin typeface="Bookman Old Style" panose="02050604050505020204" pitchFamily="18" charset="0"/>
              </a:rPr>
              <a:t>formés dans des écoles d’envergure internationale. </a:t>
            </a:r>
            <a:endParaRPr lang="fr-FR" sz="1800" dirty="0" smtClean="0">
              <a:latin typeface="Bookman Old Style" panose="02050604050505020204" pitchFamily="18" charset="0"/>
            </a:endParaRPr>
          </a:p>
          <a:p>
            <a:pPr marL="0" indent="0" algn="just">
              <a:buNone/>
            </a:pPr>
            <a:endParaRPr lang="fr-FR" dirty="0">
              <a:latin typeface="Book Antiqua" panose="02040602050305030304" pitchFamily="18" charset="0"/>
            </a:endParaRPr>
          </a:p>
          <a:p>
            <a:pPr marL="0" indent="0">
              <a:buNone/>
            </a:pPr>
            <a:endParaRPr lang="fr-FR" dirty="0">
              <a:latin typeface="Book Antiqua" panose="02040602050305030304" pitchFamily="18" charset="0"/>
            </a:endParaRPr>
          </a:p>
        </p:txBody>
      </p:sp>
      <p:pic>
        <p:nvPicPr>
          <p:cNvPr id="5122"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7482" y="5996915"/>
            <a:ext cx="2835541" cy="861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1747755"/>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65" y="321973"/>
            <a:ext cx="10264462" cy="6001554"/>
          </a:xfrm>
        </p:spPr>
        <p:txBody>
          <a:bodyPr>
            <a:normAutofit fontScale="47500" lnSpcReduction="20000"/>
          </a:bodyPr>
          <a:lstStyle/>
          <a:p>
            <a:pPr marL="0" lvl="0" indent="0" algn="just">
              <a:lnSpc>
                <a:spcPct val="170000"/>
              </a:lnSpc>
              <a:buClr>
                <a:srgbClr val="30ACEC">
                  <a:lumMod val="75000"/>
                </a:srgbClr>
              </a:buClr>
              <a:buNone/>
            </a:pPr>
            <a:endParaRPr lang="fr-FR" sz="3800" b="1" dirty="0" smtClean="0">
              <a:solidFill>
                <a:prstClr val="black"/>
              </a:solidFill>
              <a:latin typeface="Bookman Old Style" panose="02050604050505020204" pitchFamily="18" charset="0"/>
            </a:endParaRPr>
          </a:p>
          <a:p>
            <a:pPr marL="0" lvl="0" indent="0" algn="just">
              <a:lnSpc>
                <a:spcPct val="170000"/>
              </a:lnSpc>
              <a:buClr>
                <a:srgbClr val="30ACEC">
                  <a:lumMod val="75000"/>
                </a:srgbClr>
              </a:buClr>
              <a:buNone/>
            </a:pPr>
            <a:endParaRPr lang="fr-FR" sz="3800" b="1" dirty="0">
              <a:solidFill>
                <a:prstClr val="black"/>
              </a:solidFill>
              <a:latin typeface="Bookman Old Style" panose="02050604050505020204" pitchFamily="18" charset="0"/>
            </a:endParaRPr>
          </a:p>
          <a:p>
            <a:pPr marL="0" lvl="0" indent="0" algn="just">
              <a:lnSpc>
                <a:spcPct val="170000"/>
              </a:lnSpc>
              <a:buClr>
                <a:srgbClr val="30ACEC">
                  <a:lumMod val="75000"/>
                </a:srgbClr>
              </a:buClr>
              <a:buNone/>
            </a:pPr>
            <a:endParaRPr lang="fr-FR" sz="3800" b="1" dirty="0" smtClean="0">
              <a:solidFill>
                <a:prstClr val="black"/>
              </a:solidFill>
              <a:latin typeface="Bookman Old Style" panose="02050604050505020204" pitchFamily="18" charset="0"/>
            </a:endParaRPr>
          </a:p>
          <a:p>
            <a:pPr marL="0" lvl="0" indent="0" algn="just">
              <a:lnSpc>
                <a:spcPct val="170000"/>
              </a:lnSpc>
              <a:buClr>
                <a:srgbClr val="30ACEC">
                  <a:lumMod val="75000"/>
                </a:srgbClr>
              </a:buClr>
              <a:buNone/>
            </a:pPr>
            <a:endParaRPr lang="fr-FR" sz="3800" b="1" dirty="0">
              <a:solidFill>
                <a:prstClr val="black"/>
              </a:solidFill>
              <a:latin typeface="Bookman Old Style" panose="02050604050505020204" pitchFamily="18" charset="0"/>
            </a:endParaRPr>
          </a:p>
          <a:p>
            <a:pPr marL="0" lvl="0" indent="0" algn="just">
              <a:lnSpc>
                <a:spcPct val="170000"/>
              </a:lnSpc>
              <a:buClr>
                <a:srgbClr val="30ACEC">
                  <a:lumMod val="75000"/>
                </a:srgbClr>
              </a:buClr>
              <a:buNone/>
            </a:pPr>
            <a:r>
              <a:rPr lang="fr-FR" sz="3800" b="1" dirty="0" smtClean="0">
                <a:solidFill>
                  <a:prstClr val="black"/>
                </a:solidFill>
                <a:latin typeface="Bookman Old Style" panose="02050604050505020204" pitchFamily="18" charset="0"/>
              </a:rPr>
              <a:t>Ortho-Kiné </a:t>
            </a:r>
            <a:r>
              <a:rPr lang="fr-FR" sz="3800" b="1" dirty="0">
                <a:solidFill>
                  <a:prstClr val="black"/>
                </a:solidFill>
                <a:latin typeface="Bookman Old Style" panose="02050604050505020204" pitchFamily="18" charset="0"/>
              </a:rPr>
              <a:t>Services </a:t>
            </a:r>
            <a:r>
              <a:rPr lang="fr-FR" sz="3800" dirty="0">
                <a:solidFill>
                  <a:prstClr val="black"/>
                </a:solidFill>
                <a:latin typeface="Bookman Old Style" panose="02050604050505020204" pitchFamily="18" charset="0"/>
              </a:rPr>
              <a:t>comprend </a:t>
            </a:r>
            <a:r>
              <a:rPr lang="fr-FR" sz="3800" dirty="0" smtClean="0">
                <a:solidFill>
                  <a:prstClr val="black"/>
                </a:solidFill>
                <a:latin typeface="Bookman Old Style" panose="02050604050505020204" pitchFamily="18" charset="0"/>
              </a:rPr>
              <a:t>cinq (5) </a:t>
            </a:r>
            <a:r>
              <a:rPr lang="fr-FR" sz="3800" dirty="0">
                <a:solidFill>
                  <a:prstClr val="black"/>
                </a:solidFill>
                <a:latin typeface="Bookman Old Style" panose="02050604050505020204" pitchFamily="18" charset="0"/>
              </a:rPr>
              <a:t>s</a:t>
            </a:r>
            <a:r>
              <a:rPr lang="fr-FR" sz="3800" dirty="0" smtClean="0">
                <a:solidFill>
                  <a:prstClr val="black"/>
                </a:solidFill>
                <a:latin typeface="Bookman Old Style" panose="02050604050505020204" pitchFamily="18" charset="0"/>
              </a:rPr>
              <a:t>ervices suivants:</a:t>
            </a:r>
            <a:endParaRPr lang="fr-FR" sz="3800" dirty="0">
              <a:solidFill>
                <a:prstClr val="black"/>
              </a:solidFill>
              <a:latin typeface="Bookman Old Style" panose="02050604050505020204" pitchFamily="18" charset="0"/>
            </a:endParaRPr>
          </a:p>
          <a:p>
            <a:pPr lvl="0">
              <a:lnSpc>
                <a:spcPct val="170000"/>
              </a:lnSpc>
              <a:buClr>
                <a:srgbClr val="30ACEC">
                  <a:lumMod val="75000"/>
                </a:srgbClr>
              </a:buClr>
              <a:buFont typeface="Wingdings" panose="05000000000000000000" pitchFamily="2" charset="2"/>
              <a:buChar char="Ø"/>
            </a:pPr>
            <a:r>
              <a:rPr lang="fr-FR" sz="3800" dirty="0">
                <a:solidFill>
                  <a:prstClr val="black"/>
                </a:solidFill>
                <a:latin typeface="Bookman Old Style" panose="02050604050505020204" pitchFamily="18" charset="0"/>
              </a:rPr>
              <a:t>Service d’appareillage orthopédique;</a:t>
            </a:r>
          </a:p>
          <a:p>
            <a:pPr lvl="0">
              <a:lnSpc>
                <a:spcPct val="170000"/>
              </a:lnSpc>
              <a:buClr>
                <a:srgbClr val="30ACEC">
                  <a:lumMod val="75000"/>
                </a:srgbClr>
              </a:buClr>
              <a:buFont typeface="Wingdings" panose="05000000000000000000" pitchFamily="2" charset="2"/>
              <a:buChar char="Ø"/>
            </a:pPr>
            <a:r>
              <a:rPr lang="fr-FR" sz="3800" dirty="0">
                <a:solidFill>
                  <a:prstClr val="black"/>
                </a:solidFill>
                <a:latin typeface="Bookman Old Style" panose="02050604050505020204" pitchFamily="18" charset="0"/>
              </a:rPr>
              <a:t>Service de kinésithérapie </a:t>
            </a:r>
            <a:r>
              <a:rPr lang="fr-FR" sz="3800" dirty="0" smtClean="0">
                <a:solidFill>
                  <a:prstClr val="black"/>
                </a:solidFill>
                <a:latin typeface="Bookman Old Style" panose="02050604050505020204" pitchFamily="18" charset="0"/>
              </a:rPr>
              <a:t>et de </a:t>
            </a:r>
            <a:r>
              <a:rPr lang="fr-FR" sz="3800" dirty="0">
                <a:solidFill>
                  <a:prstClr val="black"/>
                </a:solidFill>
                <a:latin typeface="Bookman Old Style" panose="02050604050505020204" pitchFamily="18" charset="0"/>
              </a:rPr>
              <a:t>rééducation</a:t>
            </a:r>
            <a:r>
              <a:rPr lang="fr-FR" sz="3800" dirty="0" smtClean="0">
                <a:solidFill>
                  <a:prstClr val="black"/>
                </a:solidFill>
                <a:latin typeface="Bookman Old Style" panose="02050604050505020204" pitchFamily="18" charset="0"/>
              </a:rPr>
              <a:t>;</a:t>
            </a:r>
          </a:p>
          <a:p>
            <a:pPr algn="just">
              <a:lnSpc>
                <a:spcPct val="170000"/>
              </a:lnSpc>
              <a:buFont typeface="Wingdings" panose="05000000000000000000" pitchFamily="2" charset="2"/>
              <a:buChar char="Ø"/>
            </a:pPr>
            <a:r>
              <a:rPr lang="fr-FR" sz="3800" dirty="0">
                <a:latin typeface="Bookman Old Style" panose="02050604050505020204" pitchFamily="18" charset="0"/>
              </a:rPr>
              <a:t>Service de kinésithérapie de confort;</a:t>
            </a:r>
          </a:p>
          <a:p>
            <a:pPr algn="just">
              <a:lnSpc>
                <a:spcPct val="170000"/>
              </a:lnSpc>
              <a:buFont typeface="Wingdings" panose="05000000000000000000" pitchFamily="2" charset="2"/>
              <a:buChar char="Ø"/>
            </a:pPr>
            <a:r>
              <a:rPr lang="fr-FR" sz="3800" dirty="0">
                <a:latin typeface="Bookman Old Style" panose="02050604050505020204" pitchFamily="18" charset="0"/>
              </a:rPr>
              <a:t>Service de </a:t>
            </a:r>
            <a:r>
              <a:rPr lang="fr-FR" sz="3800" dirty="0" smtClean="0">
                <a:latin typeface="Bookman Old Style" panose="02050604050505020204" pitchFamily="18" charset="0"/>
              </a:rPr>
              <a:t>vente et location de matériel d’aide de marche ;</a:t>
            </a:r>
            <a:endParaRPr lang="fr-FR" sz="3800" dirty="0">
              <a:latin typeface="Bookman Old Style" panose="02050604050505020204" pitchFamily="18" charset="0"/>
            </a:endParaRPr>
          </a:p>
          <a:p>
            <a:pPr algn="just">
              <a:lnSpc>
                <a:spcPct val="170000"/>
              </a:lnSpc>
              <a:buFont typeface="Wingdings" panose="05000000000000000000" pitchFamily="2" charset="2"/>
              <a:buChar char="Ø"/>
            </a:pPr>
            <a:r>
              <a:rPr lang="fr-FR" sz="3800" dirty="0">
                <a:latin typeface="Bookman Old Style" panose="02050604050505020204" pitchFamily="18" charset="0"/>
              </a:rPr>
              <a:t>Service de formation.</a:t>
            </a:r>
          </a:p>
          <a:p>
            <a:pPr lvl="0">
              <a:lnSpc>
                <a:spcPct val="170000"/>
              </a:lnSpc>
              <a:buClr>
                <a:srgbClr val="30ACEC">
                  <a:lumMod val="75000"/>
                </a:srgbClr>
              </a:buClr>
              <a:buFont typeface="Wingdings" panose="05000000000000000000" pitchFamily="2" charset="2"/>
              <a:buChar char="Ø"/>
            </a:pPr>
            <a:endParaRPr lang="fr-FR" sz="7200" dirty="0" smtClean="0">
              <a:solidFill>
                <a:prstClr val="black"/>
              </a:solidFill>
              <a:latin typeface="Bookman Old Style" panose="02050604050505020204" pitchFamily="18" charset="0"/>
            </a:endParaRPr>
          </a:p>
          <a:p>
            <a:pPr lvl="0">
              <a:lnSpc>
                <a:spcPct val="170000"/>
              </a:lnSpc>
              <a:buClr>
                <a:srgbClr val="30ACEC">
                  <a:lumMod val="75000"/>
                </a:srgbClr>
              </a:buClr>
              <a:buFont typeface="Wingdings" panose="05000000000000000000" pitchFamily="2" charset="2"/>
              <a:buChar char="Ø"/>
            </a:pPr>
            <a:endParaRPr lang="fr-FR" sz="7200" dirty="0">
              <a:solidFill>
                <a:prstClr val="black"/>
              </a:solidFill>
              <a:latin typeface="Bookman Old Style" panose="02050604050505020204" pitchFamily="18" charset="0"/>
            </a:endParaRPr>
          </a:p>
          <a:p>
            <a:pPr marL="0" indent="0">
              <a:buNone/>
            </a:pPr>
            <a:endParaRPr lang="fr-FR" dirty="0"/>
          </a:p>
        </p:txBody>
      </p:sp>
      <p:pic>
        <p:nvPicPr>
          <p:cNvPr id="4"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89454" y="6030913"/>
            <a:ext cx="2513570"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8463111"/>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519546"/>
            <a:ext cx="4246763" cy="904010"/>
          </a:xfrm>
        </p:spPr>
        <p:txBody>
          <a:bodyPr>
            <a:normAutofit fontScale="90000"/>
          </a:bodyPr>
          <a:lstStyle/>
          <a:p>
            <a:pPr algn="l"/>
            <a:r>
              <a:rPr lang="fr-FR" sz="1600" b="1" dirty="0" smtClean="0">
                <a:latin typeface="Bookman Old Style" panose="02050604050505020204" pitchFamily="18" charset="0"/>
              </a:rPr>
              <a:t>Service </a:t>
            </a:r>
            <a:r>
              <a:rPr lang="fr-FR" sz="1600" b="1" dirty="0" smtClean="0">
                <a:solidFill>
                  <a:prstClr val="black"/>
                </a:solidFill>
                <a:latin typeface="Bookman Old Style" panose="02050604050505020204" pitchFamily="18" charset="0"/>
              </a:rPr>
              <a:t>d’appareillage orthopédique</a:t>
            </a:r>
            <a:r>
              <a:rPr lang="fr-FR" sz="1600" b="1" dirty="0" smtClean="0">
                <a:latin typeface="Bookman Old Style" panose="02050604050505020204" pitchFamily="18" charset="0"/>
              </a:rPr>
              <a:t>:</a:t>
            </a:r>
            <a:r>
              <a:rPr lang="fr-FR" sz="1600" dirty="0" smtClean="0">
                <a:latin typeface="Bookman Old Style" panose="02050604050505020204" pitchFamily="18" charset="0"/>
              </a:rPr>
              <a:t/>
            </a:r>
            <a:br>
              <a:rPr lang="fr-FR" sz="1600" dirty="0" smtClean="0">
                <a:latin typeface="Bookman Old Style" panose="02050604050505020204" pitchFamily="18" charset="0"/>
              </a:rPr>
            </a:br>
            <a:r>
              <a:rPr lang="fr-FR" sz="1600" dirty="0" smtClean="0">
                <a:latin typeface="Bookman Old Style" panose="02050604050505020204" pitchFamily="18" charset="0"/>
              </a:rPr>
              <a:t>- Fabrication des prothèses;</a:t>
            </a:r>
            <a:br>
              <a:rPr lang="fr-FR" sz="1600" dirty="0" smtClean="0">
                <a:latin typeface="Bookman Old Style" panose="02050604050505020204" pitchFamily="18" charset="0"/>
              </a:rPr>
            </a:br>
            <a:r>
              <a:rPr lang="fr-FR" sz="1600" dirty="0" smtClean="0">
                <a:latin typeface="Bookman Old Style" panose="02050604050505020204" pitchFamily="18" charset="0"/>
              </a:rPr>
              <a:t>- Fabrication des orthèses de marches et de différentes sortes d’</a:t>
            </a:r>
            <a:r>
              <a:rPr lang="fr-FR" sz="1600" dirty="0" err="1" smtClean="0">
                <a:latin typeface="Bookman Old Style" panose="02050604050505020204" pitchFamily="18" charset="0"/>
              </a:rPr>
              <a:t>atelles</a:t>
            </a:r>
            <a:r>
              <a:rPr lang="fr-FR" sz="1600" dirty="0" smtClean="0">
                <a:latin typeface="Bookman Old Style" panose="02050604050505020204" pitchFamily="18" charset="0"/>
              </a:rPr>
              <a:t>; etc.</a:t>
            </a:r>
            <a:br>
              <a:rPr lang="fr-FR" sz="1600" dirty="0" smtClean="0">
                <a:latin typeface="Bookman Old Style" panose="02050604050505020204" pitchFamily="18" charset="0"/>
              </a:rPr>
            </a:br>
            <a:endParaRPr lang="fr-FR" sz="1600" dirty="0">
              <a:latin typeface="Bookman Old Style" panose="02050604050505020204" pitchFamily="18" charset="0"/>
            </a:endParaRPr>
          </a:p>
        </p:txBody>
      </p:sp>
      <p:grpSp>
        <p:nvGrpSpPr>
          <p:cNvPr id="4" name="Groupe 3"/>
          <p:cNvGrpSpPr>
            <a:grpSpLocks/>
          </p:cNvGrpSpPr>
          <p:nvPr/>
        </p:nvGrpSpPr>
        <p:grpSpPr bwMode="auto">
          <a:xfrm>
            <a:off x="1477057" y="1476904"/>
            <a:ext cx="2100580" cy="3195953"/>
            <a:chOff x="107298807" y="105508195"/>
            <a:chExt cx="5877376" cy="9544208"/>
          </a:xfrm>
        </p:grpSpPr>
        <p:sp>
          <p:nvSpPr>
            <p:cNvPr id="5" name="AutoShape 27"/>
            <p:cNvSpPr>
              <a:spLocks noChangeArrowheads="1"/>
            </p:cNvSpPr>
            <p:nvPr/>
          </p:nvSpPr>
          <p:spPr bwMode="auto">
            <a:xfrm>
              <a:off x="107303775" y="106686468"/>
              <a:ext cx="5220000" cy="1584000"/>
            </a:xfrm>
            <a:prstGeom prst="flowChartPunchedTape">
              <a:avLst/>
            </a:prstGeom>
            <a:gradFill rotWithShape="1">
              <a:gsLst>
                <a:gs pos="0">
                  <a:srgbClr val="800000">
                    <a:gamma/>
                    <a:tint val="0"/>
                    <a:invGamma/>
                  </a:srgbClr>
                </a:gs>
                <a:gs pos="50000">
                  <a:srgbClr val="800000"/>
                </a:gs>
                <a:gs pos="100000">
                  <a:srgbClr val="800000">
                    <a:gamma/>
                    <a:tint val="0"/>
                    <a:invGamma/>
                  </a:srgbClr>
                </a:gs>
              </a:gsLst>
              <a:lin ang="2700000" scaled="1"/>
            </a:gra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rot="0" vert="horz" wrap="square" lIns="36576" tIns="36576" rIns="36576" bIns="36576" anchor="t" anchorCtr="0" upright="1">
              <a:noAutofit/>
            </a:bodyPr>
            <a:lstStyle/>
            <a:p>
              <a:pPr>
                <a:defRPr/>
              </a:pPr>
              <a:endParaRPr lang="fr-FR" kern="0">
                <a:solidFill>
                  <a:sysClr val="windowText" lastClr="000000"/>
                </a:solidFill>
              </a:endParaRPr>
            </a:p>
          </p:txBody>
        </p:sp>
        <p:pic>
          <p:nvPicPr>
            <p:cNvPr id="6" name="Picture 28" descr="P10100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37272" y="105508195"/>
              <a:ext cx="2419854" cy="27622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9" descr="Photo kiné ortho 00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413995" y="105516898"/>
              <a:ext cx="2392767" cy="2762885"/>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31"/>
            <p:cNvSpPr>
              <a:spLocks noChangeArrowheads="1"/>
            </p:cNvSpPr>
            <p:nvPr/>
          </p:nvSpPr>
          <p:spPr bwMode="auto">
            <a:xfrm>
              <a:off x="107343531" y="110688420"/>
              <a:ext cx="5220000" cy="1584000"/>
            </a:xfrm>
            <a:prstGeom prst="flowChartPunchedTape">
              <a:avLst/>
            </a:prstGeom>
            <a:gradFill rotWithShape="1">
              <a:gsLst>
                <a:gs pos="0">
                  <a:srgbClr val="800000">
                    <a:gamma/>
                    <a:tint val="0"/>
                    <a:invGamma/>
                  </a:srgbClr>
                </a:gs>
                <a:gs pos="50000">
                  <a:srgbClr val="800000"/>
                </a:gs>
                <a:gs pos="100000">
                  <a:srgbClr val="800000">
                    <a:gamma/>
                    <a:tint val="0"/>
                    <a:invGamma/>
                  </a:srgbClr>
                </a:gs>
              </a:gsLst>
              <a:lin ang="2700000" scaled="1"/>
            </a:gradFill>
            <a:ln>
              <a:noFill/>
            </a:ln>
            <a:effectLst/>
            <a:extLs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rot="0" vert="horz" wrap="square" lIns="36576" tIns="36576" rIns="36576" bIns="36576" anchor="t" anchorCtr="0" upright="1">
              <a:noAutofit/>
            </a:bodyPr>
            <a:lstStyle/>
            <a:p>
              <a:pPr>
                <a:defRPr/>
              </a:pPr>
              <a:endParaRPr lang="fr-FR" kern="0">
                <a:solidFill>
                  <a:sysClr val="windowText" lastClr="000000"/>
                </a:solidFill>
              </a:endParaRPr>
            </a:p>
          </p:txBody>
        </p:sp>
        <p:pic>
          <p:nvPicPr>
            <p:cNvPr id="9" name="Picture 32" descr="P101006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7459330" y="108425900"/>
              <a:ext cx="2697805" cy="369569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33" descr="P1010074"/>
            <p:cNvPicPr>
              <a:picLocks noChangeAspect="1" noChangeArrowheads="1"/>
            </p:cNvPicPr>
            <p:nvPr/>
          </p:nvPicPr>
          <p:blipFill>
            <a:blip r:embed="rId5" cstate="print">
              <a:extLst>
                <a:ext uri="{28A0092B-C50C-407E-A947-70E740481C1C}">
                  <a14:useLocalDpi xmlns:a14="http://schemas.microsoft.com/office/drawing/2010/main" val="0"/>
                </a:ext>
              </a:extLst>
            </a:blip>
            <a:srcRect l="9094" r="14948"/>
            <a:stretch>
              <a:fillRect/>
            </a:stretch>
          </p:blipFill>
          <p:spPr bwMode="auto">
            <a:xfrm>
              <a:off x="110670938" y="108453677"/>
              <a:ext cx="2245757" cy="366839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5" descr="Photo kiné ortho 024"/>
            <p:cNvPicPr>
              <a:picLocks noChangeAspect="1" noChangeArrowheads="1"/>
            </p:cNvPicPr>
            <p:nvPr/>
          </p:nvPicPr>
          <p:blipFill>
            <a:blip r:embed="rId6" cstate="print">
              <a:extLst>
                <a:ext uri="{28A0092B-C50C-407E-A947-70E740481C1C}">
                  <a14:useLocalDpi xmlns:a14="http://schemas.microsoft.com/office/drawing/2010/main" val="0"/>
                </a:ext>
              </a:extLst>
            </a:blip>
            <a:srcRect b="8128"/>
            <a:stretch>
              <a:fillRect/>
            </a:stretch>
          </p:blipFill>
          <p:spPr bwMode="auto">
            <a:xfrm>
              <a:off x="107298807" y="112272421"/>
              <a:ext cx="5877376" cy="277998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2" name="Groupe 11"/>
          <p:cNvGrpSpPr>
            <a:grpSpLocks/>
          </p:cNvGrpSpPr>
          <p:nvPr/>
        </p:nvGrpSpPr>
        <p:grpSpPr bwMode="auto">
          <a:xfrm>
            <a:off x="3577637" y="1535668"/>
            <a:ext cx="2300820" cy="3074037"/>
            <a:chOff x="106748751" y="105732150"/>
            <a:chExt cx="6898675" cy="8892000"/>
          </a:xfrm>
        </p:grpSpPr>
        <p:pic>
          <p:nvPicPr>
            <p:cNvPr id="13" name="Picture 9" descr="IMG_016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7204385" y="105749930"/>
              <a:ext cx="1552140" cy="275422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0" descr="P101005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9184385" y="105732150"/>
              <a:ext cx="2071370" cy="276161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1" descr="Photo kiné ortho 02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6748751" y="108851784"/>
              <a:ext cx="2213651" cy="27720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2" descr="P1010086"/>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07019531" y="111882220"/>
              <a:ext cx="2088515" cy="274193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3" descr="P101007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11650067" y="105732150"/>
              <a:ext cx="1411730" cy="270000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4" descr="IMG0030A"/>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11652263" y="108876516"/>
              <a:ext cx="1995163" cy="266400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5" descr="IMG_2060"/>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9124751" y="108871662"/>
              <a:ext cx="2293155" cy="273600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6" descr="IMG_2846"/>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9584141" y="111889901"/>
              <a:ext cx="3888000" cy="2674615"/>
            </a:xfrm>
            <a:prstGeom prst="rect">
              <a:avLst/>
            </a:prstGeom>
            <a:noFill/>
            <a:extLst>
              <a:ext uri="{909E8E84-426E-40DD-AFC4-6F175D3DCCD1}">
                <a14:hiddenFill xmlns:a14="http://schemas.microsoft.com/office/drawing/2010/main">
                  <a:solidFill>
                    <a:srgbClr val="FFFFFF"/>
                  </a:solidFill>
                </a14:hiddenFill>
              </a:ext>
            </a:extLst>
          </p:spPr>
        </p:pic>
      </p:grpSp>
      <p:pic>
        <p:nvPicPr>
          <p:cNvPr id="23" name="Image 22"/>
          <p:cNvPicPr/>
          <p:nvPr/>
        </p:nvPicPr>
        <p:blipFill>
          <a:blip r:embed="rId15">
            <a:extLst>
              <a:ext uri="{28A0092B-C50C-407E-A947-70E740481C1C}">
                <a14:useLocalDpi xmlns:a14="http://schemas.microsoft.com/office/drawing/2010/main" val="0"/>
              </a:ext>
            </a:extLst>
          </a:blip>
          <a:srcRect/>
          <a:stretch>
            <a:fillRect/>
          </a:stretch>
        </p:blipFill>
        <p:spPr bwMode="auto">
          <a:xfrm>
            <a:off x="7082559" y="1629993"/>
            <a:ext cx="1663700" cy="1219200"/>
          </a:xfrm>
          <a:prstGeom prst="rect">
            <a:avLst/>
          </a:prstGeom>
          <a:noFill/>
          <a:ln>
            <a:noFill/>
          </a:ln>
        </p:spPr>
      </p:pic>
      <p:pic>
        <p:nvPicPr>
          <p:cNvPr id="24" name="Image 23" descr="C:\Users\Public\Pictures\Sample Pictures\Photos-0069.jpg"/>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7102907" y="2873385"/>
            <a:ext cx="1643352" cy="1397174"/>
          </a:xfrm>
          <a:prstGeom prst="rect">
            <a:avLst/>
          </a:prstGeom>
          <a:noFill/>
          <a:ln>
            <a:noFill/>
          </a:ln>
        </p:spPr>
      </p:pic>
      <p:pic>
        <p:nvPicPr>
          <p:cNvPr id="25" name="Image 24" descr="C:\Users\Public\Pictures\Sample Pictures\Image1.gif"/>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8883794" y="1609211"/>
            <a:ext cx="1309688" cy="1239982"/>
          </a:xfrm>
          <a:prstGeom prst="rect">
            <a:avLst/>
          </a:prstGeom>
          <a:noFill/>
          <a:ln>
            <a:noFill/>
          </a:ln>
        </p:spPr>
      </p:pic>
      <p:pic>
        <p:nvPicPr>
          <p:cNvPr id="1026" name="Picture 2" descr="IMG_2855"/>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8823841" y="2927534"/>
            <a:ext cx="1600436"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Rectangle 26"/>
          <p:cNvSpPr/>
          <p:nvPr/>
        </p:nvSpPr>
        <p:spPr>
          <a:xfrm>
            <a:off x="6978650" y="392934"/>
            <a:ext cx="3214832" cy="1846659"/>
          </a:xfrm>
          <a:prstGeom prst="rect">
            <a:avLst/>
          </a:prstGeom>
        </p:spPr>
        <p:txBody>
          <a:bodyPr wrap="square">
            <a:spAutoFit/>
          </a:bodyPr>
          <a:lstStyle/>
          <a:p>
            <a:r>
              <a:rPr lang="fr-FR" sz="1400" b="1" dirty="0" smtClean="0">
                <a:solidFill>
                  <a:prstClr val="black"/>
                </a:solidFill>
                <a:latin typeface="Bookman Old Style" panose="02050604050505020204" pitchFamily="18" charset="0"/>
              </a:rPr>
              <a:t>Service de kinésithérapie et de rééducation:</a:t>
            </a:r>
          </a:p>
          <a:p>
            <a:r>
              <a:rPr lang="fr-FR" sz="1400" dirty="0" smtClean="0">
                <a:solidFill>
                  <a:prstClr val="black"/>
                </a:solidFill>
                <a:latin typeface="Bookman Old Style" panose="02050604050505020204" pitchFamily="18" charset="0"/>
              </a:rPr>
              <a:t>-Salle de consultation</a:t>
            </a:r>
          </a:p>
          <a:p>
            <a:r>
              <a:rPr lang="fr-FR" sz="1400" dirty="0" smtClean="0">
                <a:solidFill>
                  <a:prstClr val="black"/>
                </a:solidFill>
                <a:latin typeface="Bookman Old Style" panose="02050604050505020204" pitchFamily="18" charset="0"/>
              </a:rPr>
              <a:t>-Salle de kinésithérapie</a:t>
            </a:r>
          </a:p>
          <a:p>
            <a:r>
              <a:rPr lang="fr-FR" sz="1400" dirty="0" smtClean="0">
                <a:solidFill>
                  <a:prstClr val="black"/>
                </a:solidFill>
              </a:rPr>
              <a:t>- Appareil d’électrothérapie</a:t>
            </a:r>
          </a:p>
          <a:p>
            <a:pPr marL="285750" indent="-285750">
              <a:buFontTx/>
              <a:buChar char="-"/>
            </a:pPr>
            <a:endParaRPr lang="fr-FR" sz="1400" dirty="0" smtClean="0">
              <a:solidFill>
                <a:prstClr val="black"/>
              </a:solidFill>
              <a:latin typeface="Bookman Old Style" panose="02050604050505020204" pitchFamily="18" charset="0"/>
            </a:endParaRPr>
          </a:p>
          <a:p>
            <a:endParaRPr lang="fr-FR" sz="1400" b="1" dirty="0" smtClean="0">
              <a:solidFill>
                <a:prstClr val="black"/>
              </a:solidFill>
              <a:latin typeface="Bookman Old Style" panose="02050604050505020204" pitchFamily="18" charset="0"/>
            </a:endParaRPr>
          </a:p>
          <a:p>
            <a:endParaRPr lang="fr-FR" sz="1600" dirty="0">
              <a:solidFill>
                <a:prstClr val="black"/>
              </a:solidFill>
              <a:latin typeface="Bookman Old Style" panose="02050604050505020204" pitchFamily="18" charset="0"/>
            </a:endParaRPr>
          </a:p>
        </p:txBody>
      </p:sp>
      <p:pic>
        <p:nvPicPr>
          <p:cNvPr id="1027" name="Picture 3" descr="C:\Users\Public\Pictures\Sample Pictures\images - 2019-07-24T173555.705.jpg"/>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586065" y="4379167"/>
            <a:ext cx="1401675" cy="114101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Public\Pictures\Sample Pictures\téléchargement.png"/>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08802" y="4811493"/>
            <a:ext cx="1417379" cy="141737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Public\Pictures\Sample Pictures\Photos-0082.jpg"/>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563845" y="4819001"/>
            <a:ext cx="959441" cy="1402364"/>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Public\Pictures\Sample Pictures\Photos-0083.jpg"/>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1801814" y="4784004"/>
            <a:ext cx="1643791" cy="1472359"/>
          </a:xfrm>
          <a:prstGeom prst="rect">
            <a:avLst/>
          </a:prstGeom>
          <a:noFill/>
          <a:extLst>
            <a:ext uri="{909E8E84-426E-40DD-AFC4-6F175D3DCCD1}">
              <a14:hiddenFill xmlns:a14="http://schemas.microsoft.com/office/drawing/2010/main">
                <a:solidFill>
                  <a:srgbClr val="FFFFFF"/>
                </a:solidFill>
              </a14:hiddenFill>
            </a:ext>
          </a:extLst>
        </p:spPr>
      </p:pic>
      <p:sp>
        <p:nvSpPr>
          <p:cNvPr id="28" name="Rectangle 27"/>
          <p:cNvSpPr/>
          <p:nvPr/>
        </p:nvSpPr>
        <p:spPr>
          <a:xfrm>
            <a:off x="2101679" y="6134822"/>
            <a:ext cx="3366627" cy="873381"/>
          </a:xfrm>
          <a:prstGeom prst="rect">
            <a:avLst/>
          </a:prstGeom>
        </p:spPr>
        <p:txBody>
          <a:bodyPr wrap="none">
            <a:spAutoFit/>
          </a:bodyPr>
          <a:lstStyle/>
          <a:p>
            <a:pPr algn="just">
              <a:lnSpc>
                <a:spcPct val="170000"/>
              </a:lnSpc>
            </a:pPr>
            <a:r>
              <a:rPr lang="fr-FR" sz="1600" b="1" dirty="0">
                <a:solidFill>
                  <a:prstClr val="black"/>
                </a:solidFill>
                <a:latin typeface="Bookman Old Style" panose="02050604050505020204" pitchFamily="18" charset="0"/>
              </a:rPr>
              <a:t>Service </a:t>
            </a:r>
            <a:r>
              <a:rPr lang="fr-FR" sz="1600" b="1" dirty="0" smtClean="0">
                <a:solidFill>
                  <a:prstClr val="black"/>
                </a:solidFill>
                <a:latin typeface="Bookman Old Style" panose="02050604050505020204" pitchFamily="18" charset="0"/>
              </a:rPr>
              <a:t>de vente et location </a:t>
            </a:r>
          </a:p>
          <a:p>
            <a:pPr algn="just">
              <a:lnSpc>
                <a:spcPct val="170000"/>
              </a:lnSpc>
            </a:pPr>
            <a:r>
              <a:rPr lang="fr-FR" sz="1600" b="1" dirty="0" smtClean="0">
                <a:solidFill>
                  <a:prstClr val="black"/>
                </a:solidFill>
                <a:latin typeface="Bookman Old Style" panose="02050604050505020204" pitchFamily="18" charset="0"/>
              </a:rPr>
              <a:t>de matériel d’aide de marché;</a:t>
            </a:r>
            <a:endParaRPr lang="fr-FR" sz="1600" b="1" dirty="0">
              <a:solidFill>
                <a:prstClr val="black"/>
              </a:solidFill>
              <a:latin typeface="Bookman Old Style" panose="02050604050505020204" pitchFamily="18" charset="0"/>
            </a:endParaRPr>
          </a:p>
        </p:txBody>
      </p:sp>
      <p:sp>
        <p:nvSpPr>
          <p:cNvPr id="29" name="Rectangle 28"/>
          <p:cNvSpPr/>
          <p:nvPr/>
        </p:nvSpPr>
        <p:spPr>
          <a:xfrm>
            <a:off x="6666634" y="4396761"/>
            <a:ext cx="1919431" cy="1557349"/>
          </a:xfrm>
          <a:prstGeom prst="rect">
            <a:avLst/>
          </a:prstGeom>
        </p:spPr>
        <p:txBody>
          <a:bodyPr wrap="square">
            <a:spAutoFit/>
          </a:bodyPr>
          <a:lstStyle/>
          <a:p>
            <a:pPr>
              <a:lnSpc>
                <a:spcPct val="170000"/>
              </a:lnSpc>
            </a:pPr>
            <a:r>
              <a:rPr lang="fr-FR" sz="1400" b="1" dirty="0">
                <a:solidFill>
                  <a:prstClr val="black"/>
                </a:solidFill>
                <a:latin typeface="Bookman Old Style" panose="02050604050505020204" pitchFamily="18" charset="0"/>
              </a:rPr>
              <a:t>Service de kinésithérapie de </a:t>
            </a:r>
            <a:r>
              <a:rPr lang="fr-FR" sz="1400" b="1" dirty="0" smtClean="0">
                <a:solidFill>
                  <a:prstClr val="black"/>
                </a:solidFill>
                <a:latin typeface="Bookman Old Style" panose="02050604050505020204" pitchFamily="18" charset="0"/>
              </a:rPr>
              <a:t>confort: </a:t>
            </a:r>
            <a:r>
              <a:rPr lang="fr-FR" sz="1400" dirty="0">
                <a:solidFill>
                  <a:prstClr val="black"/>
                </a:solidFill>
                <a:latin typeface="Bookman Old Style" panose="02050604050505020204" pitchFamily="18" charset="0"/>
              </a:rPr>
              <a:t>M</a:t>
            </a:r>
            <a:r>
              <a:rPr lang="fr-FR" sz="1400" dirty="0" smtClean="0">
                <a:solidFill>
                  <a:prstClr val="black"/>
                </a:solidFill>
                <a:latin typeface="Bookman Old Style" panose="02050604050505020204" pitchFamily="18" charset="0"/>
              </a:rPr>
              <a:t>assage et Sauna</a:t>
            </a:r>
            <a:endParaRPr lang="fr-FR" sz="1400" dirty="0">
              <a:solidFill>
                <a:prstClr val="black"/>
              </a:solidFill>
              <a:latin typeface="Bookman Old Style" panose="02050604050505020204" pitchFamily="18" charset="0"/>
            </a:endParaRPr>
          </a:p>
        </p:txBody>
      </p:sp>
    </p:spTree>
    <p:extLst>
      <p:ext uri="{BB962C8B-B14F-4D97-AF65-F5344CB8AC3E}">
        <p14:creationId xmlns:p14="http://schemas.microsoft.com/office/powerpoint/2010/main" val="756004908"/>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57032" y="0"/>
            <a:ext cx="10018713" cy="795270"/>
          </a:xfrm>
        </p:spPr>
        <p:txBody>
          <a:bodyPr>
            <a:normAutofit/>
          </a:bodyPr>
          <a:lstStyle/>
          <a:p>
            <a:r>
              <a:rPr lang="fr-FR" sz="3600" b="1" dirty="0" smtClean="0">
                <a:latin typeface="Bookman Old Style" panose="02050604050505020204" pitchFamily="18" charset="0"/>
              </a:rPr>
              <a:t>III. Organigramme du centre</a:t>
            </a:r>
            <a:endParaRPr lang="fr-FR" sz="3600" b="1" dirty="0">
              <a:latin typeface="Bookman Old Style" panose="02050604050505020204" pitchFamily="18" charset="0"/>
            </a:endParaRPr>
          </a:p>
        </p:txBody>
      </p:sp>
      <p:pic>
        <p:nvPicPr>
          <p:cNvPr id="15362" name="Picture 2"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05573" y="6030913"/>
            <a:ext cx="2339662"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 name="Zone de dessin 2"/>
          <p:cNvGrpSpPr/>
          <p:nvPr/>
        </p:nvGrpSpPr>
        <p:grpSpPr>
          <a:xfrm>
            <a:off x="1404729" y="822637"/>
            <a:ext cx="10310046" cy="5928614"/>
            <a:chOff x="33337" y="183515"/>
            <a:chExt cx="9038663" cy="7206443"/>
          </a:xfrm>
        </p:grpSpPr>
        <p:sp>
          <p:nvSpPr>
            <p:cNvPr id="63" name="Rectangle 62"/>
            <p:cNvSpPr/>
            <p:nvPr/>
          </p:nvSpPr>
          <p:spPr>
            <a:xfrm>
              <a:off x="1899675" y="1807699"/>
              <a:ext cx="7172325" cy="5495925"/>
            </a:xfrm>
            <a:prstGeom prst="rect">
              <a:avLst/>
            </a:prstGeom>
            <a:noFill/>
          </p:spPr>
        </p:sp>
        <p:sp>
          <p:nvSpPr>
            <p:cNvPr id="64" name="Rectangle 63"/>
            <p:cNvSpPr>
              <a:spLocks noChangeArrowheads="1"/>
            </p:cNvSpPr>
            <p:nvPr/>
          </p:nvSpPr>
          <p:spPr bwMode="auto">
            <a:xfrm>
              <a:off x="2647950" y="183515"/>
              <a:ext cx="1581150" cy="57464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100" b="1" dirty="0">
                  <a:effectLst/>
                  <a:latin typeface="Times New Roman" panose="02020603050405020304" pitchFamily="18" charset="0"/>
                  <a:ea typeface="Times New Roman" panose="02020603050405020304" pitchFamily="18" charset="0"/>
                </a:rPr>
                <a:t> </a:t>
              </a:r>
              <a:r>
                <a:rPr lang="fr-BE" sz="1600" b="1" dirty="0" smtClean="0">
                  <a:effectLst/>
                  <a:latin typeface="Book Antiqua" panose="02040602050305030304" pitchFamily="18" charset="0"/>
                  <a:ea typeface="Times New Roman" panose="02020603050405020304" pitchFamily="18" charset="0"/>
                </a:rPr>
                <a:t> </a:t>
              </a:r>
              <a:r>
                <a:rPr lang="fr-BE" sz="1600" b="1" dirty="0">
                  <a:effectLst/>
                  <a:latin typeface="Book Antiqua" panose="02040602050305030304" pitchFamily="18" charset="0"/>
                  <a:ea typeface="Times New Roman" panose="02020603050405020304" pitchFamily="18" charset="0"/>
                </a:rPr>
                <a:t>Directeur </a:t>
              </a:r>
              <a:endParaRPr lang="fr-FR" sz="1600" dirty="0">
                <a:effectLst/>
                <a:latin typeface="Times New Roman" panose="02020603050405020304" pitchFamily="18" charset="0"/>
                <a:ea typeface="Times New Roman" panose="02020603050405020304" pitchFamily="18" charset="0"/>
              </a:endParaRPr>
            </a:p>
          </p:txBody>
        </p:sp>
        <p:cxnSp>
          <p:nvCxnSpPr>
            <p:cNvPr id="65" name="Line 5"/>
            <p:cNvCxnSpPr>
              <a:cxnSpLocks noChangeShapeType="1"/>
            </p:cNvCxnSpPr>
            <p:nvPr/>
          </p:nvCxnSpPr>
          <p:spPr bwMode="auto">
            <a:xfrm>
              <a:off x="2843986" y="1485900"/>
              <a:ext cx="635" cy="6096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66" name="Rectangle 65"/>
            <p:cNvSpPr>
              <a:spLocks noChangeArrowheads="1"/>
            </p:cNvSpPr>
            <p:nvPr/>
          </p:nvSpPr>
          <p:spPr bwMode="auto">
            <a:xfrm>
              <a:off x="123824" y="1869440"/>
              <a:ext cx="1599804" cy="101485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Responsable du service Physiothérapie</a:t>
              </a:r>
              <a:endParaRPr lang="fr-FR" sz="1600" dirty="0">
                <a:effectLst/>
                <a:latin typeface="Times New Roman" panose="02020603050405020304" pitchFamily="18" charset="0"/>
                <a:ea typeface="Times New Roman" panose="02020603050405020304" pitchFamily="18" charset="0"/>
              </a:endParaRPr>
            </a:p>
          </p:txBody>
        </p:sp>
        <p:cxnSp>
          <p:nvCxnSpPr>
            <p:cNvPr id="67" name="Line 7"/>
            <p:cNvCxnSpPr>
              <a:cxnSpLocks noChangeShapeType="1"/>
            </p:cNvCxnSpPr>
            <p:nvPr/>
          </p:nvCxnSpPr>
          <p:spPr bwMode="auto">
            <a:xfrm flipV="1">
              <a:off x="742950" y="1483478"/>
              <a:ext cx="4638675" cy="242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68" name="Rectangle 67"/>
            <p:cNvSpPr>
              <a:spLocks noChangeArrowheads="1"/>
            </p:cNvSpPr>
            <p:nvPr/>
          </p:nvSpPr>
          <p:spPr bwMode="auto">
            <a:xfrm rot="10800000">
              <a:off x="33337" y="3607430"/>
              <a:ext cx="1681398" cy="60832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Physiothérapeutes </a:t>
              </a:r>
              <a:r>
                <a:rPr lang="fr-BE" sz="1000" b="1" dirty="0">
                  <a:effectLst/>
                  <a:latin typeface="Times New Roman" panose="02020603050405020304" pitchFamily="18" charset="0"/>
                  <a:ea typeface="Times New Roman" panose="02020603050405020304" pitchFamily="18" charset="0"/>
                </a:rPr>
                <a:t> </a:t>
              </a:r>
              <a:endParaRPr lang="fr-FR" sz="1000" dirty="0">
                <a:effectLst/>
                <a:latin typeface="Times New Roman" panose="02020603050405020304" pitchFamily="18" charset="0"/>
                <a:ea typeface="Times New Roman" panose="02020603050405020304" pitchFamily="18" charset="0"/>
              </a:endParaRPr>
            </a:p>
          </p:txBody>
        </p:sp>
        <p:cxnSp>
          <p:nvCxnSpPr>
            <p:cNvPr id="69" name="Line 9"/>
            <p:cNvCxnSpPr>
              <a:cxnSpLocks noChangeShapeType="1"/>
            </p:cNvCxnSpPr>
            <p:nvPr/>
          </p:nvCxnSpPr>
          <p:spPr bwMode="auto">
            <a:xfrm flipH="1">
              <a:off x="742949" y="1485900"/>
              <a:ext cx="2" cy="3835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0" name="Line 10"/>
            <p:cNvCxnSpPr>
              <a:cxnSpLocks noChangeShapeType="1"/>
            </p:cNvCxnSpPr>
            <p:nvPr/>
          </p:nvCxnSpPr>
          <p:spPr bwMode="auto">
            <a:xfrm flipH="1">
              <a:off x="731639" y="2884296"/>
              <a:ext cx="1" cy="72313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1" name="Line 11"/>
            <p:cNvCxnSpPr>
              <a:cxnSpLocks noChangeShapeType="1"/>
            </p:cNvCxnSpPr>
            <p:nvPr/>
          </p:nvCxnSpPr>
          <p:spPr bwMode="auto">
            <a:xfrm flipV="1">
              <a:off x="733424" y="3225857"/>
              <a:ext cx="1160578" cy="10864"/>
            </a:xfrm>
            <a:prstGeom prst="line">
              <a:avLst/>
            </a:prstGeom>
            <a:ln>
              <a:headEnd/>
              <a:tailEnd/>
            </a:ln>
            <a:extLst/>
          </p:spPr>
          <p:style>
            <a:lnRef idx="2">
              <a:schemeClr val="dk1"/>
            </a:lnRef>
            <a:fillRef idx="0">
              <a:schemeClr val="dk1"/>
            </a:fillRef>
            <a:effectRef idx="1">
              <a:schemeClr val="dk1"/>
            </a:effectRef>
            <a:fontRef idx="minor">
              <a:schemeClr val="tx1"/>
            </a:fontRef>
          </p:style>
        </p:cxnSp>
        <p:sp>
          <p:nvSpPr>
            <p:cNvPr id="72" name="Rectangle 71"/>
            <p:cNvSpPr>
              <a:spLocks noChangeArrowheads="1"/>
            </p:cNvSpPr>
            <p:nvPr/>
          </p:nvSpPr>
          <p:spPr bwMode="auto">
            <a:xfrm rot="10800000">
              <a:off x="71437" y="4497068"/>
              <a:ext cx="1343025" cy="64246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r>
                <a:rPr lang="fr-BE" sz="1600" b="1" dirty="0">
                  <a:effectLst/>
                  <a:latin typeface="Times New Roman" panose="02020603050405020304" pitchFamily="18" charset="0"/>
                  <a:ea typeface="Times New Roman" panose="02020603050405020304" pitchFamily="18" charset="0"/>
                </a:rPr>
                <a:t> </a:t>
              </a:r>
              <a:r>
                <a:rPr lang="fr-BE" sz="1600" b="1" dirty="0">
                  <a:latin typeface="Book Antiqua" panose="02040602050305030304" pitchFamily="18" charset="0"/>
                  <a:ea typeface="Times New Roman" panose="02020603050405020304" pitchFamily="18" charset="0"/>
                </a:rPr>
                <a:t>Masseuses</a:t>
              </a:r>
              <a:endParaRPr lang="fr-FR" sz="1600" dirty="0">
                <a:latin typeface="Times New Roman" panose="02020603050405020304" pitchFamily="18" charset="0"/>
                <a:ea typeface="Times New Roman" panose="02020603050405020304" pitchFamily="18" charset="0"/>
              </a:endParaRPr>
            </a:p>
            <a:p>
              <a:pPr algn="ctr">
                <a:spcAft>
                  <a:spcPts val="0"/>
                </a:spcAft>
              </a:pPr>
              <a:endParaRPr lang="fr-FR" sz="1000" dirty="0">
                <a:effectLst/>
                <a:latin typeface="Times New Roman" panose="02020603050405020304" pitchFamily="18" charset="0"/>
                <a:ea typeface="Times New Roman" panose="02020603050405020304" pitchFamily="18" charset="0"/>
              </a:endParaRPr>
            </a:p>
          </p:txBody>
        </p:sp>
        <p:cxnSp>
          <p:nvCxnSpPr>
            <p:cNvPr id="73" name="Line 13"/>
            <p:cNvCxnSpPr>
              <a:cxnSpLocks noChangeShapeType="1"/>
              <a:stCxn id="72" idx="1"/>
            </p:cNvCxnSpPr>
            <p:nvPr/>
          </p:nvCxnSpPr>
          <p:spPr bwMode="auto">
            <a:xfrm>
              <a:off x="1414462" y="4818303"/>
              <a:ext cx="47386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4" name="Line 14"/>
            <p:cNvCxnSpPr>
              <a:cxnSpLocks noChangeShapeType="1"/>
            </p:cNvCxnSpPr>
            <p:nvPr/>
          </p:nvCxnSpPr>
          <p:spPr bwMode="auto">
            <a:xfrm flipH="1">
              <a:off x="1892216" y="3225857"/>
              <a:ext cx="3572" cy="1595685"/>
            </a:xfrm>
            <a:prstGeom prst="line">
              <a:avLst/>
            </a:prstGeom>
            <a:ln>
              <a:headEnd/>
              <a:tailEnd/>
            </a:ln>
            <a:extLst/>
          </p:spPr>
          <p:style>
            <a:lnRef idx="2">
              <a:schemeClr val="dk1"/>
            </a:lnRef>
            <a:fillRef idx="0">
              <a:schemeClr val="dk1"/>
            </a:fillRef>
            <a:effectRef idx="1">
              <a:schemeClr val="dk1"/>
            </a:effectRef>
            <a:fontRef idx="minor">
              <a:schemeClr val="tx1"/>
            </a:fontRef>
          </p:style>
        </p:cxnSp>
        <p:cxnSp>
          <p:nvCxnSpPr>
            <p:cNvPr id="75" name="Line 16"/>
            <p:cNvCxnSpPr>
              <a:cxnSpLocks noChangeShapeType="1"/>
            </p:cNvCxnSpPr>
            <p:nvPr/>
          </p:nvCxnSpPr>
          <p:spPr bwMode="auto">
            <a:xfrm>
              <a:off x="5381625" y="1485900"/>
              <a:ext cx="0" cy="3048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6" name="Line 17"/>
            <p:cNvCxnSpPr>
              <a:cxnSpLocks noChangeShapeType="1"/>
            </p:cNvCxnSpPr>
            <p:nvPr/>
          </p:nvCxnSpPr>
          <p:spPr bwMode="auto">
            <a:xfrm>
              <a:off x="5948252" y="2751918"/>
              <a:ext cx="8426" cy="328712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77" name="Line 18"/>
            <p:cNvCxnSpPr>
              <a:cxnSpLocks noChangeShapeType="1"/>
            </p:cNvCxnSpPr>
            <p:nvPr/>
          </p:nvCxnSpPr>
          <p:spPr bwMode="auto">
            <a:xfrm flipH="1">
              <a:off x="2843986" y="3185413"/>
              <a:ext cx="635" cy="54284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78" name="Rectangle 77"/>
            <p:cNvSpPr>
              <a:spLocks noChangeArrowheads="1"/>
            </p:cNvSpPr>
            <p:nvPr/>
          </p:nvSpPr>
          <p:spPr bwMode="auto">
            <a:xfrm>
              <a:off x="2003623" y="3579269"/>
              <a:ext cx="1600201" cy="98221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Techniciens et Aides orthoprothésistes</a:t>
              </a:r>
              <a:endParaRPr lang="fr-FR" sz="1600" dirty="0">
                <a:effectLst/>
                <a:latin typeface="Times New Roman" panose="02020603050405020304" pitchFamily="18" charset="0"/>
                <a:ea typeface="Times New Roman" panose="02020603050405020304" pitchFamily="18" charset="0"/>
              </a:endParaRPr>
            </a:p>
          </p:txBody>
        </p:sp>
        <p:sp>
          <p:nvSpPr>
            <p:cNvPr id="79" name="Rectangle 78"/>
            <p:cNvSpPr>
              <a:spLocks noChangeArrowheads="1"/>
            </p:cNvSpPr>
            <p:nvPr/>
          </p:nvSpPr>
          <p:spPr bwMode="auto">
            <a:xfrm>
              <a:off x="4491627" y="6039041"/>
              <a:ext cx="2125144" cy="135091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EQUIPE D’APPUI</a:t>
              </a:r>
              <a:endParaRPr lang="fr-FR" sz="1600" dirty="0">
                <a:effectLst/>
                <a:latin typeface="Times New Roman" panose="02020603050405020304" pitchFamily="18" charset="0"/>
                <a:ea typeface="Times New Roman" panose="02020603050405020304" pitchFamily="18" charset="0"/>
              </a:endParaRPr>
            </a:p>
            <a:p>
              <a:pPr marL="342900" lvl="0" indent="-342900">
                <a:spcAft>
                  <a:spcPts val="0"/>
                </a:spcAft>
                <a:buFont typeface="Times New Roman" panose="02020603050405020304" pitchFamily="18" charset="0"/>
                <a:buChar char="-"/>
              </a:pPr>
              <a:r>
                <a:rPr lang="fr-BE" sz="1600" b="1" dirty="0">
                  <a:effectLst/>
                  <a:latin typeface="Book Antiqua" panose="02040602050305030304" pitchFamily="18" charset="0"/>
                  <a:ea typeface="Times New Roman" panose="02020603050405020304" pitchFamily="18" charset="0"/>
                </a:rPr>
                <a:t>Chauffeur, Platon</a:t>
              </a:r>
              <a:endParaRPr lang="fr-FR" sz="1600" dirty="0">
                <a:effectLst/>
                <a:latin typeface="Times New Roman" panose="02020603050405020304" pitchFamily="18" charset="0"/>
                <a:ea typeface="Times New Roman" panose="02020603050405020304" pitchFamily="18" charset="0"/>
              </a:endParaRPr>
            </a:p>
            <a:p>
              <a:pPr marL="342900" lvl="0" indent="-342900">
                <a:spcAft>
                  <a:spcPts val="0"/>
                </a:spcAft>
                <a:buFont typeface="Times New Roman" panose="02020603050405020304" pitchFamily="18" charset="0"/>
                <a:buChar char="-"/>
              </a:pPr>
              <a:r>
                <a:rPr lang="fr-BE" sz="1600" b="1" dirty="0">
                  <a:effectLst/>
                  <a:latin typeface="Book Antiqua" panose="02040602050305030304" pitchFamily="18" charset="0"/>
                  <a:ea typeface="Times New Roman" panose="02020603050405020304" pitchFamily="18" charset="0"/>
                </a:rPr>
                <a:t>Propreté</a:t>
              </a:r>
              <a:endParaRPr lang="fr-FR" sz="1600" dirty="0">
                <a:effectLst/>
                <a:latin typeface="Times New Roman" panose="02020603050405020304" pitchFamily="18" charset="0"/>
                <a:ea typeface="Times New Roman" panose="02020603050405020304" pitchFamily="18" charset="0"/>
              </a:endParaRPr>
            </a:p>
            <a:p>
              <a:pPr marL="342900" lvl="0" indent="-342900">
                <a:spcAft>
                  <a:spcPts val="0"/>
                </a:spcAft>
                <a:buFont typeface="Times New Roman" panose="02020603050405020304" pitchFamily="18" charset="0"/>
                <a:buChar char="-"/>
              </a:pPr>
              <a:r>
                <a:rPr lang="fr-BE" sz="1600" b="1" dirty="0">
                  <a:effectLst/>
                  <a:latin typeface="Book Antiqua" panose="02040602050305030304" pitchFamily="18" charset="0"/>
                  <a:ea typeface="Times New Roman" panose="02020603050405020304" pitchFamily="18" charset="0"/>
                </a:rPr>
                <a:t>Sécurité</a:t>
              </a:r>
              <a:endParaRPr lang="fr-FR" sz="1600" dirty="0">
                <a:effectLst/>
                <a:latin typeface="Times New Roman" panose="02020603050405020304" pitchFamily="18" charset="0"/>
                <a:ea typeface="Times New Roman" panose="02020603050405020304" pitchFamily="18" charset="0"/>
              </a:endParaRPr>
            </a:p>
          </p:txBody>
        </p:sp>
        <p:cxnSp>
          <p:nvCxnSpPr>
            <p:cNvPr id="80" name="Line 21"/>
            <p:cNvCxnSpPr>
              <a:cxnSpLocks noChangeShapeType="1"/>
            </p:cNvCxnSpPr>
            <p:nvPr/>
          </p:nvCxnSpPr>
          <p:spPr bwMode="auto">
            <a:xfrm>
              <a:off x="3371850" y="781921"/>
              <a:ext cx="0" cy="70397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1" name="Line 22"/>
            <p:cNvCxnSpPr>
              <a:cxnSpLocks noChangeShapeType="1"/>
              <a:stCxn id="84" idx="3"/>
            </p:cNvCxnSpPr>
            <p:nvPr/>
          </p:nvCxnSpPr>
          <p:spPr bwMode="auto">
            <a:xfrm flipV="1">
              <a:off x="5626099" y="5119563"/>
              <a:ext cx="313020"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sp>
          <p:nvSpPr>
            <p:cNvPr id="82" name="Rectangle 81"/>
            <p:cNvSpPr>
              <a:spLocks noChangeArrowheads="1"/>
            </p:cNvSpPr>
            <p:nvPr/>
          </p:nvSpPr>
          <p:spPr bwMode="auto">
            <a:xfrm rot="10800000">
              <a:off x="2143123" y="1852927"/>
              <a:ext cx="1628776" cy="132561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Responsable du service appareillage Orthopédique</a:t>
              </a:r>
              <a:endParaRPr lang="fr-FR" sz="1600" dirty="0">
                <a:effectLst/>
                <a:latin typeface="Times New Roman" panose="02020603050405020304" pitchFamily="18" charset="0"/>
                <a:ea typeface="Times New Roman" panose="02020603050405020304" pitchFamily="18" charset="0"/>
              </a:endParaRPr>
            </a:p>
          </p:txBody>
        </p:sp>
        <p:sp>
          <p:nvSpPr>
            <p:cNvPr id="83" name="Rectangle 82"/>
            <p:cNvSpPr>
              <a:spLocks noChangeArrowheads="1"/>
            </p:cNvSpPr>
            <p:nvPr/>
          </p:nvSpPr>
          <p:spPr bwMode="auto">
            <a:xfrm>
              <a:off x="4514850" y="1809749"/>
              <a:ext cx="1733550" cy="92843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Responsable Administrative et Financière</a:t>
              </a:r>
              <a:endParaRPr lang="fr-FR" sz="1600" dirty="0">
                <a:effectLst/>
                <a:latin typeface="Times New Roman" panose="02020603050405020304" pitchFamily="18" charset="0"/>
                <a:ea typeface="Times New Roman" panose="02020603050405020304" pitchFamily="18" charset="0"/>
              </a:endParaRPr>
            </a:p>
            <a:p>
              <a:pPr algn="ctr">
                <a:spcAft>
                  <a:spcPts val="0"/>
                </a:spcAft>
              </a:pPr>
              <a:r>
                <a:rPr lang="fr-BE" sz="1000" b="1" dirty="0">
                  <a:effectLst/>
                  <a:latin typeface="Times New Roman" panose="02020603050405020304" pitchFamily="18" charset="0"/>
                  <a:ea typeface="Times New Roman" panose="02020603050405020304" pitchFamily="18" charset="0"/>
                </a:rPr>
                <a:t> </a:t>
              </a:r>
              <a:endParaRPr lang="fr-FR" sz="1000" dirty="0">
                <a:effectLst/>
                <a:latin typeface="Times New Roman" panose="02020603050405020304" pitchFamily="18" charset="0"/>
                <a:ea typeface="Times New Roman" panose="02020603050405020304" pitchFamily="18" charset="0"/>
              </a:endParaRPr>
            </a:p>
          </p:txBody>
        </p:sp>
        <p:sp>
          <p:nvSpPr>
            <p:cNvPr id="84" name="Rectangle 83"/>
            <p:cNvSpPr>
              <a:spLocks noChangeArrowheads="1"/>
            </p:cNvSpPr>
            <p:nvPr/>
          </p:nvSpPr>
          <p:spPr bwMode="auto">
            <a:xfrm>
              <a:off x="3886200" y="4459091"/>
              <a:ext cx="1739899" cy="132094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Charge de la communication</a:t>
              </a:r>
              <a:endParaRPr lang="fr-FR" sz="1600" dirty="0">
                <a:effectLst/>
                <a:latin typeface="Times New Roman" panose="02020603050405020304" pitchFamily="18" charset="0"/>
                <a:ea typeface="Times New Roman" panose="02020603050405020304" pitchFamily="18" charset="0"/>
              </a:endParaRPr>
            </a:p>
            <a:p>
              <a:pPr algn="ctr">
                <a:spcAft>
                  <a:spcPts val="0"/>
                </a:spcAft>
              </a:pPr>
              <a:r>
                <a:rPr lang="fr-BE" sz="1600" b="1" dirty="0">
                  <a:effectLst/>
                  <a:latin typeface="Book Antiqua" panose="02040602050305030304" pitchFamily="18" charset="0"/>
                  <a:ea typeface="Times New Roman" panose="02020603050405020304" pitchFamily="18" charset="0"/>
                </a:rPr>
                <a:t>et Gestion des Stocks</a:t>
              </a:r>
              <a:endParaRPr lang="fr-FR" sz="1600" dirty="0">
                <a:effectLst/>
                <a:latin typeface="Times New Roman" panose="02020603050405020304" pitchFamily="18" charset="0"/>
                <a:ea typeface="Times New Roman" panose="02020603050405020304" pitchFamily="18" charset="0"/>
              </a:endParaRPr>
            </a:p>
          </p:txBody>
        </p:sp>
        <p:sp>
          <p:nvSpPr>
            <p:cNvPr id="85" name="Rectangle 84"/>
            <p:cNvSpPr/>
            <p:nvPr/>
          </p:nvSpPr>
          <p:spPr>
            <a:xfrm>
              <a:off x="3895725" y="914400"/>
              <a:ext cx="1444625" cy="400050"/>
            </a:xfrm>
            <a:prstGeom prst="rect">
              <a:avLst/>
            </a:prstGeom>
            <a:ln w="31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Secrétariat</a:t>
              </a:r>
              <a:endParaRPr lang="fr-FR" sz="1600" dirty="0">
                <a:effectLst/>
                <a:latin typeface="Times New Roman" panose="02020603050405020304" pitchFamily="18" charset="0"/>
                <a:ea typeface="Times New Roman" panose="02020603050405020304" pitchFamily="18" charset="0"/>
              </a:endParaRPr>
            </a:p>
          </p:txBody>
        </p:sp>
        <p:sp>
          <p:nvSpPr>
            <p:cNvPr id="86" name="Rectangle 85"/>
            <p:cNvSpPr/>
            <p:nvPr/>
          </p:nvSpPr>
          <p:spPr>
            <a:xfrm>
              <a:off x="4054205" y="2935503"/>
              <a:ext cx="1356020" cy="744198"/>
            </a:xfrm>
            <a:prstGeom prst="rect">
              <a:avLst/>
            </a:prstGeom>
            <a:ln w="31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Chargé de la comptabilité</a:t>
              </a:r>
              <a:endParaRPr lang="fr-FR" sz="1600" dirty="0">
                <a:effectLst/>
                <a:latin typeface="Times New Roman" panose="02020603050405020304" pitchFamily="18" charset="0"/>
                <a:ea typeface="Times New Roman" panose="02020603050405020304" pitchFamily="18" charset="0"/>
              </a:endParaRPr>
            </a:p>
          </p:txBody>
        </p:sp>
        <p:cxnSp>
          <p:nvCxnSpPr>
            <p:cNvPr id="87" name="Connecteur droit 86"/>
            <p:cNvCxnSpPr/>
            <p:nvPr/>
          </p:nvCxnSpPr>
          <p:spPr>
            <a:xfrm>
              <a:off x="3371850" y="1085851"/>
              <a:ext cx="514350" cy="0"/>
            </a:xfrm>
            <a:prstGeom prst="line">
              <a:avLst/>
            </a:prstGeom>
          </p:spPr>
          <p:style>
            <a:lnRef idx="2">
              <a:schemeClr val="dk1"/>
            </a:lnRef>
            <a:fillRef idx="0">
              <a:schemeClr val="dk1"/>
            </a:fillRef>
            <a:effectRef idx="1">
              <a:schemeClr val="dk1"/>
            </a:effectRef>
            <a:fontRef idx="minor">
              <a:schemeClr val="tx1"/>
            </a:fontRef>
          </p:style>
        </p:cxnSp>
        <p:cxnSp>
          <p:nvCxnSpPr>
            <p:cNvPr id="88" name="Connecteur droit 87"/>
            <p:cNvCxnSpPr>
              <a:stCxn id="86" idx="3"/>
            </p:cNvCxnSpPr>
            <p:nvPr/>
          </p:nvCxnSpPr>
          <p:spPr>
            <a:xfrm flipV="1">
              <a:off x="5410224" y="3303740"/>
              <a:ext cx="528894" cy="3863"/>
            </a:xfrm>
            <a:prstGeom prst="line">
              <a:avLst/>
            </a:prstGeom>
          </p:spPr>
          <p:style>
            <a:lnRef idx="2">
              <a:schemeClr val="dk1"/>
            </a:lnRef>
            <a:fillRef idx="0">
              <a:schemeClr val="dk1"/>
            </a:fillRef>
            <a:effectRef idx="1">
              <a:schemeClr val="dk1"/>
            </a:effectRef>
            <a:fontRef idx="minor">
              <a:schemeClr val="tx1"/>
            </a:fontRef>
          </p:style>
        </p:cxnSp>
        <p:cxnSp>
          <p:nvCxnSpPr>
            <p:cNvPr id="89" name="Connecteur droit 88"/>
            <p:cNvCxnSpPr>
              <a:stCxn id="86" idx="2"/>
            </p:cNvCxnSpPr>
            <p:nvPr/>
          </p:nvCxnSpPr>
          <p:spPr>
            <a:xfrm>
              <a:off x="4732214" y="3679700"/>
              <a:ext cx="0" cy="333136"/>
            </a:xfrm>
            <a:prstGeom prst="line">
              <a:avLst/>
            </a:prstGeom>
          </p:spPr>
          <p:style>
            <a:lnRef idx="2">
              <a:schemeClr val="dk1"/>
            </a:lnRef>
            <a:fillRef idx="0">
              <a:schemeClr val="dk1"/>
            </a:fillRef>
            <a:effectRef idx="1">
              <a:schemeClr val="dk1"/>
            </a:effectRef>
            <a:fontRef idx="minor">
              <a:schemeClr val="tx1"/>
            </a:fontRef>
          </p:style>
        </p:cxnSp>
        <p:sp>
          <p:nvSpPr>
            <p:cNvPr id="90" name="Rectangle 89"/>
            <p:cNvSpPr/>
            <p:nvPr/>
          </p:nvSpPr>
          <p:spPr>
            <a:xfrm>
              <a:off x="4054205" y="3889077"/>
              <a:ext cx="1219200" cy="400051"/>
            </a:xfrm>
            <a:prstGeom prst="rect">
              <a:avLst/>
            </a:prstGeom>
            <a:ln w="317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Caissier</a:t>
              </a:r>
              <a:endParaRPr lang="fr-FR" sz="1600" dirty="0">
                <a:effectLst/>
                <a:latin typeface="Times New Roman" panose="02020603050405020304" pitchFamily="18" charset="0"/>
                <a:ea typeface="Times New Roman" panose="02020603050405020304" pitchFamily="18" charset="0"/>
              </a:endParaRPr>
            </a:p>
          </p:txBody>
        </p:sp>
        <p:cxnSp>
          <p:nvCxnSpPr>
            <p:cNvPr id="91" name="Connecteur droit 90"/>
            <p:cNvCxnSpPr>
              <a:endCxn id="92" idx="1"/>
            </p:cNvCxnSpPr>
            <p:nvPr/>
          </p:nvCxnSpPr>
          <p:spPr>
            <a:xfrm>
              <a:off x="5940190" y="4089103"/>
              <a:ext cx="337612" cy="4574"/>
            </a:xfrm>
            <a:prstGeom prst="line">
              <a:avLst/>
            </a:prstGeom>
          </p:spPr>
          <p:style>
            <a:lnRef idx="2">
              <a:schemeClr val="dk1"/>
            </a:lnRef>
            <a:fillRef idx="0">
              <a:schemeClr val="dk1"/>
            </a:fillRef>
            <a:effectRef idx="1">
              <a:schemeClr val="dk1"/>
            </a:effectRef>
            <a:fontRef idx="minor">
              <a:schemeClr val="tx1"/>
            </a:fontRef>
          </p:style>
        </p:cxnSp>
        <p:sp>
          <p:nvSpPr>
            <p:cNvPr id="92" name="Rectangle 91"/>
            <p:cNvSpPr/>
            <p:nvPr/>
          </p:nvSpPr>
          <p:spPr>
            <a:xfrm>
              <a:off x="6277802" y="3728261"/>
              <a:ext cx="1288221" cy="730830"/>
            </a:xfrm>
            <a:prstGeom prst="rect">
              <a:avLst/>
            </a:prstGeom>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Chargé des achats</a:t>
              </a:r>
              <a:endParaRPr lang="fr-FR" sz="1600" dirty="0">
                <a:effectLst/>
                <a:latin typeface="Times New Roman" panose="02020603050405020304" pitchFamily="18" charset="0"/>
                <a:ea typeface="Times New Roman" panose="02020603050405020304" pitchFamily="18" charset="0"/>
              </a:endParaRPr>
            </a:p>
          </p:txBody>
        </p:sp>
        <p:cxnSp>
          <p:nvCxnSpPr>
            <p:cNvPr id="93" name="Connecteur droit 92"/>
            <p:cNvCxnSpPr>
              <a:stCxn id="78" idx="2"/>
              <a:endCxn id="94" idx="0"/>
            </p:cNvCxnSpPr>
            <p:nvPr/>
          </p:nvCxnSpPr>
          <p:spPr>
            <a:xfrm>
              <a:off x="2803723" y="4561479"/>
              <a:ext cx="10895" cy="346318"/>
            </a:xfrm>
            <a:prstGeom prst="line">
              <a:avLst/>
            </a:prstGeom>
          </p:spPr>
          <p:style>
            <a:lnRef idx="2">
              <a:schemeClr val="dk1"/>
            </a:lnRef>
            <a:fillRef idx="0">
              <a:schemeClr val="dk1"/>
            </a:fillRef>
            <a:effectRef idx="1">
              <a:schemeClr val="dk1"/>
            </a:effectRef>
            <a:fontRef idx="minor">
              <a:schemeClr val="tx1"/>
            </a:fontRef>
          </p:style>
        </p:cxnSp>
        <p:sp>
          <p:nvSpPr>
            <p:cNvPr id="94" name="Rectangle 93"/>
            <p:cNvSpPr/>
            <p:nvPr/>
          </p:nvSpPr>
          <p:spPr>
            <a:xfrm>
              <a:off x="2119292" y="4907797"/>
              <a:ext cx="1390650" cy="718447"/>
            </a:xfrm>
            <a:prstGeom prst="rect">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fr-BE" sz="1600" b="1" dirty="0">
                  <a:effectLst/>
                  <a:latin typeface="Book Antiqua" panose="02040602050305030304" pitchFamily="18" charset="0"/>
                  <a:ea typeface="Times New Roman" panose="02020603050405020304" pitchFamily="18" charset="0"/>
                </a:rPr>
                <a:t>Equipe de Maintenance</a:t>
              </a:r>
              <a:endParaRPr lang="fr-FR" sz="1600" dirty="0">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val="1272317117"/>
      </p:ext>
    </p:extLst>
  </p:cSld>
  <p:clrMapOvr>
    <a:masterClrMapping/>
  </p:clrMapOvr>
  <p:transition spd="med">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Parallaxe">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Parallaxe</Template>
  <TotalTime>1136</TotalTime>
  <Words>752</Words>
  <Application>Microsoft Office PowerPoint</Application>
  <PresentationFormat>Grand écran</PresentationFormat>
  <Paragraphs>811</Paragraphs>
  <Slides>21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Arial</vt:lpstr>
      <vt:lpstr>Book Antiqua</vt:lpstr>
      <vt:lpstr>Bookman Old Style</vt:lpstr>
      <vt:lpstr>Corbel</vt:lpstr>
      <vt:lpstr>Times New Roman</vt:lpstr>
      <vt:lpstr>Wingdings</vt:lpstr>
      <vt:lpstr>Parallaxe</vt:lpstr>
      <vt:lpstr>Présentation PowerPoint</vt:lpstr>
      <vt:lpstr>Plan de la présentation</vt:lpstr>
      <vt:lpstr>    I. Introduction</vt:lpstr>
      <vt:lpstr>  J’ai pu constater, certainement comme beaucoup parmi vous, l’intérêt majeur que les techniciens orthoprothésistes accordent à la satisfaction des besoins des patients. De l’attention à l’action en passant par l’écoute, le conseil et l’accompagnement, le centre de gravité  a toujours été la personne handicapée pour qui, des solutions sont recherchées, des moyens sont mis en œuvre, des connaissances scientifiques sont déployées, et des aides techniques fournies.  En tant qu’acteur dans cette dynamique, à travers Ortho-Kiné Services (OKS), je pense pouvoir être bien placé pour dire toute la reconnaissance de ces personnes handicapées vis à vis des techniciens orthoprothésistes, mais aussi et surtout tout l’espoir qu’elles fondent sur les actions entreprises par les différents corps de l’orthopédie tendant à améliorer leurs conditions de vie. Si notre crédo est d’œuvrer pour que « vivre avec une déficience ne soit plus un handicap», nous sommes bien conscients que les objectifs sont loin d’être atteints mais l’espoir est vivement permis. </vt:lpstr>
      <vt:lpstr> II. Présentation et Référence du centre Ortho-Kiné Services </vt:lpstr>
      <vt:lpstr>II.1. Présentation du centre Ortho-Kiné Services</vt:lpstr>
      <vt:lpstr>Présentation PowerPoint</vt:lpstr>
      <vt:lpstr>Service d’appareillage orthopédique: - Fabrication des prothèses; - Fabrication des orthèses de marches et de différentes sortes d’atelles; etc. </vt:lpstr>
      <vt:lpstr>III. Organigramme du centre</vt:lpstr>
      <vt:lpstr>  IV. Outils de gestion   </vt:lpstr>
      <vt:lpstr>Fiche d’immobilisation</vt:lpstr>
      <vt:lpstr>Fiche de stock</vt:lpstr>
      <vt:lpstr>Bon d’entrée magasin n°......</vt:lpstr>
      <vt:lpstr>Tableau de suivi des décisions du conseil de direction</vt:lpstr>
      <vt:lpstr>Formulaire demande de conge</vt:lpstr>
      <vt:lpstr>Planning et Suivi congés annuels </vt:lpstr>
      <vt:lpstr>Fiche d’immobilisation</vt:lpstr>
      <vt:lpstr>Carnet de bord véhicules</vt:lpstr>
      <vt:lpstr>Fiche de demande de réparation de véhicule</vt:lpstr>
      <vt:lpstr>Relevé des consommations en carburant</vt:lpstr>
      <vt:lpstr>MERCI DE VOTRE AIMABLE ATTENTION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SECRET</cp:lastModifiedBy>
  <cp:revision>111</cp:revision>
  <cp:lastPrinted>2019-10-28T09:09:28Z</cp:lastPrinted>
  <dcterms:created xsi:type="dcterms:W3CDTF">2019-10-16T08:12:42Z</dcterms:created>
  <dcterms:modified xsi:type="dcterms:W3CDTF">2019-10-29T08:41:13Z</dcterms:modified>
</cp:coreProperties>
</file>