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2" d="100"/>
          <a:sy n="42" d="100"/>
        </p:scale>
        <p:origin x="1326"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F0A6559-4207-4162-9881-762F467C31A2}" type="datetimeFigureOut">
              <a:rPr lang="fr-FR" smtClean="0"/>
              <a:t>22/10/2019</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EBCBA3D-0183-407F-836B-6975DDA6C3C1}" type="slidenum">
              <a:rPr lang="fr-FR" smtClean="0"/>
              <a:t>‹N°›</a:t>
            </a:fld>
            <a:endParaRPr lang="fr-FR"/>
          </a:p>
        </p:txBody>
      </p:sp>
    </p:spTree>
    <p:extLst>
      <p:ext uri="{BB962C8B-B14F-4D97-AF65-F5344CB8AC3E}">
        <p14:creationId xmlns:p14="http://schemas.microsoft.com/office/powerpoint/2010/main" val="3973761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r>
              <a:rPr lang="fr-FR" dirty="0" smtClean="0"/>
              <a:t>JE</a:t>
            </a:r>
            <a:r>
              <a:rPr lang="fr-FR" baseline="0" dirty="0" smtClean="0"/>
              <a:t> VOUS REMERCIE POUR VOTRE AIMABLE ATTENTION</a:t>
            </a:r>
            <a:endParaRPr lang="fr-FR" dirty="0"/>
          </a:p>
        </p:txBody>
      </p:sp>
      <p:sp>
        <p:nvSpPr>
          <p:cNvPr id="4" name="Espace réservé du numéro de diapositive 3"/>
          <p:cNvSpPr>
            <a:spLocks noGrp="1"/>
          </p:cNvSpPr>
          <p:nvPr>
            <p:ph type="sldNum" sz="quarter" idx="10"/>
          </p:nvPr>
        </p:nvSpPr>
        <p:spPr/>
        <p:txBody>
          <a:bodyPr/>
          <a:lstStyle/>
          <a:p>
            <a:fld id="{5EBCBA3D-0183-407F-836B-6975DDA6C3C1}" type="slidenum">
              <a:rPr lang="fr-FR" smtClean="0"/>
              <a:t>34</a:t>
            </a:fld>
            <a:endParaRPr lang="fr-FR"/>
          </a:p>
        </p:txBody>
      </p:sp>
    </p:spTree>
    <p:extLst>
      <p:ext uri="{BB962C8B-B14F-4D97-AF65-F5344CB8AC3E}">
        <p14:creationId xmlns:p14="http://schemas.microsoft.com/office/powerpoint/2010/main" val="3297871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Modifiez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20832786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3705527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25003471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133347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Modifiez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5616483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65FB7FBB-0C63-4072-9FFE-D9413415304C}"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7145707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Modifiez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65FB7FBB-0C63-4072-9FFE-D9413415304C}" type="datetimeFigureOut">
              <a:rPr lang="fr-FR" smtClean="0"/>
              <a:t>22/10/2019</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3770333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65FB7FBB-0C63-4072-9FFE-D9413415304C}" type="datetimeFigureOut">
              <a:rPr lang="fr-FR" smtClean="0"/>
              <a:t>22/10/2019</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3208966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5FB7FBB-0C63-4072-9FFE-D9413415304C}" type="datetimeFigureOut">
              <a:rPr lang="fr-FR" smtClean="0"/>
              <a:t>22/10/2019</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3051039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Modifiez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5FB7FBB-0C63-4072-9FFE-D9413415304C}"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13904191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Modifiez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65FB7FBB-0C63-4072-9FFE-D9413415304C}" type="datetimeFigureOut">
              <a:rPr lang="fr-FR" smtClean="0"/>
              <a:t>22/10/2019</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3BABDD4-8F34-4043-9253-3D1A0DABF76A}" type="slidenum">
              <a:rPr lang="fr-FR" smtClean="0"/>
              <a:t>‹N°›</a:t>
            </a:fld>
            <a:endParaRPr lang="fr-FR"/>
          </a:p>
        </p:txBody>
      </p:sp>
    </p:spTree>
    <p:extLst>
      <p:ext uri="{BB962C8B-B14F-4D97-AF65-F5344CB8AC3E}">
        <p14:creationId xmlns:p14="http://schemas.microsoft.com/office/powerpoint/2010/main" val="678001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FB7FBB-0C63-4072-9FFE-D9413415304C}" type="datetimeFigureOut">
              <a:rPr lang="fr-FR" smtClean="0"/>
              <a:t>22/10/2019</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BABDD4-8F34-4043-9253-3D1A0DABF76A}" type="slidenum">
              <a:rPr lang="fr-FR" smtClean="0"/>
              <a:t>‹N°›</a:t>
            </a:fld>
            <a:endParaRPr lang="fr-FR"/>
          </a:p>
        </p:txBody>
      </p:sp>
    </p:spTree>
    <p:extLst>
      <p:ext uri="{BB962C8B-B14F-4D97-AF65-F5344CB8AC3E}">
        <p14:creationId xmlns:p14="http://schemas.microsoft.com/office/powerpoint/2010/main" val="1549917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467544" y="3429000"/>
            <a:ext cx="8136904" cy="3429000"/>
          </a:xfrm>
        </p:spPr>
        <p:txBody>
          <a:bodyPr>
            <a:noAutofit/>
          </a:bodyPr>
          <a:lstStyle/>
          <a:p>
            <a:r>
              <a:rPr lang="fr-FR" sz="1600" b="1" dirty="0">
                <a:latin typeface="Arial" panose="020B0604020202020204" pitchFamily="34" charset="0"/>
                <a:cs typeface="Arial" panose="020B0604020202020204" pitchFamily="34" charset="0"/>
              </a:rPr>
              <a:t>Koudougou,</a:t>
            </a:r>
            <a:r>
              <a:rPr lang="fr-FR" sz="1600" dirty="0">
                <a:latin typeface="Arial" panose="020B0604020202020204" pitchFamily="34" charset="0"/>
                <a:cs typeface="Arial" panose="020B0604020202020204" pitchFamily="34" charset="0"/>
              </a:rPr>
              <a:t> le 27 Août  2019  </a:t>
            </a:r>
          </a:p>
          <a:p>
            <a:r>
              <a:rPr lang="fr-FR" sz="1600" dirty="0">
                <a:latin typeface="Arial" panose="020B0604020202020204" pitchFamily="34" charset="0"/>
                <a:cs typeface="Arial" panose="020B0604020202020204" pitchFamily="34" charset="0"/>
              </a:rPr>
              <a:t>  </a:t>
            </a:r>
          </a:p>
          <a:p>
            <a:pPr>
              <a:lnSpc>
                <a:spcPct val="220000"/>
              </a:lnSpc>
            </a:pPr>
            <a:r>
              <a:rPr lang="fr-FR" sz="1600" b="1" dirty="0">
                <a:latin typeface="Arial" panose="020B0604020202020204" pitchFamily="34" charset="0"/>
                <a:cs typeface="Arial" panose="020B0604020202020204" pitchFamily="34" charset="0"/>
              </a:rPr>
              <a:t>COMMUNICATION SUR LES BONNES PRATIQUES DE GESTION DU CENTRE DE REEDUCATION DES HANDICAPES (CRH) ‘’ YIK – N – KENE ‘’ DE OCADES CARITAS BURKINA A KOUDOUGOU</a:t>
            </a:r>
            <a:endParaRPr lang="fr-FR" sz="1600" dirty="0">
              <a:latin typeface="Arial" panose="020B0604020202020204" pitchFamily="34" charset="0"/>
              <a:cs typeface="Arial" panose="020B0604020202020204" pitchFamily="34" charset="0"/>
            </a:endParaRPr>
          </a:p>
          <a:p>
            <a:pPr>
              <a:lnSpc>
                <a:spcPct val="220000"/>
              </a:lnSpc>
            </a:pPr>
            <a:r>
              <a:rPr lang="fr-FR" sz="1600" b="1" dirty="0">
                <a:latin typeface="Arial" panose="020B0604020202020204" pitchFamily="34" charset="0"/>
                <a:cs typeface="Arial" panose="020B0604020202020204" pitchFamily="34" charset="0"/>
              </a:rPr>
              <a:t> </a:t>
            </a:r>
            <a:endParaRPr lang="fr-FR" sz="1600" dirty="0">
              <a:latin typeface="Arial" panose="020B0604020202020204" pitchFamily="34" charset="0"/>
              <a:cs typeface="Arial" panose="020B0604020202020204" pitchFamily="34" charset="0"/>
            </a:endParaRPr>
          </a:p>
          <a:p>
            <a:r>
              <a:rPr lang="fr-FR" sz="1600" b="1" dirty="0">
                <a:latin typeface="Arial" panose="020B0604020202020204" pitchFamily="34" charset="0"/>
                <a:cs typeface="Arial" panose="020B0604020202020204" pitchFamily="34" charset="0"/>
              </a:rPr>
              <a:t>                                                         </a:t>
            </a:r>
            <a:r>
              <a:rPr lang="fr-FR" sz="1600" b="1" u="dbl" dirty="0">
                <a:latin typeface="Arial" panose="020B0604020202020204" pitchFamily="34" charset="0"/>
                <a:cs typeface="Arial" panose="020B0604020202020204" pitchFamily="34" charset="0"/>
              </a:rPr>
              <a:t>BURKINA – FASO   </a:t>
            </a:r>
            <a:endParaRPr lang="fr-FR" sz="1600" dirty="0">
              <a:latin typeface="Arial" panose="020B0604020202020204" pitchFamily="34" charset="0"/>
              <a:cs typeface="Arial" panose="020B0604020202020204" pitchFamily="34" charset="0"/>
            </a:endParaRPr>
          </a:p>
        </p:txBody>
      </p:sp>
      <p:graphicFrame>
        <p:nvGraphicFramePr>
          <p:cNvPr id="4" name="Tableau 3"/>
          <p:cNvGraphicFramePr>
            <a:graphicFrameLocks noGrp="1"/>
          </p:cNvGraphicFramePr>
          <p:nvPr>
            <p:extLst>
              <p:ext uri="{D42A27DB-BD31-4B8C-83A1-F6EECF244321}">
                <p14:modId xmlns:p14="http://schemas.microsoft.com/office/powerpoint/2010/main" val="1329140321"/>
              </p:ext>
            </p:extLst>
          </p:nvPr>
        </p:nvGraphicFramePr>
        <p:xfrm>
          <a:off x="323528" y="332656"/>
          <a:ext cx="5234148" cy="3189732"/>
        </p:xfrm>
        <a:graphic>
          <a:graphicData uri="http://schemas.openxmlformats.org/drawingml/2006/table">
            <a:tbl>
              <a:tblPr>
                <a:tableStyleId>{5C22544A-7EE6-4342-B048-85BDC9FD1C3A}</a:tableStyleId>
              </a:tblPr>
              <a:tblGrid>
                <a:gridCol w="1892634"/>
                <a:gridCol w="3341514"/>
              </a:tblGrid>
              <a:tr h="180572">
                <a:tc>
                  <a:txBody>
                    <a:bodyPr/>
                    <a:lstStyle/>
                    <a:p>
                      <a:pPr algn="l">
                        <a:lnSpc>
                          <a:spcPct val="115000"/>
                        </a:lnSpc>
                        <a:spcAft>
                          <a:spcPts val="0"/>
                        </a:spcAft>
                      </a:pPr>
                      <a:r>
                        <a:rPr lang="fr-FR" sz="1400" dirty="0">
                          <a:effectLst/>
                          <a:latin typeface="Arial" panose="020B0604020202020204" pitchFamily="34" charset="0"/>
                          <a:cs typeface="Arial" panose="020B0604020202020204" pitchFamily="34" charset="0"/>
                        </a:rPr>
                        <a:t>Centre de rééducation</a:t>
                      </a:r>
                      <a:endParaRPr lang="fr-FR" sz="1400" b="1" dirty="0">
                        <a:effectLst/>
                        <a:latin typeface="Arial" panose="020B0604020202020204" pitchFamily="34" charset="0"/>
                        <a:ea typeface="Times New Roman"/>
                        <a:cs typeface="Arial" panose="020B0604020202020204" pitchFamily="34" charset="0"/>
                      </a:endParaRPr>
                    </a:p>
                  </a:txBody>
                  <a:tcPr marL="44450" marR="44450" marT="0" marB="0"/>
                </a:tc>
                <a:tc rowSpan="7">
                  <a:txBody>
                    <a:bodyPr/>
                    <a:lstStyle/>
                    <a:p>
                      <a:pPr algn="r">
                        <a:lnSpc>
                          <a:spcPct val="115000"/>
                        </a:lnSpc>
                        <a:spcAft>
                          <a:spcPts val="0"/>
                        </a:spcAft>
                      </a:pPr>
                      <a:endParaRPr lang="fr-FR" sz="1400" b="0" dirty="0">
                        <a:effectLst/>
                        <a:latin typeface="Arial" panose="020B0604020202020204" pitchFamily="34" charset="0"/>
                        <a:ea typeface="Times New Roman"/>
                        <a:cs typeface="Arial" panose="020B0604020202020204" pitchFamily="34" charset="0"/>
                      </a:endParaRPr>
                    </a:p>
                  </a:txBody>
                  <a:tcPr marL="44450" marR="44450" marT="0" marB="0"/>
                </a:tc>
              </a:tr>
              <a:tr h="180572">
                <a:tc>
                  <a:txBody>
                    <a:bodyPr/>
                    <a:lstStyle/>
                    <a:p>
                      <a:pPr algn="l">
                        <a:lnSpc>
                          <a:spcPct val="115000"/>
                        </a:lnSpc>
                        <a:spcAft>
                          <a:spcPts val="0"/>
                        </a:spcAft>
                      </a:pPr>
                      <a:r>
                        <a:rPr lang="nl-NL" sz="1400" dirty="0">
                          <a:effectLst/>
                          <a:latin typeface="Arial" panose="020B0604020202020204" pitchFamily="34" charset="0"/>
                          <a:cs typeface="Arial" panose="020B0604020202020204" pitchFamily="34" charset="0"/>
                        </a:rPr>
                        <a:t>YIK N KENE</a:t>
                      </a:r>
                      <a:endParaRPr lang="fr-FR" sz="1400" b="1"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r h="180572">
                <a:tc>
                  <a:txBody>
                    <a:bodyPr/>
                    <a:lstStyle/>
                    <a:p>
                      <a:pPr algn="l">
                        <a:lnSpc>
                          <a:spcPct val="115000"/>
                        </a:lnSpc>
                        <a:spcAft>
                          <a:spcPts val="0"/>
                        </a:spcAft>
                      </a:pPr>
                      <a:r>
                        <a:rPr lang="nl-NL" sz="1400" dirty="0">
                          <a:effectLst/>
                          <a:latin typeface="Arial" panose="020B0604020202020204" pitchFamily="34" charset="0"/>
                          <a:cs typeface="Arial" panose="020B0604020202020204" pitchFamily="34" charset="0"/>
                        </a:rPr>
                        <a:t>B.P. 34 </a:t>
                      </a:r>
                      <a:r>
                        <a:rPr lang="nl-NL" sz="1400" dirty="0" err="1">
                          <a:effectLst/>
                          <a:latin typeface="Arial" panose="020B0604020202020204" pitchFamily="34" charset="0"/>
                          <a:cs typeface="Arial" panose="020B0604020202020204" pitchFamily="34" charset="0"/>
                        </a:rPr>
                        <a:t>Koudougou</a:t>
                      </a:r>
                      <a:endParaRPr lang="fr-FR" sz="1400" b="1"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r h="377950">
                <a:tc>
                  <a:txBody>
                    <a:bodyPr/>
                    <a:lstStyle/>
                    <a:p>
                      <a:pPr algn="l">
                        <a:lnSpc>
                          <a:spcPct val="115000"/>
                        </a:lnSpc>
                        <a:spcAft>
                          <a:spcPts val="0"/>
                        </a:spcAft>
                      </a:pPr>
                      <a:r>
                        <a:rPr lang="en-GB" sz="1400" dirty="0">
                          <a:effectLst/>
                          <a:latin typeface="Arial" panose="020B0604020202020204" pitchFamily="34" charset="0"/>
                          <a:cs typeface="Arial" panose="020B0604020202020204" pitchFamily="34" charset="0"/>
                        </a:rPr>
                        <a:t>Burkina Faso</a:t>
                      </a:r>
                      <a:endParaRPr lang="fr-FR" sz="1400" dirty="0">
                        <a:effectLst/>
                        <a:latin typeface="Arial" panose="020B0604020202020204" pitchFamily="34" charset="0"/>
                        <a:cs typeface="Arial" panose="020B0604020202020204" pitchFamily="34" charset="0"/>
                      </a:endParaRPr>
                    </a:p>
                    <a:p>
                      <a:pPr>
                        <a:lnSpc>
                          <a:spcPct val="115000"/>
                        </a:lnSpc>
                        <a:spcAft>
                          <a:spcPts val="0"/>
                        </a:spcAft>
                      </a:pPr>
                      <a:r>
                        <a:rPr lang="en-GB" sz="1400" dirty="0">
                          <a:effectLst/>
                          <a:latin typeface="Arial" panose="020B0604020202020204" pitchFamily="34" charset="0"/>
                          <a:cs typeface="Arial" panose="020B0604020202020204" pitchFamily="34" charset="0"/>
                        </a:rPr>
                        <a:t> </a:t>
                      </a:r>
                      <a:endParaRPr lang="fr-FR" sz="1400"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r h="180572">
                <a:tc>
                  <a:txBody>
                    <a:bodyPr/>
                    <a:lstStyle/>
                    <a:p>
                      <a:pPr algn="l">
                        <a:lnSpc>
                          <a:spcPct val="115000"/>
                        </a:lnSpc>
                        <a:spcAft>
                          <a:spcPts val="0"/>
                        </a:spcAft>
                      </a:pPr>
                      <a:r>
                        <a:rPr lang="fr-FR" sz="1400" dirty="0">
                          <a:effectLst/>
                          <a:latin typeface="Arial" panose="020B0604020202020204" pitchFamily="34" charset="0"/>
                          <a:cs typeface="Arial" panose="020B0604020202020204" pitchFamily="34" charset="0"/>
                        </a:rPr>
                        <a:t>Tel: 00226 25 44 05 77</a:t>
                      </a:r>
                      <a:endParaRPr lang="fr-FR" sz="1400" b="1"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r h="772705">
                <a:tc>
                  <a:txBody>
                    <a:bodyPr/>
                    <a:lstStyle/>
                    <a:p>
                      <a:pPr algn="l">
                        <a:lnSpc>
                          <a:spcPct val="115000"/>
                        </a:lnSpc>
                        <a:spcAft>
                          <a:spcPts val="0"/>
                        </a:spcAft>
                      </a:pPr>
                      <a:r>
                        <a:rPr lang="fr-FR" sz="1400" dirty="0">
                          <a:effectLst/>
                          <a:latin typeface="Arial" panose="020B0604020202020204" pitchFamily="34" charset="0"/>
                          <a:cs typeface="Arial" panose="020B0604020202020204" pitchFamily="34" charset="0"/>
                        </a:rPr>
                        <a:t>Fax: 00226 25 44 10 19</a:t>
                      </a:r>
                    </a:p>
                    <a:p>
                      <a:pPr>
                        <a:lnSpc>
                          <a:spcPct val="115000"/>
                        </a:lnSpc>
                        <a:spcAft>
                          <a:spcPts val="0"/>
                        </a:spcAft>
                      </a:pPr>
                      <a:r>
                        <a:rPr lang="fr-FR" sz="1400" dirty="0">
                          <a:effectLst/>
                          <a:latin typeface="Arial" panose="020B0604020202020204" pitchFamily="34" charset="0"/>
                          <a:cs typeface="Arial" panose="020B0604020202020204" pitchFamily="34" charset="0"/>
                        </a:rPr>
                        <a:t>E-mail: centreed@fasonet.bf</a:t>
                      </a:r>
                      <a:endParaRPr lang="fr-FR" sz="1400" b="1"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r h="575328">
                <a:tc>
                  <a:txBody>
                    <a:bodyPr/>
                    <a:lstStyle/>
                    <a:p>
                      <a:pPr algn="l">
                        <a:lnSpc>
                          <a:spcPct val="115000"/>
                        </a:lnSpc>
                        <a:spcAft>
                          <a:spcPts val="0"/>
                        </a:spcAft>
                      </a:pPr>
                      <a:r>
                        <a:rPr lang="fr-FR" sz="1400" dirty="0">
                          <a:effectLst/>
                          <a:latin typeface="Arial" panose="020B0604020202020204" pitchFamily="34" charset="0"/>
                          <a:cs typeface="Arial" panose="020B0604020202020204" pitchFamily="34" charset="0"/>
                        </a:rPr>
                        <a:t>C.C.P. Ouagadougou 45</a:t>
                      </a:r>
                    </a:p>
                    <a:p>
                      <a:pPr>
                        <a:lnSpc>
                          <a:spcPct val="115000"/>
                        </a:lnSpc>
                        <a:spcAft>
                          <a:spcPts val="0"/>
                        </a:spcAft>
                      </a:pPr>
                      <a:r>
                        <a:rPr lang="fr-FR" sz="1400" dirty="0">
                          <a:effectLst/>
                          <a:latin typeface="Arial" panose="020B0604020202020204" pitchFamily="34" charset="0"/>
                          <a:cs typeface="Arial" panose="020B0604020202020204" pitchFamily="34" charset="0"/>
                        </a:rPr>
                        <a:t>Évêché de Koudougou</a:t>
                      </a:r>
                      <a:endParaRPr lang="fr-FR" sz="1400" dirty="0">
                        <a:effectLst/>
                        <a:latin typeface="Arial" panose="020B0604020202020204" pitchFamily="34" charset="0"/>
                        <a:ea typeface="Times New Roman"/>
                        <a:cs typeface="Arial" panose="020B0604020202020204" pitchFamily="34" charset="0"/>
                      </a:endParaRPr>
                    </a:p>
                  </a:txBody>
                  <a:tcPr marL="44450" marR="44450" marT="0" marB="0"/>
                </a:tc>
                <a:tc vMerge="1">
                  <a:txBody>
                    <a:bodyPr/>
                    <a:lstStyle/>
                    <a:p>
                      <a:endParaRPr lang="fr-FR"/>
                    </a:p>
                  </a:txBody>
                  <a:tcPr/>
                </a:tc>
              </a:tr>
            </a:tbl>
          </a:graphicData>
        </a:graphic>
      </p:graphicFrame>
      <p:graphicFrame>
        <p:nvGraphicFramePr>
          <p:cNvPr id="5" name="Objet 4"/>
          <p:cNvGraphicFramePr>
            <a:graphicFrameLocks noChangeAspect="1"/>
          </p:cNvGraphicFramePr>
          <p:nvPr>
            <p:extLst>
              <p:ext uri="{D42A27DB-BD31-4B8C-83A1-F6EECF244321}">
                <p14:modId xmlns:p14="http://schemas.microsoft.com/office/powerpoint/2010/main" val="522454984"/>
              </p:ext>
            </p:extLst>
          </p:nvPr>
        </p:nvGraphicFramePr>
        <p:xfrm>
          <a:off x="5557676" y="404664"/>
          <a:ext cx="2514600" cy="2057400"/>
        </p:xfrm>
        <a:graphic>
          <a:graphicData uri="http://schemas.openxmlformats.org/presentationml/2006/ole">
            <mc:AlternateContent xmlns:mc="http://schemas.openxmlformats.org/markup-compatibility/2006">
              <mc:Choice xmlns:v="urn:schemas-microsoft-com:vml" Requires="v">
                <p:oleObj spid="_x0000_s1045" name="Picture" r:id="rId3" imgW="2515222" imgH="2058085" progId="Word.Picture.8">
                  <p:embed/>
                </p:oleObj>
              </mc:Choice>
              <mc:Fallback>
                <p:oleObj name="Picture" r:id="rId3" imgW="2515222" imgH="2058085" progId="Word.Pictur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7676" y="404664"/>
                        <a:ext cx="2514600" cy="2057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2"/>
          <p:cNvSpPr>
            <a:spLocks noChangeArrowheads="1"/>
          </p:cNvSpPr>
          <p:nvPr/>
        </p:nvSpPr>
        <p:spPr bwMode="auto">
          <a:xfrm>
            <a:off x="323528" y="2032541"/>
            <a:ext cx="10468297" cy="2462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altLang="fr-FR" sz="1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fr-FR" altLang="fr-FR"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820164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260648"/>
            <a:ext cx="8424936" cy="6408712"/>
          </a:xfrm>
        </p:spPr>
        <p:txBody>
          <a:bodyPr>
            <a:noAutofit/>
          </a:bodyPr>
          <a:lstStyle/>
          <a:p>
            <a:pPr marL="0" indent="0" algn="just">
              <a:lnSpc>
                <a:spcPct val="150000"/>
              </a:lnSpc>
              <a:buNone/>
            </a:pPr>
            <a:r>
              <a:rPr lang="fr-FR" sz="2400" dirty="0">
                <a:latin typeface="Arial Narrow" panose="020B0606020202030204" pitchFamily="34" charset="0"/>
              </a:rPr>
              <a:t>● Le service d’appareillage orthoprothésiste, composé de 3 hommes dont :</a:t>
            </a:r>
          </a:p>
          <a:p>
            <a:pPr marL="0" indent="0" algn="just">
              <a:lnSpc>
                <a:spcPct val="150000"/>
              </a:lnSpc>
              <a:buNone/>
            </a:pPr>
            <a:r>
              <a:rPr lang="fr-FR" sz="2400" dirty="0" smtClean="0">
                <a:latin typeface="Arial Narrow" panose="020B0606020202030204" pitchFamily="34" charset="0"/>
              </a:rPr>
              <a:t>    </a:t>
            </a:r>
            <a:r>
              <a:rPr lang="fr-FR" sz="2400" dirty="0">
                <a:latin typeface="Arial Narrow" panose="020B0606020202030204" pitchFamily="34" charset="0"/>
              </a:rPr>
              <a:t>- Un Technicien Orthoprothésiste,</a:t>
            </a:r>
          </a:p>
          <a:p>
            <a:pPr marL="0" indent="0" algn="just">
              <a:lnSpc>
                <a:spcPct val="150000"/>
              </a:lnSpc>
              <a:buNone/>
            </a:pPr>
            <a:r>
              <a:rPr lang="fr-FR" sz="2400" dirty="0">
                <a:latin typeface="Arial Narrow" panose="020B0606020202030204" pitchFamily="34" charset="0"/>
              </a:rPr>
              <a:t>     - Deux Aide- Orthoprothésistes.</a:t>
            </a:r>
          </a:p>
          <a:p>
            <a:pPr marL="0" indent="0" algn="just">
              <a:lnSpc>
                <a:spcPct val="150000"/>
              </a:lnSpc>
              <a:buNone/>
            </a:pPr>
            <a:r>
              <a:rPr lang="fr-FR" sz="2400" dirty="0">
                <a:latin typeface="Arial Narrow" panose="020B0606020202030204" pitchFamily="34" charset="0"/>
              </a:rPr>
              <a:t>● Le service de l’infirmerie, composé d’une infirmière.</a:t>
            </a:r>
          </a:p>
          <a:p>
            <a:pPr marL="0" indent="0" algn="just">
              <a:lnSpc>
                <a:spcPct val="150000"/>
              </a:lnSpc>
              <a:buNone/>
            </a:pPr>
            <a:r>
              <a:rPr lang="fr-FR" sz="2400" dirty="0">
                <a:latin typeface="Arial Narrow" panose="020B0606020202030204" pitchFamily="34" charset="0"/>
              </a:rPr>
              <a:t>● L’hébergement des patients placé sous la responsabilité des cinq femmes de ménage.</a:t>
            </a:r>
          </a:p>
          <a:p>
            <a:pPr marL="0" indent="0" algn="just">
              <a:lnSpc>
                <a:spcPct val="150000"/>
              </a:lnSpc>
              <a:buNone/>
            </a:pPr>
            <a:r>
              <a:rPr lang="fr-FR" sz="2400" dirty="0">
                <a:latin typeface="Arial Narrow" panose="020B0606020202030204" pitchFamily="34" charset="0"/>
              </a:rPr>
              <a:t>Chaque service est coiffé d’un responsable et notons que le centre a présentement une étudiante en 1</a:t>
            </a:r>
            <a:r>
              <a:rPr lang="fr-FR" sz="2400" baseline="30000" dirty="0">
                <a:latin typeface="Arial Narrow" panose="020B0606020202030204" pitchFamily="34" charset="0"/>
              </a:rPr>
              <a:t>ère</a:t>
            </a:r>
            <a:r>
              <a:rPr lang="fr-FR" sz="2400" dirty="0">
                <a:latin typeface="Arial Narrow" panose="020B0606020202030204" pitchFamily="34" charset="0"/>
              </a:rPr>
              <a:t>  année des techniciens orthoprothésistes  à l’Ecole Nationale des Auxiliaires Médicaux de Lomé au TOGO (ENAML</a:t>
            </a:r>
            <a:r>
              <a:rPr lang="fr-FR" sz="2400" dirty="0" smtClean="0">
                <a:latin typeface="Arial Narrow" panose="020B0606020202030204" pitchFamily="34" charset="0"/>
              </a:rPr>
              <a:t>).</a:t>
            </a:r>
            <a:endParaRPr lang="fr-FR" sz="2400" dirty="0">
              <a:latin typeface="Arial Narrow" panose="020B0606020202030204" pitchFamily="34" charset="0"/>
            </a:endParaRPr>
          </a:p>
        </p:txBody>
      </p:sp>
    </p:spTree>
    <p:extLst>
      <p:ext uri="{BB962C8B-B14F-4D97-AF65-F5344CB8AC3E}">
        <p14:creationId xmlns:p14="http://schemas.microsoft.com/office/powerpoint/2010/main" val="12280067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764704"/>
            <a:ext cx="8229600" cy="5472608"/>
          </a:xfrm>
        </p:spPr>
        <p:txBody>
          <a:bodyPr>
            <a:normAutofit/>
          </a:bodyPr>
          <a:lstStyle/>
          <a:p>
            <a:pPr algn="just">
              <a:lnSpc>
                <a:spcPct val="200000"/>
              </a:lnSpc>
            </a:pPr>
            <a:r>
              <a:rPr lang="fr-FR" sz="2600" dirty="0" smtClean="0">
                <a:latin typeface="Arial Narrow" panose="020B0606020202030204" pitchFamily="34" charset="0"/>
              </a:rPr>
              <a:t>Le Coordonnateur est un assistant fonctionnel directement rattaché au Secrétariat Exécutif Diocésain de l’OCADES CARITAS BURKINA à Koudougou. Il est en quelque sorte un conseiller du Secrétaire Exécutif auprès du Centre. </a:t>
            </a:r>
          </a:p>
          <a:p>
            <a:pPr algn="just">
              <a:lnSpc>
                <a:spcPct val="200000"/>
              </a:lnSpc>
            </a:pPr>
            <a:r>
              <a:rPr lang="fr-FR" sz="2600" dirty="0" smtClean="0">
                <a:latin typeface="Arial Narrow" panose="020B0606020202030204" pitchFamily="34" charset="0"/>
              </a:rPr>
              <a:t>De cette forme d’organisation, c’est le type de structure de projet avec coordonnateur. </a:t>
            </a:r>
          </a:p>
          <a:p>
            <a:endParaRPr lang="fr-FR" dirty="0"/>
          </a:p>
        </p:txBody>
      </p:sp>
    </p:spTree>
    <p:extLst>
      <p:ext uri="{BB962C8B-B14F-4D97-AF65-F5344CB8AC3E}">
        <p14:creationId xmlns:p14="http://schemas.microsoft.com/office/powerpoint/2010/main" val="486223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2400" b="1" u="sng" dirty="0">
                <a:latin typeface="Arial Narrow" panose="020B0606020202030204" pitchFamily="34" charset="0"/>
              </a:rPr>
              <a:t>2.2</a:t>
            </a:r>
            <a:r>
              <a:rPr lang="fr-FR" sz="2400" dirty="0">
                <a:latin typeface="Arial Narrow" panose="020B0606020202030204" pitchFamily="34" charset="0"/>
              </a:rPr>
              <a:t>     </a:t>
            </a:r>
            <a:r>
              <a:rPr lang="fr-FR" sz="2400" b="1" u="sng" dirty="0">
                <a:latin typeface="Arial Narrow" panose="020B0606020202030204" pitchFamily="34" charset="0"/>
              </a:rPr>
              <a:t>Mode de fonctionnement</a:t>
            </a:r>
            <a:r>
              <a:rPr lang="fr-FR" sz="2400" dirty="0">
                <a:latin typeface="Arial Narrow" panose="020B0606020202030204" pitchFamily="34" charset="0"/>
              </a:rPr>
              <a:t/>
            </a:r>
            <a:br>
              <a:rPr lang="fr-FR" sz="2400" dirty="0">
                <a:latin typeface="Arial Narrow" panose="020B0606020202030204" pitchFamily="34" charset="0"/>
              </a:rPr>
            </a:br>
            <a:endParaRPr lang="fr-FR" sz="2400" dirty="0">
              <a:latin typeface="Arial Narrow" panose="020B0606020202030204" pitchFamily="34" charset="0"/>
            </a:endParaRPr>
          </a:p>
        </p:txBody>
      </p:sp>
      <p:sp>
        <p:nvSpPr>
          <p:cNvPr id="3" name="Espace réservé du contenu 2"/>
          <p:cNvSpPr>
            <a:spLocks noGrp="1"/>
          </p:cNvSpPr>
          <p:nvPr>
            <p:ph idx="1"/>
          </p:nvPr>
        </p:nvSpPr>
        <p:spPr>
          <a:xfrm>
            <a:off x="251520" y="1052736"/>
            <a:ext cx="8568952" cy="5805264"/>
          </a:xfrm>
        </p:spPr>
        <p:txBody>
          <a:bodyPr>
            <a:normAutofit fontScale="25000" lnSpcReduction="20000"/>
          </a:bodyPr>
          <a:lstStyle/>
          <a:p>
            <a:pPr marL="0" indent="0" algn="just">
              <a:lnSpc>
                <a:spcPct val="170000"/>
              </a:lnSpc>
              <a:buNone/>
            </a:pPr>
            <a:r>
              <a:rPr lang="fr-FR" sz="8800" dirty="0" smtClean="0">
                <a:latin typeface="Arial Narrow" panose="020B0606020202030204" pitchFamily="34" charset="0"/>
              </a:rPr>
              <a:t>→</a:t>
            </a:r>
            <a:r>
              <a:rPr lang="fr-FR" sz="2800" dirty="0" smtClean="0"/>
              <a:t> </a:t>
            </a:r>
            <a:r>
              <a:rPr lang="fr-FR" sz="9600" dirty="0" smtClean="0">
                <a:latin typeface="Arial Narrow" panose="020B0606020202030204" pitchFamily="34" charset="0"/>
              </a:rPr>
              <a:t>Le </a:t>
            </a:r>
            <a:r>
              <a:rPr lang="fr-FR" sz="9600" dirty="0">
                <a:latin typeface="Arial Narrow" panose="020B0606020202030204" pitchFamily="34" charset="0"/>
              </a:rPr>
              <a:t>CRH qui est inscrit au titre de projet de développement de notre pays et mis en œuvre par l’OCADES CARITAS BURKINA à Koudougou élabore pour son fonctionnement, des budgets / programmes triennaux qu’il soumet à son partenaire financier pour négocier une subvention. Une fois la subvention accordée, c’est le démarrage proprement dit du programme ou encore, la mise en route de ses activités. Il reste entendu que la subvention reste disponible (chez le bailleur) et versée tous les trois mois dans les comptes du centre après avoir reçu des demandes de versements du centre. Ces demandes sont élaborées trimestriellement avec un plan de recettes / dépenses bien détaillé pour un fonctionnement de trois mois. </a:t>
            </a:r>
          </a:p>
          <a:p>
            <a:endParaRPr lang="fr-FR" dirty="0"/>
          </a:p>
        </p:txBody>
      </p:sp>
    </p:spTree>
    <p:extLst>
      <p:ext uri="{BB962C8B-B14F-4D97-AF65-F5344CB8AC3E}">
        <p14:creationId xmlns:p14="http://schemas.microsoft.com/office/powerpoint/2010/main" val="1917927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92696"/>
            <a:ext cx="8229600" cy="5256584"/>
          </a:xfrm>
        </p:spPr>
        <p:txBody>
          <a:bodyPr>
            <a:normAutofit fontScale="47500" lnSpcReduction="20000"/>
          </a:bodyPr>
          <a:lstStyle/>
          <a:p>
            <a:pPr marL="0" indent="0" algn="just">
              <a:lnSpc>
                <a:spcPct val="170000"/>
              </a:lnSpc>
              <a:buNone/>
            </a:pPr>
            <a:r>
              <a:rPr lang="fr-FR" sz="5100" dirty="0">
                <a:latin typeface="Arial Narrow" panose="020B0606020202030204" pitchFamily="34" charset="0"/>
              </a:rPr>
              <a:t>→</a:t>
            </a:r>
            <a:r>
              <a:rPr lang="fr-FR" sz="5100" dirty="0" smtClean="0">
                <a:latin typeface="Arial Narrow" panose="020B0606020202030204" pitchFamily="34" charset="0"/>
              </a:rPr>
              <a:t>A </a:t>
            </a:r>
            <a:r>
              <a:rPr lang="fr-FR" sz="5100" dirty="0">
                <a:latin typeface="Arial Narrow" panose="020B0606020202030204" pitchFamily="34" charset="0"/>
              </a:rPr>
              <a:t>partir du programme triennal, nous établissons tous les ans, des plans d’actions stratégiques annuels en fonction des priorités et/ou des objectifs à atteindre avec un budget annuel affecté et en déclinant également les activités indiquées.</a:t>
            </a:r>
          </a:p>
          <a:p>
            <a:pPr marL="0" indent="0" algn="just">
              <a:lnSpc>
                <a:spcPct val="170000"/>
              </a:lnSpc>
              <a:buNone/>
            </a:pPr>
            <a:r>
              <a:rPr lang="fr-FR" sz="5100" b="1" dirty="0" smtClean="0">
                <a:latin typeface="Arial Narrow" panose="020B0606020202030204" pitchFamily="34" charset="0"/>
              </a:rPr>
              <a:t>          2.2.1 </a:t>
            </a:r>
            <a:r>
              <a:rPr lang="fr-FR" sz="5100" b="1" u="sng" dirty="0">
                <a:latin typeface="Arial Narrow" panose="020B0606020202030204" pitchFamily="34" charset="0"/>
              </a:rPr>
              <a:t>Les principes généraux</a:t>
            </a:r>
            <a:endParaRPr lang="fr-FR" sz="5100" dirty="0">
              <a:latin typeface="Arial Narrow" panose="020B0606020202030204" pitchFamily="34" charset="0"/>
            </a:endParaRPr>
          </a:p>
          <a:p>
            <a:pPr marL="0" indent="0" algn="just">
              <a:lnSpc>
                <a:spcPct val="170000"/>
              </a:lnSpc>
              <a:buNone/>
            </a:pPr>
            <a:r>
              <a:rPr lang="fr-FR" sz="5100" dirty="0">
                <a:latin typeface="Arial Narrow" panose="020B0606020202030204" pitchFamily="34" charset="0"/>
              </a:rPr>
              <a:t>→  La mise en route des activités ou exécution du programme est régie par une organisation et une animation du personnel du centre par le biais de ses différents services de gestion qui préparent et analysent les éléments de choix à partir des trois axes suivants : </a:t>
            </a:r>
          </a:p>
          <a:p>
            <a:pPr>
              <a:lnSpc>
                <a:spcPct val="170000"/>
              </a:lnSpc>
            </a:pPr>
            <a:endParaRPr lang="fr-FR" dirty="0"/>
          </a:p>
        </p:txBody>
      </p:sp>
    </p:spTree>
    <p:extLst>
      <p:ext uri="{BB962C8B-B14F-4D97-AF65-F5344CB8AC3E}">
        <p14:creationId xmlns:p14="http://schemas.microsoft.com/office/powerpoint/2010/main" val="8041975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 </a:t>
            </a:r>
            <a:r>
              <a:rPr lang="fr-FR" sz="2700" b="1" dirty="0">
                <a:latin typeface="Arial Narrow" panose="020B0606020202030204" pitchFamily="34" charset="0"/>
              </a:rPr>
              <a:t>Le management des hommes qui consiste à :</a:t>
            </a:r>
            <a:r>
              <a:rPr lang="fr-FR" sz="2700" dirty="0">
                <a:latin typeface="Arial Narrow" panose="020B0606020202030204" pitchFamily="34" charset="0"/>
              </a:rPr>
              <a:t/>
            </a:r>
            <a:br>
              <a:rPr lang="fr-FR" sz="2700" dirty="0">
                <a:latin typeface="Arial Narrow" panose="020B0606020202030204" pitchFamily="34" charset="0"/>
              </a:rPr>
            </a:br>
            <a:endParaRPr lang="fr-FR" sz="2700" dirty="0">
              <a:latin typeface="Arial Narrow" panose="020B0606020202030204" pitchFamily="34" charset="0"/>
            </a:endParaRPr>
          </a:p>
        </p:txBody>
      </p:sp>
      <p:sp>
        <p:nvSpPr>
          <p:cNvPr id="3" name="Espace réservé du contenu 2"/>
          <p:cNvSpPr>
            <a:spLocks noGrp="1"/>
          </p:cNvSpPr>
          <p:nvPr>
            <p:ph idx="1"/>
          </p:nvPr>
        </p:nvSpPr>
        <p:spPr>
          <a:xfrm>
            <a:off x="323528" y="1268760"/>
            <a:ext cx="8496944" cy="5328592"/>
          </a:xfrm>
        </p:spPr>
        <p:txBody>
          <a:bodyPr>
            <a:normAutofit/>
          </a:bodyPr>
          <a:lstStyle/>
          <a:p>
            <a:pPr marL="0" lvl="0" indent="0" algn="just">
              <a:lnSpc>
                <a:spcPct val="150000"/>
              </a:lnSpc>
              <a:buNone/>
            </a:pPr>
            <a:r>
              <a:rPr lang="fr-FR" dirty="0" smtClean="0"/>
              <a:t>- </a:t>
            </a:r>
            <a:r>
              <a:rPr lang="fr-FR" sz="2400" dirty="0" smtClean="0">
                <a:latin typeface="Arial Narrow" panose="020B0606020202030204" pitchFamily="34" charset="0"/>
              </a:rPr>
              <a:t>Mettre </a:t>
            </a:r>
            <a:r>
              <a:rPr lang="fr-FR" sz="2400" dirty="0">
                <a:latin typeface="Arial Narrow" panose="020B0606020202030204" pitchFamily="34" charset="0"/>
              </a:rPr>
              <a:t>l’ensemble du personnel dans des conditions objectives pour obtenir d’eux le meilleur rendement par :</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Une définition claire des responsabilités et en les faisant accepter sans réserve,</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Une répartition claire des tâches de chacun du personnel (cahier de charges),</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Des contrats de travail précis et signés,</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Favoriser la formation ou recyclage du personnel,</a:t>
            </a:r>
          </a:p>
          <a:p>
            <a:pPr algn="just">
              <a:lnSpc>
                <a:spcPct val="220000"/>
              </a:lnSpc>
            </a:pPr>
            <a:endParaRPr lang="fr-FR" sz="2600" dirty="0">
              <a:latin typeface="Arial Narrow" panose="020B0606020202030204" pitchFamily="34" charset="0"/>
            </a:endParaRPr>
          </a:p>
        </p:txBody>
      </p:sp>
    </p:spTree>
    <p:extLst>
      <p:ext uri="{BB962C8B-B14F-4D97-AF65-F5344CB8AC3E}">
        <p14:creationId xmlns:p14="http://schemas.microsoft.com/office/powerpoint/2010/main" val="307727555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764704"/>
            <a:ext cx="8229600" cy="4525963"/>
          </a:xfrm>
        </p:spPr>
        <p:txBody>
          <a:bodyPr>
            <a:normAutofit fontScale="92500"/>
          </a:bodyPr>
          <a:lstStyle/>
          <a:p>
            <a:pPr marL="0" lvl="0" indent="0" algn="just">
              <a:lnSpc>
                <a:spcPct val="200000"/>
              </a:lnSpc>
              <a:buNone/>
            </a:pPr>
            <a:r>
              <a:rPr lang="fr-FR" sz="2400" dirty="0" smtClean="0">
                <a:latin typeface="Arial Narrow" panose="020B0606020202030204" pitchFamily="34" charset="0"/>
              </a:rPr>
              <a:t>- Motiver </a:t>
            </a:r>
            <a:r>
              <a:rPr lang="fr-FR" sz="2400" dirty="0">
                <a:latin typeface="Arial Narrow" panose="020B0606020202030204" pitchFamily="34" charset="0"/>
              </a:rPr>
              <a:t>le personnel afin d’obtenir leur adhésion aux objectifs par :</a:t>
            </a:r>
          </a:p>
          <a:p>
            <a:pPr marL="0" indent="0" algn="just">
              <a:lnSpc>
                <a:spcPct val="200000"/>
              </a:lnSpc>
              <a:buNone/>
            </a:pPr>
            <a:r>
              <a:rPr lang="fr-FR" sz="2400" dirty="0" smtClean="0">
                <a:latin typeface="Arial Narrow" panose="020B0606020202030204" pitchFamily="34" charset="0"/>
              </a:rPr>
              <a:t>      ▫ </a:t>
            </a:r>
            <a:r>
              <a:rPr lang="fr-FR" sz="2400" dirty="0">
                <a:latin typeface="Arial Narrow" panose="020B0606020202030204" pitchFamily="34" charset="0"/>
              </a:rPr>
              <a:t>Primes de motivation,</a:t>
            </a:r>
          </a:p>
          <a:p>
            <a:pPr marL="0" lvl="0" indent="0" algn="just">
              <a:lnSpc>
                <a:spcPct val="200000"/>
              </a:lnSpc>
              <a:buNone/>
            </a:pPr>
            <a:r>
              <a:rPr lang="fr-FR" sz="2400" dirty="0" smtClean="0">
                <a:latin typeface="Arial Narrow" panose="020B0606020202030204" pitchFamily="34" charset="0"/>
              </a:rPr>
              <a:t>- L’identification </a:t>
            </a:r>
            <a:r>
              <a:rPr lang="fr-FR" sz="2400" dirty="0">
                <a:latin typeface="Arial Narrow" panose="020B0606020202030204" pitchFamily="34" charset="0"/>
              </a:rPr>
              <a:t>des zones de conflits afin de les éviter ou d’y remédier par : </a:t>
            </a:r>
          </a:p>
          <a:p>
            <a:pPr marL="0" indent="0" algn="just">
              <a:lnSpc>
                <a:spcPct val="200000"/>
              </a:lnSpc>
              <a:buNone/>
            </a:pPr>
            <a:r>
              <a:rPr lang="fr-FR" sz="2400" dirty="0" smtClean="0">
                <a:latin typeface="Arial Narrow" panose="020B0606020202030204" pitchFamily="34" charset="0"/>
              </a:rPr>
              <a:t>      ▫ </a:t>
            </a:r>
            <a:r>
              <a:rPr lang="fr-FR" sz="2400" dirty="0">
                <a:latin typeface="Arial Narrow" panose="020B0606020202030204" pitchFamily="34" charset="0"/>
              </a:rPr>
              <a:t>Une gestion positive des conflits latents ou révélés.</a:t>
            </a:r>
          </a:p>
          <a:p>
            <a:pPr marL="0" lvl="0" indent="0" algn="just">
              <a:lnSpc>
                <a:spcPct val="200000"/>
              </a:lnSpc>
              <a:buNone/>
            </a:pPr>
            <a:r>
              <a:rPr lang="fr-FR" sz="2400" dirty="0" smtClean="0">
                <a:latin typeface="Arial Narrow" panose="020B0606020202030204" pitchFamily="34" charset="0"/>
              </a:rPr>
              <a:t>- Le </a:t>
            </a:r>
            <a:r>
              <a:rPr lang="fr-FR" sz="2400" dirty="0">
                <a:latin typeface="Arial Narrow" panose="020B0606020202030204" pitchFamily="34" charset="0"/>
              </a:rPr>
              <a:t>suivi de la carrière professionnelle (avancements échelons, catégories, ancienneté) du </a:t>
            </a:r>
            <a:r>
              <a:rPr lang="fr-FR" sz="2400" dirty="0" smtClean="0">
                <a:latin typeface="Arial Narrow" panose="020B0606020202030204" pitchFamily="34" charset="0"/>
              </a:rPr>
              <a:t>personnel.</a:t>
            </a:r>
            <a:endParaRPr lang="fr-FR" sz="2400" dirty="0">
              <a:latin typeface="Arial Narrow" panose="020B0606020202030204" pitchFamily="34" charset="0"/>
            </a:endParaRPr>
          </a:p>
        </p:txBody>
      </p:sp>
    </p:spTree>
    <p:extLst>
      <p:ext uri="{BB962C8B-B14F-4D97-AF65-F5344CB8AC3E}">
        <p14:creationId xmlns:p14="http://schemas.microsoft.com/office/powerpoint/2010/main" val="14544505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67544" y="836712"/>
            <a:ext cx="8229600" cy="5688632"/>
          </a:xfrm>
        </p:spPr>
        <p:txBody>
          <a:bodyPr>
            <a:normAutofit lnSpcReduction="10000"/>
          </a:bodyPr>
          <a:lstStyle/>
          <a:p>
            <a:pPr marL="0" indent="0" algn="just">
              <a:lnSpc>
                <a:spcPct val="150000"/>
              </a:lnSpc>
              <a:buNone/>
            </a:pPr>
            <a:r>
              <a:rPr lang="fr-FR" sz="2400" dirty="0">
                <a:latin typeface="Arial Narrow" panose="020B0606020202030204" pitchFamily="34" charset="0"/>
              </a:rPr>
              <a:t>▪ </a:t>
            </a:r>
            <a:r>
              <a:rPr lang="fr-FR" sz="2400" b="1" dirty="0">
                <a:latin typeface="Arial Narrow" panose="020B0606020202030204" pitchFamily="34" charset="0"/>
              </a:rPr>
              <a:t>La planification :</a:t>
            </a:r>
            <a:endParaRPr lang="fr-FR" sz="2400" dirty="0">
              <a:latin typeface="Arial Narrow" panose="020B0606020202030204" pitchFamily="34" charset="0"/>
            </a:endParaRPr>
          </a:p>
          <a:p>
            <a:pPr marL="0" lvl="0" indent="0" algn="just">
              <a:lnSpc>
                <a:spcPct val="150000"/>
              </a:lnSpc>
              <a:buNone/>
            </a:pPr>
            <a:r>
              <a:rPr lang="fr-FR" sz="2400" dirty="0" smtClean="0">
                <a:latin typeface="Arial Narrow" panose="020B0606020202030204" pitchFamily="34" charset="0"/>
              </a:rPr>
              <a:t>- L’établissement </a:t>
            </a:r>
            <a:r>
              <a:rPr lang="fr-FR" sz="2400" dirty="0">
                <a:latin typeface="Arial Narrow" panose="020B0606020202030204" pitchFamily="34" charset="0"/>
              </a:rPr>
              <a:t>des plans et des activités, des inputs et des outputs,</a:t>
            </a:r>
          </a:p>
          <a:p>
            <a:pPr marL="0" lvl="0" indent="0" algn="just">
              <a:lnSpc>
                <a:spcPct val="150000"/>
              </a:lnSpc>
              <a:buNone/>
            </a:pPr>
            <a:r>
              <a:rPr lang="fr-FR" sz="2400" dirty="0" smtClean="0">
                <a:latin typeface="Arial Narrow" panose="020B0606020202030204" pitchFamily="34" charset="0"/>
              </a:rPr>
              <a:t>- La </a:t>
            </a:r>
            <a:r>
              <a:rPr lang="fr-FR" sz="2400" dirty="0">
                <a:latin typeface="Arial Narrow" panose="020B0606020202030204" pitchFamily="34" charset="0"/>
              </a:rPr>
              <a:t>mise en place d’un système d’information et les outils correspondants pour une meilleure circulaire de l’information : </a:t>
            </a:r>
          </a:p>
          <a:p>
            <a:pPr marL="0" indent="0" algn="just">
              <a:lnSpc>
                <a:spcPct val="150000"/>
              </a:lnSpc>
              <a:buNone/>
            </a:pPr>
            <a:r>
              <a:rPr lang="fr-FR" sz="2400" dirty="0">
                <a:latin typeface="Arial Narrow" panose="020B0606020202030204" pitchFamily="34" charset="0"/>
              </a:rPr>
              <a:t>▫ Les rencontres hebdomadaires du personnel, les rencontres mensuelles du personnel, les rencontres bimensuelles avec les patients, les rencontres avec le SED,</a:t>
            </a:r>
          </a:p>
          <a:p>
            <a:pPr marL="0" indent="0" algn="just">
              <a:lnSpc>
                <a:spcPct val="150000"/>
              </a:lnSpc>
              <a:buNone/>
            </a:pPr>
            <a:r>
              <a:rPr lang="fr-FR" sz="2400" dirty="0">
                <a:latin typeface="Arial Narrow" panose="020B0606020202030204" pitchFamily="34" charset="0"/>
              </a:rPr>
              <a:t>▫ L’utilisation de l’interphone,</a:t>
            </a:r>
          </a:p>
          <a:p>
            <a:pPr marL="0" indent="0" algn="just">
              <a:lnSpc>
                <a:spcPct val="150000"/>
              </a:lnSpc>
              <a:buNone/>
            </a:pPr>
            <a:r>
              <a:rPr lang="fr-FR" sz="2400" dirty="0">
                <a:latin typeface="Arial Narrow" panose="020B0606020202030204" pitchFamily="34" charset="0"/>
              </a:rPr>
              <a:t>▫ L’élaboration des rapports d’activités trimestriels, semestriels et annuels,</a:t>
            </a:r>
          </a:p>
        </p:txBody>
      </p:sp>
    </p:spTree>
    <p:extLst>
      <p:ext uri="{BB962C8B-B14F-4D97-AF65-F5344CB8AC3E}">
        <p14:creationId xmlns:p14="http://schemas.microsoft.com/office/powerpoint/2010/main" val="14204867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620688"/>
            <a:ext cx="8291264" cy="5976664"/>
          </a:xfrm>
        </p:spPr>
        <p:txBody>
          <a:bodyPr>
            <a:normAutofit/>
          </a:bodyPr>
          <a:lstStyle/>
          <a:p>
            <a:pPr marL="0" lvl="0" indent="0" algn="just">
              <a:lnSpc>
                <a:spcPct val="150000"/>
              </a:lnSpc>
              <a:buNone/>
            </a:pPr>
            <a:r>
              <a:rPr lang="fr-FR" sz="2400" dirty="0" smtClean="0">
                <a:latin typeface="Arial Narrow" panose="020B0606020202030204" pitchFamily="34" charset="0"/>
              </a:rPr>
              <a:t>- L’établissement </a:t>
            </a:r>
            <a:r>
              <a:rPr lang="fr-FR" sz="2400" dirty="0">
                <a:latin typeface="Arial Narrow" panose="020B0606020202030204" pitchFamily="34" charset="0"/>
              </a:rPr>
              <a:t>du processus à suivre pour réaliser le programme et les moyens à mettre en œuvre afin de faciliter le contrôle.</a:t>
            </a:r>
          </a:p>
          <a:p>
            <a:pPr marL="0" lvl="0" indent="0" algn="just">
              <a:lnSpc>
                <a:spcPct val="150000"/>
              </a:lnSpc>
              <a:buNone/>
            </a:pPr>
            <a:r>
              <a:rPr lang="fr-FR" sz="2400" dirty="0" smtClean="0">
                <a:latin typeface="Arial Narrow" panose="020B0606020202030204" pitchFamily="34" charset="0"/>
              </a:rPr>
              <a:t>- L’établissement </a:t>
            </a:r>
            <a:r>
              <a:rPr lang="fr-FR" sz="2400" dirty="0">
                <a:latin typeface="Arial Narrow" panose="020B0606020202030204" pitchFamily="34" charset="0"/>
              </a:rPr>
              <a:t>des différentes procédures (confère manuel de gestion pour </a:t>
            </a:r>
            <a:r>
              <a:rPr lang="fr-FR" sz="2400" dirty="0" smtClean="0">
                <a:latin typeface="Arial Narrow" panose="020B0606020202030204" pitchFamily="34" charset="0"/>
              </a:rPr>
              <a:t>détail)</a:t>
            </a:r>
            <a:r>
              <a:rPr lang="fr-FR" sz="2400" dirty="0">
                <a:latin typeface="Arial Narrow" panose="020B0606020202030204" pitchFamily="34" charset="0"/>
              </a:rPr>
              <a:t> </a:t>
            </a:r>
            <a:r>
              <a:rPr lang="fr-FR" sz="2400" dirty="0" smtClean="0">
                <a:latin typeface="Arial Narrow" panose="020B0606020202030204" pitchFamily="34" charset="0"/>
              </a:rPr>
              <a:t>: annexé</a:t>
            </a:r>
            <a:endParaRPr lang="fr-FR" sz="2400" dirty="0">
              <a:latin typeface="Arial Narrow" panose="020B0606020202030204" pitchFamily="34" charset="0"/>
            </a:endParaRP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La Gestion </a:t>
            </a:r>
            <a:r>
              <a:rPr lang="fr-FR" sz="2400" dirty="0" smtClean="0">
                <a:latin typeface="Arial Narrow" panose="020B0606020202030204" pitchFamily="34" charset="0"/>
              </a:rPr>
              <a:t>budgétaire (Module 1 en power point)</a:t>
            </a:r>
            <a:endParaRPr lang="fr-FR" sz="2400" dirty="0">
              <a:latin typeface="Arial Narrow" panose="020B0606020202030204" pitchFamily="34" charset="0"/>
            </a:endParaRP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La Gestion des </a:t>
            </a:r>
            <a:r>
              <a:rPr lang="fr-FR" sz="2400" dirty="0" smtClean="0">
                <a:latin typeface="Arial Narrow" panose="020B0606020202030204" pitchFamily="34" charset="0"/>
              </a:rPr>
              <a:t>stocks (Module 3 en power point)</a:t>
            </a:r>
            <a:endParaRPr lang="fr-FR" sz="2400" dirty="0">
              <a:latin typeface="Arial Narrow" panose="020B0606020202030204" pitchFamily="34" charset="0"/>
            </a:endParaRPr>
          </a:p>
          <a:p>
            <a:pPr marL="0" indent="0" algn="just">
              <a:lnSpc>
                <a:spcPct val="150000"/>
              </a:lnSpc>
              <a:buNone/>
            </a:pPr>
            <a:endParaRPr lang="fr-FR" sz="2400" dirty="0">
              <a:latin typeface="Arial Narrow" panose="020B0606020202030204" pitchFamily="34" charset="0"/>
            </a:endParaRPr>
          </a:p>
        </p:txBody>
      </p:sp>
    </p:spTree>
    <p:extLst>
      <p:ext uri="{BB962C8B-B14F-4D97-AF65-F5344CB8AC3E}">
        <p14:creationId xmlns:p14="http://schemas.microsoft.com/office/powerpoint/2010/main" val="534162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20688"/>
            <a:ext cx="8229600" cy="6048672"/>
          </a:xfrm>
        </p:spPr>
        <p:txBody>
          <a:bodyPr>
            <a:normAutofit fontScale="92500" lnSpcReduction="20000"/>
          </a:bodyPr>
          <a:lstStyle/>
          <a:p>
            <a:pPr marL="0" indent="0" algn="just">
              <a:lnSpc>
                <a:spcPct val="200000"/>
              </a:lnSpc>
              <a:buNone/>
            </a:pPr>
            <a:r>
              <a:rPr lang="fr-FR" b="1" dirty="0" smtClean="0"/>
              <a:t>  ▪</a:t>
            </a:r>
            <a:r>
              <a:rPr lang="fr-FR" sz="2600" b="1" dirty="0" smtClean="0">
                <a:latin typeface="Arial Narrow" panose="020B0606020202030204" pitchFamily="34" charset="0"/>
              </a:rPr>
              <a:t>Le </a:t>
            </a:r>
            <a:r>
              <a:rPr lang="fr-FR" sz="2600" b="1" dirty="0">
                <a:latin typeface="Arial Narrow" panose="020B0606020202030204" pitchFamily="34" charset="0"/>
              </a:rPr>
              <a:t>contrôle</a:t>
            </a:r>
            <a:endParaRPr lang="fr-FR" sz="2600" dirty="0">
              <a:latin typeface="Arial Narrow" panose="020B0606020202030204" pitchFamily="34" charset="0"/>
            </a:endParaRPr>
          </a:p>
          <a:p>
            <a:pPr marL="0" lvl="0" indent="0" algn="just">
              <a:lnSpc>
                <a:spcPct val="200000"/>
              </a:lnSpc>
              <a:buNone/>
            </a:pPr>
            <a:r>
              <a:rPr lang="fr-FR" sz="2600" dirty="0" smtClean="0">
                <a:latin typeface="Arial Narrow" panose="020B0606020202030204" pitchFamily="34" charset="0"/>
              </a:rPr>
              <a:t>    - Mettre </a:t>
            </a:r>
            <a:r>
              <a:rPr lang="fr-FR" sz="2600" dirty="0">
                <a:latin typeface="Arial Narrow" panose="020B0606020202030204" pitchFamily="34" charset="0"/>
              </a:rPr>
              <a:t>en œuvre le système d’information défini,</a:t>
            </a:r>
          </a:p>
          <a:p>
            <a:pPr marL="0" lvl="0" indent="0" algn="just">
              <a:lnSpc>
                <a:spcPct val="200000"/>
              </a:lnSpc>
              <a:buNone/>
            </a:pPr>
            <a:r>
              <a:rPr lang="fr-FR" sz="2600" dirty="0" smtClean="0">
                <a:latin typeface="Arial Narrow" panose="020B0606020202030204" pitchFamily="34" charset="0"/>
              </a:rPr>
              <a:t>    - Suivre </a:t>
            </a:r>
            <a:r>
              <a:rPr lang="fr-FR" sz="2600" dirty="0">
                <a:latin typeface="Arial Narrow" panose="020B0606020202030204" pitchFamily="34" charset="0"/>
              </a:rPr>
              <a:t>à tout moment l’état d’avancement du programme,</a:t>
            </a:r>
          </a:p>
          <a:p>
            <a:pPr marL="0" lvl="0" indent="0" algn="just">
              <a:lnSpc>
                <a:spcPct val="200000"/>
              </a:lnSpc>
              <a:buNone/>
            </a:pPr>
            <a:r>
              <a:rPr lang="fr-FR" sz="2600" dirty="0" smtClean="0">
                <a:latin typeface="Arial Narrow" panose="020B0606020202030204" pitchFamily="34" charset="0"/>
              </a:rPr>
              <a:t>    - Comparer </a:t>
            </a:r>
            <a:r>
              <a:rPr lang="fr-FR" sz="2600" dirty="0">
                <a:latin typeface="Arial Narrow" panose="020B0606020202030204" pitchFamily="34" charset="0"/>
              </a:rPr>
              <a:t>les prévisions et les réalisations,</a:t>
            </a:r>
          </a:p>
          <a:p>
            <a:pPr marL="0" lvl="0" indent="0" algn="just">
              <a:lnSpc>
                <a:spcPct val="200000"/>
              </a:lnSpc>
              <a:buNone/>
            </a:pPr>
            <a:r>
              <a:rPr lang="fr-FR" sz="2600" dirty="0" smtClean="0">
                <a:latin typeface="Arial Narrow" panose="020B0606020202030204" pitchFamily="34" charset="0"/>
              </a:rPr>
              <a:t>    - Identifier </a:t>
            </a:r>
            <a:r>
              <a:rPr lang="fr-FR" sz="2600" dirty="0">
                <a:latin typeface="Arial Narrow" panose="020B0606020202030204" pitchFamily="34" charset="0"/>
              </a:rPr>
              <a:t>et analyser les écarts,</a:t>
            </a:r>
          </a:p>
          <a:p>
            <a:pPr marL="0" lvl="0" indent="0" algn="just">
              <a:lnSpc>
                <a:spcPct val="200000"/>
              </a:lnSpc>
              <a:buNone/>
            </a:pPr>
            <a:r>
              <a:rPr lang="fr-FR" sz="2600" dirty="0" smtClean="0">
                <a:latin typeface="Arial Narrow" panose="020B0606020202030204" pitchFamily="34" charset="0"/>
              </a:rPr>
              <a:t>    - Prévoir </a:t>
            </a:r>
            <a:r>
              <a:rPr lang="fr-FR" sz="2600" dirty="0">
                <a:latin typeface="Arial Narrow" panose="020B0606020202030204" pitchFamily="34" charset="0"/>
              </a:rPr>
              <a:t>la situation de fin de programme en fonction de la situation </a:t>
            </a:r>
            <a:r>
              <a:rPr lang="fr-FR" sz="2600" dirty="0" smtClean="0">
                <a:latin typeface="Arial Narrow" panose="020B0606020202030204" pitchFamily="34" charset="0"/>
              </a:rPr>
              <a:t>  actuelle</a:t>
            </a:r>
            <a:r>
              <a:rPr lang="fr-FR" sz="2600" dirty="0">
                <a:latin typeface="Arial Narrow" panose="020B0606020202030204" pitchFamily="34" charset="0"/>
              </a:rPr>
              <a:t>,</a:t>
            </a:r>
          </a:p>
          <a:p>
            <a:pPr marL="0" lvl="0" indent="0" algn="just">
              <a:lnSpc>
                <a:spcPct val="200000"/>
              </a:lnSpc>
              <a:buNone/>
            </a:pPr>
            <a:r>
              <a:rPr lang="fr-FR" sz="2600" dirty="0" smtClean="0">
                <a:latin typeface="Arial Narrow" panose="020B0606020202030204" pitchFamily="34" charset="0"/>
              </a:rPr>
              <a:t>    - Définir </a:t>
            </a:r>
            <a:r>
              <a:rPr lang="fr-FR" sz="2600" dirty="0">
                <a:latin typeface="Arial Narrow" panose="020B0606020202030204" pitchFamily="34" charset="0"/>
              </a:rPr>
              <a:t>les actions correctives et les mettre en œuvre.</a:t>
            </a:r>
          </a:p>
          <a:p>
            <a:pPr algn="just">
              <a:lnSpc>
                <a:spcPct val="200000"/>
              </a:lnSpc>
            </a:pPr>
            <a:endParaRPr lang="fr-FR" sz="2600" dirty="0">
              <a:latin typeface="Arial Narrow" panose="020B0606020202030204" pitchFamily="34" charset="0"/>
            </a:endParaRPr>
          </a:p>
        </p:txBody>
      </p:sp>
    </p:spTree>
    <p:extLst>
      <p:ext uri="{BB962C8B-B14F-4D97-AF65-F5344CB8AC3E}">
        <p14:creationId xmlns:p14="http://schemas.microsoft.com/office/powerpoint/2010/main" val="23622656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95536" y="332656"/>
            <a:ext cx="8424936" cy="6048672"/>
          </a:xfrm>
        </p:spPr>
        <p:txBody>
          <a:bodyPr>
            <a:normAutofit fontScale="92500" lnSpcReduction="20000"/>
          </a:bodyPr>
          <a:lstStyle/>
          <a:p>
            <a:pPr marL="0" indent="0" algn="just">
              <a:lnSpc>
                <a:spcPct val="150000"/>
              </a:lnSpc>
              <a:buNone/>
            </a:pPr>
            <a:r>
              <a:rPr lang="fr-FR" dirty="0"/>
              <a:t>▪ </a:t>
            </a:r>
            <a:r>
              <a:rPr lang="fr-FR" sz="2600" b="1" dirty="0">
                <a:latin typeface="Arial Narrow" panose="020B0606020202030204" pitchFamily="34" charset="0"/>
              </a:rPr>
              <a:t>L’évaluation :</a:t>
            </a:r>
            <a:endParaRPr lang="fr-FR" sz="2600" dirty="0">
              <a:latin typeface="Arial Narrow" panose="020B0606020202030204" pitchFamily="34" charset="0"/>
            </a:endParaRPr>
          </a:p>
          <a:p>
            <a:pPr marL="0" indent="0" algn="just">
              <a:lnSpc>
                <a:spcPct val="150000"/>
              </a:lnSpc>
              <a:buNone/>
            </a:pPr>
            <a:r>
              <a:rPr lang="fr-FR" sz="2600" dirty="0">
                <a:latin typeface="Arial Narrow" panose="020B0606020202030204" pitchFamily="34" charset="0"/>
              </a:rPr>
              <a:t>Elle se fait par rapport :</a:t>
            </a:r>
          </a:p>
          <a:p>
            <a:pPr marL="0" lvl="0" indent="0" algn="just">
              <a:lnSpc>
                <a:spcPct val="150000"/>
              </a:lnSpc>
              <a:buNone/>
            </a:pPr>
            <a:r>
              <a:rPr lang="fr-FR" sz="2600" dirty="0" smtClean="0">
                <a:latin typeface="Arial Narrow" panose="020B0606020202030204" pitchFamily="34" charset="0"/>
              </a:rPr>
              <a:t>   - Aux </a:t>
            </a:r>
            <a:r>
              <a:rPr lang="fr-FR" sz="2600" dirty="0">
                <a:latin typeface="Arial Narrow" panose="020B0606020202030204" pitchFamily="34" charset="0"/>
              </a:rPr>
              <a:t>objectifs du programme : des objectifs définis, formalisés et acceptés avant le démarrage et toute l’équipe qui s’y réfère en permanence,</a:t>
            </a:r>
          </a:p>
          <a:p>
            <a:pPr marL="0" lvl="0" indent="0" algn="just">
              <a:lnSpc>
                <a:spcPct val="150000"/>
              </a:lnSpc>
              <a:buNone/>
            </a:pPr>
            <a:r>
              <a:rPr lang="fr-FR" sz="2600" dirty="0" smtClean="0">
                <a:latin typeface="Arial Narrow" panose="020B0606020202030204" pitchFamily="34" charset="0"/>
              </a:rPr>
              <a:t>  -  A </a:t>
            </a:r>
            <a:r>
              <a:rPr lang="fr-FR" sz="2600" dirty="0">
                <a:latin typeface="Arial Narrow" panose="020B0606020202030204" pitchFamily="34" charset="0"/>
              </a:rPr>
              <a:t>la faisabilité technique du programme : identifier toutes les options techniques possibles et choisir la plus prometteuse </a:t>
            </a:r>
            <a:r>
              <a:rPr lang="fr-FR" sz="2600" dirty="0" smtClean="0">
                <a:latin typeface="Arial Narrow" panose="020B0606020202030204" pitchFamily="34" charset="0"/>
              </a:rPr>
              <a:t>c’est - à </a:t>
            </a:r>
            <a:r>
              <a:rPr lang="fr-FR" sz="2600" dirty="0">
                <a:latin typeface="Arial Narrow" panose="020B0606020202030204" pitchFamily="34" charset="0"/>
              </a:rPr>
              <a:t>dire la moins risquée techniquement</a:t>
            </a:r>
          </a:p>
          <a:p>
            <a:pPr marL="0" lvl="0" indent="0" algn="just">
              <a:lnSpc>
                <a:spcPct val="150000"/>
              </a:lnSpc>
              <a:buNone/>
            </a:pPr>
            <a:r>
              <a:rPr lang="fr-FR" sz="2600" dirty="0" smtClean="0">
                <a:latin typeface="Arial Narrow" panose="020B0606020202030204" pitchFamily="34" charset="0"/>
              </a:rPr>
              <a:t>  - A </a:t>
            </a:r>
            <a:r>
              <a:rPr lang="fr-FR" sz="2600" dirty="0">
                <a:latin typeface="Arial Narrow" panose="020B0606020202030204" pitchFamily="34" charset="0"/>
              </a:rPr>
              <a:t>l’unité du programme : caractère social du centre.</a:t>
            </a:r>
          </a:p>
          <a:p>
            <a:pPr marL="0" indent="0" algn="just">
              <a:lnSpc>
                <a:spcPct val="150000"/>
              </a:lnSpc>
              <a:buNone/>
            </a:pPr>
            <a:r>
              <a:rPr lang="fr-FR" sz="2600" dirty="0">
                <a:latin typeface="Arial Narrow" panose="020B0606020202030204" pitchFamily="34" charset="0"/>
              </a:rPr>
              <a:t>Cette évaluation peut-être interne (auto-évaluation) ou externe (faite par un consultant).</a:t>
            </a:r>
          </a:p>
          <a:p>
            <a:endParaRPr lang="fr-FR" dirty="0"/>
          </a:p>
        </p:txBody>
      </p:sp>
    </p:spTree>
    <p:extLst>
      <p:ext uri="{BB962C8B-B14F-4D97-AF65-F5344CB8AC3E}">
        <p14:creationId xmlns:p14="http://schemas.microsoft.com/office/powerpoint/2010/main" val="3876618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188640"/>
            <a:ext cx="8712968" cy="6669360"/>
          </a:xfrm>
        </p:spPr>
        <p:txBody>
          <a:bodyPr>
            <a:noAutofit/>
          </a:bodyPr>
          <a:lstStyle/>
          <a:p>
            <a:pPr marL="0" indent="0" algn="ctr">
              <a:lnSpc>
                <a:spcPct val="150000"/>
              </a:lnSpc>
              <a:buNone/>
            </a:pPr>
            <a:r>
              <a:rPr lang="fr-FR" sz="1400" b="1" dirty="0">
                <a:latin typeface="Arial" panose="020B0604020202020204" pitchFamily="34" charset="0"/>
                <a:cs typeface="Arial" panose="020B0604020202020204" pitchFamily="34" charset="0"/>
              </a:rPr>
              <a:t> </a:t>
            </a:r>
            <a:r>
              <a:rPr lang="fr-FR" sz="1400" b="1" u="sng" dirty="0">
                <a:latin typeface="Arial" panose="020B0604020202020204" pitchFamily="34" charset="0"/>
                <a:cs typeface="Arial" panose="020B0604020202020204" pitchFamily="34" charset="0"/>
              </a:rPr>
              <a:t>PLAN DE PRESENTATION </a:t>
            </a:r>
            <a:r>
              <a:rPr lang="fr-FR" sz="1400" b="1" u="sng" dirty="0" smtClean="0">
                <a:latin typeface="Arial" panose="020B0604020202020204" pitchFamily="34" charset="0"/>
                <a:cs typeface="Arial" panose="020B0604020202020204" pitchFamily="34" charset="0"/>
              </a:rPr>
              <a:t>/</a:t>
            </a:r>
            <a:endParaRPr lang="fr-FR" sz="1400" dirty="0">
              <a:latin typeface="Arial" panose="020B0604020202020204" pitchFamily="34" charset="0"/>
              <a:cs typeface="Arial" panose="020B0604020202020204" pitchFamily="34" charset="0"/>
            </a:endParaRPr>
          </a:p>
          <a:p>
            <a:pPr lvl="0">
              <a:lnSpc>
                <a:spcPct val="150000"/>
              </a:lnSpc>
            </a:pPr>
            <a:r>
              <a:rPr lang="fr-FR" sz="1400" b="1" dirty="0">
                <a:latin typeface="Arial Narrow" panose="020B0606020202030204" pitchFamily="34" charset="0"/>
                <a:cs typeface="Arial" panose="020B0604020202020204" pitchFamily="34" charset="0"/>
              </a:rPr>
              <a:t>Présentation du Centre </a:t>
            </a:r>
            <a:r>
              <a:rPr lang="fr-FR" sz="1400" b="1" dirty="0" smtClean="0">
                <a:latin typeface="Arial Narrow" panose="020B0606020202030204" pitchFamily="34" charset="0"/>
                <a:cs typeface="Arial" panose="020B0604020202020204" pitchFamily="34" charset="0"/>
              </a:rPr>
              <a:t>:…………………………………………………………..3</a:t>
            </a:r>
            <a:endParaRPr lang="fr-FR" sz="1400" dirty="0">
              <a:latin typeface="Arial Narrow" panose="020B0606020202030204" pitchFamily="34" charset="0"/>
              <a:cs typeface="Arial" panose="020B0604020202020204" pitchFamily="34" charset="0"/>
            </a:endParaRPr>
          </a:p>
          <a:p>
            <a:pPr lvl="0">
              <a:lnSpc>
                <a:spcPct val="150000"/>
              </a:lnSpc>
            </a:pPr>
            <a:r>
              <a:rPr lang="fr-FR" sz="1400" b="1" dirty="0">
                <a:latin typeface="Arial Narrow" panose="020B0606020202030204" pitchFamily="34" charset="0"/>
                <a:cs typeface="Arial" panose="020B0604020202020204" pitchFamily="34" charset="0"/>
              </a:rPr>
              <a:t>Organisation et fonctionnement du Centre </a:t>
            </a:r>
            <a:r>
              <a:rPr lang="fr-FR" sz="1400" b="1" dirty="0" smtClean="0">
                <a:latin typeface="Arial Narrow" panose="020B0606020202030204" pitchFamily="34" charset="0"/>
                <a:cs typeface="Arial" panose="020B0604020202020204" pitchFamily="34" charset="0"/>
              </a:rPr>
              <a:t>:…………………………………..</a:t>
            </a:r>
            <a:r>
              <a:rPr lang="fr-FR" sz="1400" b="1" dirty="0">
                <a:latin typeface="Arial Narrow" panose="020B0606020202030204" pitchFamily="34" charset="0"/>
                <a:cs typeface="Arial" panose="020B0604020202020204" pitchFamily="34" charset="0"/>
              </a:rPr>
              <a:t>8</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2.1. Organisation du Centre </a:t>
            </a:r>
            <a:r>
              <a:rPr lang="fr-FR" sz="1400" b="1" dirty="0" smtClean="0">
                <a:latin typeface="Arial Narrow" panose="020B0606020202030204" pitchFamily="34" charset="0"/>
                <a:cs typeface="Arial" panose="020B0604020202020204" pitchFamily="34" charset="0"/>
              </a:rPr>
              <a:t>:………………………………………………..</a:t>
            </a:r>
            <a:r>
              <a:rPr lang="fr-FR" sz="1400" b="1" dirty="0">
                <a:latin typeface="Arial Narrow" panose="020B0606020202030204" pitchFamily="34" charset="0"/>
                <a:cs typeface="Arial" panose="020B0604020202020204" pitchFamily="34" charset="0"/>
              </a:rPr>
              <a:t>8</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2.2. Mode de fonctionnement du Centre </a:t>
            </a:r>
            <a:r>
              <a:rPr lang="fr-FR" sz="1400" b="1" dirty="0" smtClean="0">
                <a:latin typeface="Arial Narrow" panose="020B0606020202030204" pitchFamily="34" charset="0"/>
                <a:cs typeface="Arial" panose="020B0604020202020204" pitchFamily="34" charset="0"/>
              </a:rPr>
              <a:t>:……………………………….12</a:t>
            </a:r>
            <a:endParaRPr lang="fr-FR" sz="1400" dirty="0">
              <a:latin typeface="Arial Narrow" panose="020B0606020202030204" pitchFamily="34" charset="0"/>
              <a:cs typeface="Arial" panose="020B0604020202020204" pitchFamily="34" charset="0"/>
            </a:endParaRPr>
          </a:p>
          <a:p>
            <a:pPr>
              <a:lnSpc>
                <a:spcPct val="150000"/>
              </a:lnSpc>
            </a:pP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  2.2.1. Les principes Généraux </a:t>
            </a:r>
            <a:r>
              <a:rPr lang="fr-FR" sz="1400" b="1" dirty="0" smtClean="0">
                <a:latin typeface="Arial Narrow" panose="020B0606020202030204" pitchFamily="34" charset="0"/>
                <a:cs typeface="Arial" panose="020B0604020202020204" pitchFamily="34" charset="0"/>
              </a:rPr>
              <a:t>:………………………………………….,,13</a:t>
            </a:r>
            <a:endParaRPr lang="fr-FR" sz="1400" dirty="0">
              <a:latin typeface="Arial Narrow" panose="020B0606020202030204" pitchFamily="34" charset="0"/>
              <a:cs typeface="Arial" panose="020B0604020202020204" pitchFamily="34" charset="0"/>
            </a:endParaRPr>
          </a:p>
          <a:p>
            <a:pPr>
              <a:lnSpc>
                <a:spcPct val="150000"/>
              </a:lnSpc>
            </a:pP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III-       La fonction de contrôle </a:t>
            </a:r>
            <a:r>
              <a:rPr lang="fr-FR" sz="1400" b="1" dirty="0" smtClean="0">
                <a:latin typeface="Arial Narrow" panose="020B0606020202030204" pitchFamily="34" charset="0"/>
                <a:cs typeface="Arial" panose="020B0604020202020204" pitchFamily="34" charset="0"/>
              </a:rPr>
              <a:t>:……………………………………………21</a:t>
            </a:r>
            <a:endParaRPr lang="fr-FR" sz="1400" dirty="0">
              <a:latin typeface="Arial Narrow" panose="020B0606020202030204" pitchFamily="34" charset="0"/>
              <a:cs typeface="Arial" panose="020B0604020202020204" pitchFamily="34" charset="0"/>
            </a:endParaRPr>
          </a:p>
          <a:p>
            <a:pPr>
              <a:lnSpc>
                <a:spcPct val="150000"/>
              </a:lnSpc>
            </a:pP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   3.1. La typologie des contrôles </a:t>
            </a:r>
            <a:r>
              <a:rPr lang="fr-FR" sz="1400" b="1" dirty="0" smtClean="0">
                <a:latin typeface="Arial Narrow" panose="020B0606020202030204" pitchFamily="34" charset="0"/>
                <a:cs typeface="Arial" panose="020B0604020202020204" pitchFamily="34" charset="0"/>
              </a:rPr>
              <a:t>:……………………………………...23</a:t>
            </a:r>
            <a:endParaRPr lang="fr-FR" sz="1400" dirty="0">
              <a:latin typeface="Arial Narrow" panose="020B0606020202030204" pitchFamily="34" charset="0"/>
              <a:cs typeface="Arial" panose="020B0604020202020204" pitchFamily="34" charset="0"/>
            </a:endParaRPr>
          </a:p>
          <a:p>
            <a:pPr>
              <a:lnSpc>
                <a:spcPct val="150000"/>
              </a:lnSpc>
            </a:pP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3.2.</a:t>
            </a: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Les techniques de contrôle </a:t>
            </a:r>
            <a:r>
              <a:rPr lang="fr-FR" sz="1400" b="1" dirty="0" smtClean="0">
                <a:latin typeface="Arial Narrow" panose="020B0606020202030204" pitchFamily="34" charset="0"/>
                <a:cs typeface="Arial" panose="020B0604020202020204" pitchFamily="34" charset="0"/>
              </a:rPr>
              <a:t>:………………………………………….24</a:t>
            </a:r>
            <a:endParaRPr lang="fr-FR" sz="1400" dirty="0">
              <a:latin typeface="Arial Narrow" panose="020B0606020202030204" pitchFamily="34" charset="0"/>
              <a:cs typeface="Arial" panose="020B0604020202020204" pitchFamily="34" charset="0"/>
            </a:endParaRPr>
          </a:p>
          <a:p>
            <a:pPr>
              <a:lnSpc>
                <a:spcPct val="150000"/>
              </a:lnSpc>
            </a:pPr>
            <a:r>
              <a:rPr lang="fr-FR" sz="1400" dirty="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3.2.1. Le contrôle budgétaire </a:t>
            </a:r>
            <a:r>
              <a:rPr lang="fr-FR" sz="1400" b="1" dirty="0" smtClean="0">
                <a:latin typeface="Arial Narrow" panose="020B0606020202030204" pitchFamily="34" charset="0"/>
                <a:cs typeface="Arial" panose="020B0604020202020204" pitchFamily="34" charset="0"/>
              </a:rPr>
              <a:t>:…………………………………………25</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3.2.2. Le contrôle de gestion </a:t>
            </a:r>
            <a:r>
              <a:rPr lang="fr-FR" sz="1400" b="1" dirty="0" smtClean="0">
                <a:latin typeface="Arial Narrow" panose="020B0606020202030204" pitchFamily="34" charset="0"/>
                <a:cs typeface="Arial" panose="020B0604020202020204" pitchFamily="34" charset="0"/>
              </a:rPr>
              <a:t>:…………………………………………………,,27</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3.2.3. L’audit </a:t>
            </a:r>
            <a:r>
              <a:rPr lang="fr-FR" sz="1400" b="1" dirty="0" smtClean="0">
                <a:latin typeface="Arial Narrow" panose="020B0606020202030204" pitchFamily="34" charset="0"/>
                <a:cs typeface="Arial" panose="020B0604020202020204" pitchFamily="34" charset="0"/>
              </a:rPr>
              <a:t>:……………………………………………………………………...28</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IV-      Le rapport de contrôle </a:t>
            </a:r>
            <a:r>
              <a:rPr lang="fr-FR" sz="1400" b="1" dirty="0" smtClean="0">
                <a:latin typeface="Arial Narrow" panose="020B0606020202030204" pitchFamily="34" charset="0"/>
                <a:cs typeface="Arial" panose="020B0604020202020204" pitchFamily="34" charset="0"/>
              </a:rPr>
              <a:t>:……………………………………………….29</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ANNEXES : Manuel de Gestion : Module 1 : Gestion </a:t>
            </a:r>
            <a:r>
              <a:rPr lang="fr-FR" sz="1400" b="1" dirty="0" smtClean="0">
                <a:latin typeface="Arial Narrow" panose="020B0606020202030204" pitchFamily="34" charset="0"/>
                <a:cs typeface="Arial" panose="020B0604020202020204" pitchFamily="34" charset="0"/>
              </a:rPr>
              <a:t>Budgétaire                                            </a:t>
            </a:r>
            <a:endParaRPr lang="fr-FR" sz="1400" dirty="0">
              <a:latin typeface="Arial Narrow" panose="020B0606020202030204" pitchFamily="34" charset="0"/>
              <a:cs typeface="Arial" panose="020B0604020202020204" pitchFamily="34" charset="0"/>
            </a:endParaRPr>
          </a:p>
          <a:p>
            <a:pPr>
              <a:lnSpc>
                <a:spcPct val="150000"/>
              </a:lnSpc>
            </a:pPr>
            <a:r>
              <a:rPr lang="fr-FR" sz="1400" b="1" dirty="0">
                <a:latin typeface="Arial Narrow" panose="020B0606020202030204" pitchFamily="34" charset="0"/>
                <a:cs typeface="Arial" panose="020B0604020202020204" pitchFamily="34" charset="0"/>
              </a:rPr>
              <a:t>                                                       </a:t>
            </a:r>
            <a:r>
              <a:rPr lang="fr-FR" sz="1400" b="1" dirty="0" smtClean="0">
                <a:latin typeface="Arial Narrow" panose="020B0606020202030204" pitchFamily="34" charset="0"/>
                <a:cs typeface="Arial" panose="020B0604020202020204" pitchFamily="34" charset="0"/>
              </a:rPr>
              <a:t> </a:t>
            </a:r>
            <a:r>
              <a:rPr lang="fr-FR" sz="1400" b="1" dirty="0">
                <a:latin typeface="Arial Narrow" panose="020B0606020202030204" pitchFamily="34" charset="0"/>
                <a:cs typeface="Arial" panose="020B0604020202020204" pitchFamily="34" charset="0"/>
              </a:rPr>
              <a:t>Module 3 : Gestion des </a:t>
            </a:r>
            <a:r>
              <a:rPr lang="fr-FR" sz="1400" b="1" dirty="0" smtClean="0">
                <a:latin typeface="Arial Narrow" panose="020B0606020202030204" pitchFamily="34" charset="0"/>
                <a:cs typeface="Arial" panose="020B0604020202020204" pitchFamily="34" charset="0"/>
              </a:rPr>
              <a:t>Stocks                                                          </a:t>
            </a:r>
            <a:endParaRPr lang="fr-FR" sz="1400" dirty="0">
              <a:latin typeface="Arial Narrow" panose="020B0606020202030204" pitchFamily="34" charset="0"/>
              <a:cs typeface="Arial" panose="020B0604020202020204" pitchFamily="34" charset="0"/>
            </a:endParaRPr>
          </a:p>
        </p:txBody>
      </p:sp>
    </p:spTree>
    <p:extLst>
      <p:ext uri="{BB962C8B-B14F-4D97-AF65-F5344CB8AC3E}">
        <p14:creationId xmlns:p14="http://schemas.microsoft.com/office/powerpoint/2010/main" val="20324128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692696"/>
            <a:ext cx="8496944" cy="5832648"/>
          </a:xfrm>
        </p:spPr>
        <p:txBody>
          <a:bodyPr>
            <a:normAutofit fontScale="85000" lnSpcReduction="20000"/>
          </a:bodyPr>
          <a:lstStyle/>
          <a:p>
            <a:pPr marL="0" indent="0" algn="just">
              <a:lnSpc>
                <a:spcPct val="160000"/>
              </a:lnSpc>
              <a:buNone/>
            </a:pPr>
            <a:r>
              <a:rPr lang="fr-FR" sz="2800" dirty="0">
                <a:latin typeface="Arial Narrow" panose="020B0606020202030204" pitchFamily="34" charset="0"/>
              </a:rPr>
              <a:t>Ainsi donc, on entend par évaluation, une appréciation globale, systématique et objectivement vérifiable du programme/projet de développement (en cours ou terminé), d’instruments ou de stratégies.</a:t>
            </a:r>
          </a:p>
          <a:p>
            <a:pPr marL="0" indent="0" algn="just">
              <a:lnSpc>
                <a:spcPct val="160000"/>
              </a:lnSpc>
              <a:buNone/>
            </a:pPr>
            <a:r>
              <a:rPr lang="fr-FR" sz="2800" dirty="0">
                <a:latin typeface="Arial Narrow" panose="020B0606020202030204" pitchFamily="34" charset="0"/>
              </a:rPr>
              <a:t>L’évaluation examine la conception, la mise en œuvre  et les effets de mesures ; elle les apprécie en fonction de leur pertinence, de leur efficacité, de leur efficience et de leur durabilité ; elle émet des recommandations concrètes et donne enfin des impulsions en vue de l’apprentissage et de la reddition des comptes : le rapport d’évaluation récapitule les résultats d’une analyse systématique du travail de l’organisation évaluée (le Centre) et est transmis par exemple aux partenaires, bailleurs de fonds.</a:t>
            </a:r>
          </a:p>
          <a:p>
            <a:endParaRPr lang="fr-FR" dirty="0"/>
          </a:p>
        </p:txBody>
      </p:sp>
    </p:spTree>
    <p:extLst>
      <p:ext uri="{BB962C8B-B14F-4D97-AF65-F5344CB8AC3E}">
        <p14:creationId xmlns:p14="http://schemas.microsoft.com/office/powerpoint/2010/main" val="40190123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sz="3200" b="1" dirty="0">
                <a:latin typeface="Arial Narrow" panose="020B0606020202030204" pitchFamily="34" charset="0"/>
              </a:rPr>
              <a:t>III]  </a:t>
            </a:r>
            <a:r>
              <a:rPr lang="fr-FR" sz="3200" b="1" u="sng" dirty="0">
                <a:latin typeface="Arial Narrow" panose="020B0606020202030204" pitchFamily="34" charset="0"/>
              </a:rPr>
              <a:t>La fonction de Contrôle</a:t>
            </a: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323528" y="1340768"/>
            <a:ext cx="8568952" cy="5328592"/>
          </a:xfrm>
        </p:spPr>
        <p:txBody>
          <a:bodyPr>
            <a:normAutofit/>
          </a:bodyPr>
          <a:lstStyle/>
          <a:p>
            <a:pPr marL="0" indent="0" algn="just">
              <a:lnSpc>
                <a:spcPct val="200000"/>
              </a:lnSpc>
              <a:buNone/>
            </a:pPr>
            <a:r>
              <a:rPr lang="fr-FR" sz="2400" dirty="0">
                <a:latin typeface="Arial Narrow" panose="020B0606020202030204" pitchFamily="34" charset="0"/>
              </a:rPr>
              <a:t>Elle est une activité essentielle et elle n’a nullement un caractère répressif ; elle nous permet de répondre à la série des questions suivantes :</a:t>
            </a:r>
          </a:p>
          <a:p>
            <a:pPr marL="0" lvl="0" indent="0" algn="just">
              <a:lnSpc>
                <a:spcPct val="200000"/>
              </a:lnSpc>
              <a:buNone/>
            </a:pPr>
            <a:r>
              <a:rPr lang="fr-FR" sz="2400" dirty="0" smtClean="0">
                <a:latin typeface="Arial Narrow" panose="020B0606020202030204" pitchFamily="34" charset="0"/>
              </a:rPr>
              <a:t>   - Les </a:t>
            </a:r>
            <a:r>
              <a:rPr lang="fr-FR" sz="2400" dirty="0">
                <a:latin typeface="Arial Narrow" panose="020B0606020202030204" pitchFamily="34" charset="0"/>
              </a:rPr>
              <a:t>objectifs fixés sont-ils atteints ou peuvent-ils l’être ?</a:t>
            </a:r>
          </a:p>
          <a:p>
            <a:pPr marL="0" lvl="0" indent="0" algn="just">
              <a:lnSpc>
                <a:spcPct val="200000"/>
              </a:lnSpc>
              <a:buNone/>
            </a:pPr>
            <a:r>
              <a:rPr lang="fr-FR" sz="2400" dirty="0" smtClean="0">
                <a:latin typeface="Arial Narrow" panose="020B0606020202030204" pitchFamily="34" charset="0"/>
              </a:rPr>
              <a:t>   - Les </a:t>
            </a:r>
            <a:r>
              <a:rPr lang="fr-FR" sz="2400" dirty="0">
                <a:latin typeface="Arial Narrow" panose="020B0606020202030204" pitchFamily="34" charset="0"/>
              </a:rPr>
              <a:t>délais prévus peuvent-ils être respectés ?</a:t>
            </a:r>
          </a:p>
          <a:p>
            <a:pPr marL="0" lvl="0" indent="0" algn="just">
              <a:lnSpc>
                <a:spcPct val="200000"/>
              </a:lnSpc>
              <a:buNone/>
            </a:pPr>
            <a:r>
              <a:rPr lang="fr-FR" sz="2400" dirty="0" smtClean="0">
                <a:latin typeface="Arial Narrow" panose="020B0606020202030204" pitchFamily="34" charset="0"/>
              </a:rPr>
              <a:t>   - La </a:t>
            </a:r>
            <a:r>
              <a:rPr lang="fr-FR" sz="2400" dirty="0">
                <a:latin typeface="Arial Narrow" panose="020B0606020202030204" pitchFamily="34" charset="0"/>
              </a:rPr>
              <a:t>logistique mobilisée peut-elle permettre d’atteindre les objectifs de performance qui ont été fixés ?</a:t>
            </a:r>
          </a:p>
          <a:p>
            <a:endParaRPr lang="fr-FR" dirty="0"/>
          </a:p>
        </p:txBody>
      </p:sp>
    </p:spTree>
    <p:extLst>
      <p:ext uri="{BB962C8B-B14F-4D97-AF65-F5344CB8AC3E}">
        <p14:creationId xmlns:p14="http://schemas.microsoft.com/office/powerpoint/2010/main" val="6881893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7856"/>
            <a:ext cx="8568952" cy="6597352"/>
          </a:xfrm>
        </p:spPr>
        <p:txBody>
          <a:bodyPr>
            <a:noAutofit/>
          </a:bodyPr>
          <a:lstStyle/>
          <a:p>
            <a:pPr marL="0" indent="0" algn="just">
              <a:lnSpc>
                <a:spcPct val="200000"/>
              </a:lnSpc>
              <a:buNone/>
            </a:pPr>
            <a:r>
              <a:rPr lang="fr-FR" sz="2400" dirty="0">
                <a:latin typeface="Arial Narrow" panose="020B0606020202030204" pitchFamily="34" charset="0"/>
              </a:rPr>
              <a:t>La réponse à toute cette série de question permet de mettre en relief la nécessité de la fonction de contrôle. Voilà pourquoi il est bon de situer le contrôle  dans toute sa dimension en se fondant sur les cycles itératifs qui  consiste à exécuter, évaluer puis planifier en ayant soin d’envisager au besoin des actions de formation.</a:t>
            </a:r>
          </a:p>
          <a:p>
            <a:pPr marL="0" indent="0" algn="just">
              <a:lnSpc>
                <a:spcPct val="200000"/>
              </a:lnSpc>
              <a:buNone/>
            </a:pPr>
            <a:r>
              <a:rPr lang="fr-FR" sz="2400" dirty="0">
                <a:latin typeface="Arial Narrow" panose="020B0606020202030204" pitchFamily="34" charset="0"/>
              </a:rPr>
              <a:t>Pour que le contrôle soit efficace, il doit être permanent, organiser </a:t>
            </a:r>
            <a:r>
              <a:rPr lang="fr-FR" sz="2400" dirty="0" smtClean="0">
                <a:latin typeface="Arial Narrow" panose="020B0606020202030204" pitchFamily="34" charset="0"/>
              </a:rPr>
              <a:t>c’est- à -dire </a:t>
            </a:r>
            <a:r>
              <a:rPr lang="fr-FR" sz="2400" dirty="0">
                <a:latin typeface="Arial Narrow" panose="020B0606020202030204" pitchFamily="34" charset="0"/>
              </a:rPr>
              <a:t>bien conçu et bien fixé. Il doit être également spécifique et intégré </a:t>
            </a:r>
            <a:r>
              <a:rPr lang="fr-FR" sz="2400" dirty="0" smtClean="0">
                <a:latin typeface="Arial Narrow" panose="020B0606020202030204" pitchFamily="34" charset="0"/>
              </a:rPr>
              <a:t>c’est-à-dire </a:t>
            </a:r>
            <a:r>
              <a:rPr lang="fr-FR" sz="2400" dirty="0">
                <a:latin typeface="Arial Narrow" panose="020B0606020202030204" pitchFamily="34" charset="0"/>
              </a:rPr>
              <a:t>se rapporter à un objectif précis et s’inscrire dans un cadre global.</a:t>
            </a:r>
          </a:p>
          <a:p>
            <a:pPr algn="just">
              <a:lnSpc>
                <a:spcPct val="200000"/>
              </a:lnSpc>
            </a:pPr>
            <a:endParaRPr lang="fr-FR" sz="2400" dirty="0">
              <a:latin typeface="Arial Narrow" panose="020B0606020202030204" pitchFamily="34" charset="0"/>
            </a:endParaRPr>
          </a:p>
        </p:txBody>
      </p:sp>
    </p:spTree>
    <p:extLst>
      <p:ext uri="{BB962C8B-B14F-4D97-AF65-F5344CB8AC3E}">
        <p14:creationId xmlns:p14="http://schemas.microsoft.com/office/powerpoint/2010/main" val="17124288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r>
              <a:rPr lang="fr-FR" sz="3200" b="1" dirty="0" smtClean="0">
                <a:latin typeface="Arial Narrow" panose="020B0606020202030204" pitchFamily="34" charset="0"/>
              </a:rPr>
              <a:t>3.1. La </a:t>
            </a:r>
            <a:r>
              <a:rPr lang="fr-FR" sz="3200" b="1" dirty="0">
                <a:latin typeface="Arial Narrow" panose="020B0606020202030204" pitchFamily="34" charset="0"/>
              </a:rPr>
              <a:t>typologie des contrôles</a:t>
            </a: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395536" y="908720"/>
            <a:ext cx="8229600" cy="5832648"/>
          </a:xfrm>
        </p:spPr>
        <p:txBody>
          <a:bodyPr>
            <a:noAutofit/>
          </a:bodyPr>
          <a:lstStyle/>
          <a:p>
            <a:pPr marL="0" indent="0" algn="just">
              <a:lnSpc>
                <a:spcPct val="150000"/>
              </a:lnSpc>
              <a:buNone/>
            </a:pPr>
            <a:r>
              <a:rPr lang="fr-FR" sz="2400" dirty="0">
                <a:latin typeface="Arial Narrow" panose="020B0606020202030204" pitchFamily="34" charset="0"/>
              </a:rPr>
              <a:t>Il peut s’agir d’un contrôle intérimaire ou à mi-parcours, en fin d’année ou à la fin du programme.</a:t>
            </a:r>
          </a:p>
          <a:p>
            <a:pPr marL="0" indent="0" algn="just">
              <a:lnSpc>
                <a:spcPct val="150000"/>
              </a:lnSpc>
              <a:buNone/>
            </a:pPr>
            <a:r>
              <a:rPr lang="fr-FR" sz="2400" dirty="0">
                <a:latin typeface="Arial Narrow" panose="020B0606020202030204" pitchFamily="34" charset="0"/>
              </a:rPr>
              <a:t>Les techniques de contrôle utilisées :</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L’inspection physique ou l’observation,</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Le contrôle par sondage,</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Le contrôle exhaustif ou intégral,</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Le contrôle interne essentiellement basé sur l’auto contrôle,</a:t>
            </a:r>
          </a:p>
          <a:p>
            <a:pPr marL="0" indent="0" algn="just">
              <a:lnSpc>
                <a:spcPct val="150000"/>
              </a:lnSpc>
              <a:buNone/>
            </a:pPr>
            <a:r>
              <a:rPr lang="fr-FR" sz="2400" dirty="0" smtClean="0">
                <a:latin typeface="Arial Narrow" panose="020B0606020202030204" pitchFamily="34" charset="0"/>
              </a:rPr>
              <a:t>   ▫ </a:t>
            </a:r>
            <a:r>
              <a:rPr lang="fr-FR" sz="2400" dirty="0">
                <a:latin typeface="Arial Narrow" panose="020B0606020202030204" pitchFamily="34" charset="0"/>
              </a:rPr>
              <a:t>Le contrôle externe ou indépendant mis en œuvre par une tierce personne dans un cadre contractuel ou légal</a:t>
            </a:r>
          </a:p>
          <a:p>
            <a:pPr algn="just">
              <a:lnSpc>
                <a:spcPct val="200000"/>
              </a:lnSpc>
            </a:pPr>
            <a:endParaRPr lang="fr-FR" sz="2400" dirty="0">
              <a:latin typeface="Arial Narrow" panose="020B0606020202030204" pitchFamily="34" charset="0"/>
            </a:endParaRPr>
          </a:p>
        </p:txBody>
      </p:sp>
    </p:spTree>
    <p:extLst>
      <p:ext uri="{BB962C8B-B14F-4D97-AF65-F5344CB8AC3E}">
        <p14:creationId xmlns:p14="http://schemas.microsoft.com/office/powerpoint/2010/main" val="5215132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lvl="1" algn="ctr" rtl="0">
              <a:spcBef>
                <a:spcPct val="0"/>
              </a:spcBef>
            </a:pPr>
            <a:r>
              <a:rPr lang="fr-FR" sz="3200" b="1" dirty="0" smtClean="0">
                <a:latin typeface="Arial Narrow" panose="020B0606020202030204" pitchFamily="34" charset="0"/>
              </a:rPr>
              <a:t>3.2. Les </a:t>
            </a:r>
            <a:r>
              <a:rPr lang="fr-FR" sz="3200" b="1" dirty="0">
                <a:latin typeface="Arial Narrow" panose="020B0606020202030204" pitchFamily="34" charset="0"/>
              </a:rPr>
              <a:t>techniques de contrôle :</a:t>
            </a:r>
            <a:r>
              <a:rPr lang="fr-FR" sz="3200" dirty="0">
                <a:latin typeface="Arial Narrow" panose="020B0606020202030204" pitchFamily="34" charset="0"/>
              </a:rPr>
              <a:t/>
            </a:r>
            <a:br>
              <a:rPr lang="fr-FR" sz="3200"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457200" y="1196752"/>
            <a:ext cx="8229600" cy="5400600"/>
          </a:xfrm>
        </p:spPr>
        <p:txBody>
          <a:bodyPr>
            <a:normAutofit lnSpcReduction="10000"/>
          </a:bodyPr>
          <a:lstStyle/>
          <a:p>
            <a:pPr marL="0" indent="0" algn="just">
              <a:lnSpc>
                <a:spcPct val="200000"/>
              </a:lnSpc>
              <a:buNone/>
            </a:pPr>
            <a:r>
              <a:rPr lang="fr-FR" sz="2400" dirty="0">
                <a:latin typeface="Arial Narrow" panose="020B0606020202030204" pitchFamily="34" charset="0"/>
              </a:rPr>
              <a:t>Elles sont nombreuses et ce sont entre autres :</a:t>
            </a:r>
          </a:p>
          <a:p>
            <a:pPr marL="0" lvl="0" indent="0" algn="just">
              <a:lnSpc>
                <a:spcPct val="200000"/>
              </a:lnSpc>
              <a:buNone/>
            </a:pPr>
            <a:r>
              <a:rPr lang="fr-FR" sz="2400" dirty="0" smtClean="0">
                <a:latin typeface="Arial Narrow" panose="020B0606020202030204" pitchFamily="34" charset="0"/>
              </a:rPr>
              <a:t>   - Le </a:t>
            </a:r>
            <a:r>
              <a:rPr lang="fr-FR" sz="2400" dirty="0">
                <a:latin typeface="Arial Narrow" panose="020B0606020202030204" pitchFamily="34" charset="0"/>
              </a:rPr>
              <a:t>P E R T,</a:t>
            </a:r>
          </a:p>
          <a:p>
            <a:pPr marL="0" lvl="0" indent="0" algn="just">
              <a:lnSpc>
                <a:spcPct val="200000"/>
              </a:lnSpc>
              <a:buNone/>
            </a:pPr>
            <a:r>
              <a:rPr lang="fr-FR" sz="2400" dirty="0" smtClean="0">
                <a:latin typeface="Arial Narrow" panose="020B0606020202030204" pitchFamily="34" charset="0"/>
              </a:rPr>
              <a:t>    -  </a:t>
            </a:r>
            <a:r>
              <a:rPr lang="fr-FR" sz="2400" dirty="0">
                <a:latin typeface="Arial Narrow" panose="020B0606020202030204" pitchFamily="34" charset="0"/>
              </a:rPr>
              <a:t>Le diagramme de GANTT.</a:t>
            </a:r>
          </a:p>
          <a:p>
            <a:pPr marL="0" indent="0" algn="just">
              <a:lnSpc>
                <a:spcPct val="200000"/>
              </a:lnSpc>
              <a:buNone/>
            </a:pPr>
            <a:r>
              <a:rPr lang="fr-FR" sz="2400" dirty="0">
                <a:latin typeface="Arial Narrow" panose="020B0606020202030204" pitchFamily="34" charset="0"/>
              </a:rPr>
              <a:t>Mais de manière spécifique nous utilisons :</a:t>
            </a:r>
          </a:p>
          <a:p>
            <a:pPr marL="0" lvl="0" indent="0" algn="just">
              <a:lnSpc>
                <a:spcPct val="200000"/>
              </a:lnSpc>
              <a:buNone/>
            </a:pPr>
            <a:r>
              <a:rPr lang="fr-FR" sz="2400" dirty="0" smtClean="0">
                <a:latin typeface="Arial Narrow" panose="020B0606020202030204" pitchFamily="34" charset="0"/>
              </a:rPr>
              <a:t>    - Le </a:t>
            </a:r>
            <a:r>
              <a:rPr lang="fr-FR" sz="2400" dirty="0">
                <a:latin typeface="Arial Narrow" panose="020B0606020202030204" pitchFamily="34" charset="0"/>
              </a:rPr>
              <a:t>contrôle budgétaire,</a:t>
            </a:r>
          </a:p>
          <a:p>
            <a:pPr marL="0" lvl="0" indent="0" algn="just">
              <a:lnSpc>
                <a:spcPct val="200000"/>
              </a:lnSpc>
              <a:buNone/>
            </a:pPr>
            <a:r>
              <a:rPr lang="fr-FR" sz="2400" dirty="0" smtClean="0">
                <a:latin typeface="Arial Narrow" panose="020B0606020202030204" pitchFamily="34" charset="0"/>
              </a:rPr>
              <a:t>    - Le </a:t>
            </a:r>
            <a:r>
              <a:rPr lang="fr-FR" sz="2400" dirty="0">
                <a:latin typeface="Arial Narrow" panose="020B0606020202030204" pitchFamily="34" charset="0"/>
              </a:rPr>
              <a:t>contrôle de gestion,</a:t>
            </a:r>
          </a:p>
          <a:p>
            <a:pPr marL="0" lvl="0" indent="0" algn="just">
              <a:lnSpc>
                <a:spcPct val="200000"/>
              </a:lnSpc>
              <a:buNone/>
            </a:pPr>
            <a:r>
              <a:rPr lang="fr-FR" sz="2400" dirty="0" smtClean="0">
                <a:latin typeface="Arial Narrow" panose="020B0606020202030204" pitchFamily="34" charset="0"/>
              </a:rPr>
              <a:t>    - L’audit</a:t>
            </a:r>
            <a:r>
              <a:rPr lang="fr-FR" sz="2400" dirty="0">
                <a:latin typeface="Arial Narrow" panose="020B0606020202030204" pitchFamily="34" charset="0"/>
              </a:rPr>
              <a:t>.</a:t>
            </a:r>
          </a:p>
          <a:p>
            <a:endParaRPr lang="fr-FR" dirty="0"/>
          </a:p>
        </p:txBody>
      </p:sp>
    </p:spTree>
    <p:extLst>
      <p:ext uri="{BB962C8B-B14F-4D97-AF65-F5344CB8AC3E}">
        <p14:creationId xmlns:p14="http://schemas.microsoft.com/office/powerpoint/2010/main" val="28442184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normAutofit fontScale="90000"/>
          </a:bodyPr>
          <a:lstStyle/>
          <a:p>
            <a:pPr lvl="2" algn="ctr" rtl="0">
              <a:spcBef>
                <a:spcPct val="0"/>
              </a:spcBef>
            </a:pPr>
            <a:r>
              <a:rPr lang="fr-FR" sz="3200" b="1" dirty="0" smtClean="0">
                <a:latin typeface="Arial Narrow" panose="020B0606020202030204" pitchFamily="34" charset="0"/>
              </a:rPr>
              <a:t>3.2.1. Le </a:t>
            </a:r>
            <a:r>
              <a:rPr lang="fr-FR" sz="3200" b="1" dirty="0">
                <a:latin typeface="Arial Narrow" panose="020B0606020202030204" pitchFamily="34" charset="0"/>
              </a:rPr>
              <a:t>contrôle budgétaire</a:t>
            </a:r>
            <a:r>
              <a:rPr lang="fr-FR" sz="3200" dirty="0">
                <a:latin typeface="Arial Narrow" panose="020B0606020202030204" pitchFamily="34" charset="0"/>
              </a:rPr>
              <a:t/>
            </a:r>
            <a:br>
              <a:rPr lang="fr-FR" sz="3200"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179512" y="692696"/>
            <a:ext cx="8640960" cy="6165304"/>
          </a:xfrm>
        </p:spPr>
        <p:txBody>
          <a:bodyPr>
            <a:normAutofit/>
          </a:bodyPr>
          <a:lstStyle/>
          <a:p>
            <a:pPr marL="0" indent="0" algn="just">
              <a:lnSpc>
                <a:spcPct val="160000"/>
              </a:lnSpc>
              <a:buNone/>
            </a:pPr>
            <a:r>
              <a:rPr lang="fr-FR" sz="2600" dirty="0">
                <a:latin typeface="Arial Narrow" panose="020B0606020202030204" pitchFamily="34" charset="0"/>
              </a:rPr>
              <a:t>Le contrôle budgétaire a essentiellement un caractère financier. Il permet de faire la confirmation entre les prévisions et les réalisations en vue de dégager des écarts. </a:t>
            </a:r>
          </a:p>
          <a:p>
            <a:pPr marL="0" indent="0" algn="just">
              <a:lnSpc>
                <a:spcPct val="160000"/>
              </a:lnSpc>
              <a:buNone/>
            </a:pPr>
            <a:r>
              <a:rPr lang="fr-FR" sz="2600" dirty="0">
                <a:latin typeface="Arial Narrow" panose="020B0606020202030204" pitchFamily="34" charset="0"/>
              </a:rPr>
              <a:t>Pour qu’il soit satisfaisant, il doit s’inscrire dans un cadre logique. Celui-ci consiste à adopter la même structure budgétaire au moment de l’exécution du budget d’une part ; et d’autre part, procéder par mensualisation pour faciliter le suivi budgétaire.</a:t>
            </a:r>
          </a:p>
          <a:p>
            <a:pPr marL="0" indent="0">
              <a:buNone/>
            </a:pPr>
            <a:endParaRPr lang="fr-FR" dirty="0"/>
          </a:p>
        </p:txBody>
      </p:sp>
    </p:spTree>
    <p:extLst>
      <p:ext uri="{BB962C8B-B14F-4D97-AF65-F5344CB8AC3E}">
        <p14:creationId xmlns:p14="http://schemas.microsoft.com/office/powerpoint/2010/main" val="39458315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692696"/>
            <a:ext cx="8435280" cy="5433467"/>
          </a:xfrm>
        </p:spPr>
        <p:txBody>
          <a:bodyPr>
            <a:normAutofit fontScale="85000" lnSpcReduction="10000"/>
          </a:bodyPr>
          <a:lstStyle/>
          <a:p>
            <a:pPr marL="0" indent="0">
              <a:lnSpc>
                <a:spcPct val="200000"/>
              </a:lnSpc>
              <a:buNone/>
            </a:pPr>
            <a:r>
              <a:rPr lang="fr-FR" dirty="0" smtClean="0">
                <a:latin typeface="Arial Narrow" panose="020B0606020202030204" pitchFamily="34" charset="0"/>
              </a:rPr>
              <a:t>La mensualisation est la procédure par laquelle les prévisions sont faites mois par mois en fonction de l’influence de l’environnement. Lors du suivi budgétaire, il faut mensualiser les réalisations de manière à ce que le contrôle budgétaire puisse être significatif, cohérent et satisfaisant et permettre la mise en œuvre d’actions correctives appropriées.</a:t>
            </a:r>
          </a:p>
          <a:p>
            <a:endParaRPr lang="fr-FR" dirty="0"/>
          </a:p>
        </p:txBody>
      </p:sp>
    </p:spTree>
    <p:extLst>
      <p:ext uri="{BB962C8B-B14F-4D97-AF65-F5344CB8AC3E}">
        <p14:creationId xmlns:p14="http://schemas.microsoft.com/office/powerpoint/2010/main" val="15026704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836712"/>
          </a:xfrm>
        </p:spPr>
        <p:txBody>
          <a:bodyPr>
            <a:normAutofit fontScale="90000"/>
          </a:bodyPr>
          <a:lstStyle/>
          <a:p>
            <a:pPr lvl="2" algn="ctr" rtl="0">
              <a:spcBef>
                <a:spcPct val="0"/>
              </a:spcBef>
            </a:pPr>
            <a:r>
              <a:rPr lang="fr-FR" sz="3200" b="1" dirty="0" smtClean="0">
                <a:latin typeface="Arial Narrow" panose="020B0606020202030204" pitchFamily="34" charset="0"/>
              </a:rPr>
              <a:t>3.2.2. Le </a:t>
            </a:r>
            <a:r>
              <a:rPr lang="fr-FR" sz="3200" b="1" dirty="0">
                <a:latin typeface="Arial Narrow" panose="020B0606020202030204" pitchFamily="34" charset="0"/>
              </a:rPr>
              <a:t>contrôle de gestion</a:t>
            </a:r>
            <a:r>
              <a:rPr lang="fr-FR" sz="3200" dirty="0">
                <a:latin typeface="Arial Narrow" panose="020B0606020202030204" pitchFamily="34" charset="0"/>
              </a:rPr>
              <a:t/>
            </a:r>
            <a:br>
              <a:rPr lang="fr-FR" sz="3200"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251520" y="980728"/>
            <a:ext cx="8640960" cy="5688632"/>
          </a:xfrm>
        </p:spPr>
        <p:txBody>
          <a:bodyPr>
            <a:normAutofit/>
          </a:bodyPr>
          <a:lstStyle/>
          <a:p>
            <a:pPr marL="0" indent="0" algn="just">
              <a:lnSpc>
                <a:spcPct val="150000"/>
              </a:lnSpc>
              <a:buNone/>
            </a:pPr>
            <a:r>
              <a:rPr lang="fr-FR" sz="2600" dirty="0">
                <a:latin typeface="Arial Narrow" panose="020B0606020202030204" pitchFamily="34" charset="0"/>
              </a:rPr>
              <a:t>Le contrôle de gestion est le processus par lequel on les responsables) s’assure que les ressources nécessaires à la mise en œuvre des activités du programme seront obtenues et utilisées rationnellement.</a:t>
            </a:r>
          </a:p>
          <a:p>
            <a:pPr marL="0" indent="0" algn="just">
              <a:lnSpc>
                <a:spcPct val="150000"/>
              </a:lnSpc>
              <a:buNone/>
            </a:pPr>
            <a:r>
              <a:rPr lang="fr-FR" sz="2600" dirty="0">
                <a:latin typeface="Arial Narrow" panose="020B0606020202030204" pitchFamily="34" charset="0"/>
              </a:rPr>
              <a:t>Le contrôle de gestion s’inscrit dans une certaine dynamique qui favorise la prise des mesures correctives par une analyse cohérente et satisfaisante des performances réalisées et de fournir aux responsables du programme les éléments d’appréciation pour la prise de décision de gestion.</a:t>
            </a:r>
          </a:p>
          <a:p>
            <a:endParaRPr lang="fr-FR" dirty="0"/>
          </a:p>
        </p:txBody>
      </p:sp>
    </p:spTree>
    <p:extLst>
      <p:ext uri="{BB962C8B-B14F-4D97-AF65-F5344CB8AC3E}">
        <p14:creationId xmlns:p14="http://schemas.microsoft.com/office/powerpoint/2010/main" val="41204707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908720"/>
          </a:xfrm>
        </p:spPr>
        <p:txBody>
          <a:bodyPr>
            <a:normAutofit fontScale="90000"/>
          </a:bodyPr>
          <a:lstStyle/>
          <a:p>
            <a:pPr lvl="2" algn="ctr" rtl="0">
              <a:spcBef>
                <a:spcPct val="0"/>
              </a:spcBef>
            </a:pPr>
            <a:r>
              <a:rPr lang="fr-FR" sz="3200" b="1" dirty="0" smtClean="0">
                <a:latin typeface="Arial Narrow" panose="020B0606020202030204" pitchFamily="34" charset="0"/>
              </a:rPr>
              <a:t>3.2.3. L’audit</a:t>
            </a:r>
            <a:r>
              <a:rPr lang="fr-FR" sz="3200" dirty="0">
                <a:latin typeface="Arial Narrow" panose="020B0606020202030204" pitchFamily="34" charset="0"/>
              </a:rPr>
              <a:t/>
            </a:r>
            <a:br>
              <a:rPr lang="fr-FR" sz="3200" dirty="0">
                <a:latin typeface="Arial Narrow" panose="020B0606020202030204" pitchFamily="34" charset="0"/>
              </a:rPr>
            </a:b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179512" y="1124744"/>
            <a:ext cx="8712968" cy="5544616"/>
          </a:xfrm>
        </p:spPr>
        <p:txBody>
          <a:bodyPr>
            <a:normAutofit/>
          </a:bodyPr>
          <a:lstStyle/>
          <a:p>
            <a:pPr marL="0" indent="0" algn="just">
              <a:lnSpc>
                <a:spcPct val="150000"/>
              </a:lnSpc>
              <a:buNone/>
            </a:pPr>
            <a:r>
              <a:rPr lang="fr-FR" sz="2400" dirty="0">
                <a:latin typeface="Arial Narrow" panose="020B0606020202030204" pitchFamily="34" charset="0"/>
              </a:rPr>
              <a:t>L’audit est l’examen par un professionnel indépendant de performances économiques et financières du programme en vue de certifier la sincérité et la régularité des opérations effectuées.</a:t>
            </a:r>
          </a:p>
          <a:p>
            <a:pPr marL="0" indent="0" algn="just">
              <a:lnSpc>
                <a:spcPct val="150000"/>
              </a:lnSpc>
              <a:buNone/>
            </a:pPr>
            <a:r>
              <a:rPr lang="fr-FR" sz="2400" dirty="0">
                <a:latin typeface="Arial Narrow" panose="020B0606020202030204" pitchFamily="34" charset="0"/>
              </a:rPr>
              <a:t>L’audit peut porter sur des opérations : il est dit opérationnel. Il peut porter sur la situation comptable et financière : il s’agit alors d’un audit financier.</a:t>
            </a:r>
          </a:p>
          <a:p>
            <a:pPr marL="0" indent="0" algn="just">
              <a:lnSpc>
                <a:spcPct val="150000"/>
              </a:lnSpc>
              <a:buNone/>
            </a:pPr>
            <a:r>
              <a:rPr lang="fr-FR" sz="2400" dirty="0">
                <a:latin typeface="Arial Narrow" panose="020B0606020202030204" pitchFamily="34" charset="0"/>
              </a:rPr>
              <a:t>Entre l’audit, le contrôle de gestion et le contrôle budgétaire, il doit y avoir une synergie.</a:t>
            </a:r>
          </a:p>
          <a:p>
            <a:endParaRPr lang="fr-FR" dirty="0"/>
          </a:p>
        </p:txBody>
      </p:sp>
    </p:spTree>
    <p:extLst>
      <p:ext uri="{BB962C8B-B14F-4D97-AF65-F5344CB8AC3E}">
        <p14:creationId xmlns:p14="http://schemas.microsoft.com/office/powerpoint/2010/main" val="37601987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a:bodyPr>
          <a:lstStyle/>
          <a:p>
            <a:r>
              <a:rPr lang="fr-FR" sz="3200" b="1" dirty="0">
                <a:latin typeface="Arial Narrow" panose="020B0606020202030204" pitchFamily="34" charset="0"/>
              </a:rPr>
              <a:t>IV]     Le rapport de contrôle</a:t>
            </a:r>
            <a:endParaRPr lang="fr-FR" sz="3200" dirty="0">
              <a:latin typeface="Arial Narrow" panose="020B0606020202030204" pitchFamily="34" charset="0"/>
            </a:endParaRPr>
          </a:p>
        </p:txBody>
      </p:sp>
      <p:sp>
        <p:nvSpPr>
          <p:cNvPr id="3" name="Espace réservé du contenu 2"/>
          <p:cNvSpPr>
            <a:spLocks noGrp="1"/>
          </p:cNvSpPr>
          <p:nvPr>
            <p:ph idx="1"/>
          </p:nvPr>
        </p:nvSpPr>
        <p:spPr>
          <a:xfrm>
            <a:off x="457200" y="1268760"/>
            <a:ext cx="8229600" cy="5328592"/>
          </a:xfrm>
        </p:spPr>
        <p:txBody>
          <a:bodyPr>
            <a:normAutofit fontScale="85000" lnSpcReduction="10000"/>
          </a:bodyPr>
          <a:lstStyle/>
          <a:p>
            <a:pPr marL="0" indent="0" algn="just">
              <a:lnSpc>
                <a:spcPct val="160000"/>
              </a:lnSpc>
              <a:buNone/>
            </a:pPr>
            <a:r>
              <a:rPr lang="fr-FR" dirty="0">
                <a:latin typeface="Arial Narrow" panose="020B0606020202030204" pitchFamily="34" charset="0"/>
              </a:rPr>
              <a:t>Il est vivement conseiller de rédiger à des intervalles  de temps homogènes des rapports sur l’avancement du programme. Ces rapports permettent de certifier l’avancement physique du programme, de faire le point sur les difficultés spécifiques du programme, d’apprécier les résultats obtenus et l’efficacité des moyens utilisés pour les réaliser, identifier les informations opérationnelles appropriées ou susceptibles de l’être pour les programmes en cours ou futures.</a:t>
            </a:r>
          </a:p>
          <a:p>
            <a:endParaRPr lang="fr-FR" dirty="0"/>
          </a:p>
        </p:txBody>
      </p:sp>
    </p:spTree>
    <p:extLst>
      <p:ext uri="{BB962C8B-B14F-4D97-AF65-F5344CB8AC3E}">
        <p14:creationId xmlns:p14="http://schemas.microsoft.com/office/powerpoint/2010/main" val="9209063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706090"/>
          </a:xfrm>
        </p:spPr>
        <p:txBody>
          <a:bodyPr>
            <a:normAutofit fontScale="90000"/>
          </a:bodyPr>
          <a:lstStyle/>
          <a:p>
            <a:r>
              <a:rPr lang="fr-FR" b="1" dirty="0" smtClean="0"/>
              <a:t/>
            </a:r>
            <a:br>
              <a:rPr lang="fr-FR" b="1" dirty="0" smtClean="0"/>
            </a:br>
            <a:r>
              <a:rPr lang="fr-FR" b="1" dirty="0" smtClean="0"/>
              <a:t/>
            </a:r>
            <a:br>
              <a:rPr lang="fr-FR" b="1" dirty="0" smtClean="0"/>
            </a:br>
            <a:r>
              <a:rPr lang="fr-FR" b="1" dirty="0" smtClean="0"/>
              <a:t>I</a:t>
            </a:r>
            <a:r>
              <a:rPr lang="fr-FR" b="1" dirty="0"/>
              <a:t>]  </a:t>
            </a:r>
            <a:r>
              <a:rPr lang="fr-FR" b="1" u="sng" dirty="0"/>
              <a:t>Présentation du Centre /</a:t>
            </a:r>
            <a:r>
              <a:rPr lang="fr-FR" dirty="0"/>
              <a:t/>
            </a:r>
            <a:br>
              <a:rPr lang="fr-FR" dirty="0"/>
            </a:br>
            <a:r>
              <a:rPr lang="fr-FR" b="1" dirty="0"/>
              <a:t> </a:t>
            </a:r>
            <a:r>
              <a:rPr lang="fr-FR" dirty="0"/>
              <a:t/>
            </a:r>
            <a:br>
              <a:rPr lang="fr-FR" dirty="0"/>
            </a:br>
            <a:endParaRPr lang="fr-FR" dirty="0"/>
          </a:p>
        </p:txBody>
      </p:sp>
      <p:sp>
        <p:nvSpPr>
          <p:cNvPr id="3" name="Espace réservé du contenu 2"/>
          <p:cNvSpPr>
            <a:spLocks noGrp="1"/>
          </p:cNvSpPr>
          <p:nvPr>
            <p:ph idx="1"/>
          </p:nvPr>
        </p:nvSpPr>
        <p:spPr>
          <a:xfrm>
            <a:off x="457200" y="1196752"/>
            <a:ext cx="8229600" cy="5661248"/>
          </a:xfrm>
        </p:spPr>
        <p:txBody>
          <a:bodyPr>
            <a:normAutofit/>
          </a:bodyPr>
          <a:lstStyle/>
          <a:p>
            <a:pPr marL="0" indent="0" algn="just">
              <a:lnSpc>
                <a:spcPct val="150000"/>
              </a:lnSpc>
              <a:buNone/>
            </a:pPr>
            <a:r>
              <a:rPr lang="fr-FR" sz="2400" dirty="0">
                <a:latin typeface="Arial Narrow" panose="020B0606020202030204" pitchFamily="34" charset="0"/>
                <a:cs typeface="Arial" panose="020B0604020202020204" pitchFamily="34" charset="0"/>
              </a:rPr>
              <a:t>Le Centre de Rééducation des Handicapés (CRH) a été créé en Avril 1980, sous l’impulsion de Monseigneur </a:t>
            </a:r>
            <a:r>
              <a:rPr lang="fr-FR" sz="2400" dirty="0" err="1">
                <a:latin typeface="Arial Narrow" panose="020B0606020202030204" pitchFamily="34" charset="0"/>
                <a:cs typeface="Arial" panose="020B0604020202020204" pitchFamily="34" charset="0"/>
              </a:rPr>
              <a:t>Anthyme</a:t>
            </a:r>
            <a:r>
              <a:rPr lang="fr-FR" sz="2400" dirty="0">
                <a:latin typeface="Arial Narrow" panose="020B0606020202030204" pitchFamily="34" charset="0"/>
                <a:cs typeface="Arial" panose="020B0604020202020204" pitchFamily="34" charset="0"/>
              </a:rPr>
              <a:t> BAYALA qui lui-même était atteint d’une quadriplégie. Il fût alors placé sous la responsabilité de Sœur Suzanne BAEUNOIR (religieuse d’origine française) qui était également Ergothérapeute. Le centre s’est fixé un but fixé : Aider la personne handicapée à se « se mettre débout » et à réaliser son insertion sociale. A ce titre, « YIK – N – KENE » qui signifie en langue nationale </a:t>
            </a:r>
            <a:r>
              <a:rPr lang="fr-FR" sz="2400" dirty="0" err="1">
                <a:latin typeface="Arial Narrow" panose="020B0606020202030204" pitchFamily="34" charset="0"/>
                <a:cs typeface="Arial" panose="020B0604020202020204" pitchFamily="34" charset="0"/>
              </a:rPr>
              <a:t>Mooré</a:t>
            </a:r>
            <a:r>
              <a:rPr lang="fr-FR" sz="2400" dirty="0">
                <a:latin typeface="Arial Narrow" panose="020B0606020202030204" pitchFamily="34" charset="0"/>
                <a:cs typeface="Arial" panose="020B0604020202020204" pitchFamily="34" charset="0"/>
              </a:rPr>
              <a:t> « Lèves-toi et marches » est le nom qui a été donné.</a:t>
            </a:r>
          </a:p>
        </p:txBody>
      </p:sp>
    </p:spTree>
    <p:extLst>
      <p:ext uri="{BB962C8B-B14F-4D97-AF65-F5344CB8AC3E}">
        <p14:creationId xmlns:p14="http://schemas.microsoft.com/office/powerpoint/2010/main" val="19156063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332656"/>
            <a:ext cx="8568952" cy="6120680"/>
          </a:xfrm>
        </p:spPr>
        <p:txBody>
          <a:bodyPr>
            <a:normAutofit/>
          </a:bodyPr>
          <a:lstStyle/>
          <a:p>
            <a:pPr marL="0" indent="0" algn="just">
              <a:lnSpc>
                <a:spcPct val="150000"/>
              </a:lnSpc>
              <a:buNone/>
            </a:pPr>
            <a:r>
              <a:rPr lang="fr-FR" sz="2400" dirty="0">
                <a:latin typeface="Arial Narrow" panose="020B0606020202030204" pitchFamily="34" charset="0"/>
              </a:rPr>
              <a:t>L’intérêt du rapport est qu’il permet de mettre en relief les problèmes administratifs, financiers et techniques. Ce rapport doit faciliter les contrôles d’application et tenir compte des modifications éventuelles proposées au programme de base et acceptées.</a:t>
            </a:r>
          </a:p>
          <a:p>
            <a:pPr marL="0" indent="0" algn="just">
              <a:lnSpc>
                <a:spcPct val="150000"/>
              </a:lnSpc>
              <a:buNone/>
            </a:pPr>
            <a:r>
              <a:rPr lang="fr-FR" sz="2400" b="1" u="sng" dirty="0" smtClean="0">
                <a:latin typeface="Arial Narrow" panose="020B0606020202030204" pitchFamily="34" charset="0"/>
              </a:rPr>
              <a:t>N.B</a:t>
            </a:r>
            <a:r>
              <a:rPr lang="fr-FR" sz="2400" b="1" dirty="0">
                <a:latin typeface="Arial Narrow" panose="020B0606020202030204" pitchFamily="34" charset="0"/>
              </a:rPr>
              <a:t> :</a:t>
            </a:r>
            <a:r>
              <a:rPr lang="fr-FR" sz="2400" dirty="0">
                <a:latin typeface="Arial Narrow" panose="020B0606020202030204" pitchFamily="34" charset="0"/>
              </a:rPr>
              <a:t> Pour une bonne gestion, il est souhaitable de se doter d’un manuel de gestion. </a:t>
            </a:r>
            <a:endParaRPr lang="fr-FR" sz="2400" dirty="0" smtClean="0">
              <a:latin typeface="Arial Narrow" panose="020B0606020202030204" pitchFamily="34" charset="0"/>
            </a:endParaRPr>
          </a:p>
          <a:p>
            <a:pPr marL="0" indent="0" algn="just">
              <a:lnSpc>
                <a:spcPct val="150000"/>
              </a:lnSpc>
              <a:buNone/>
            </a:pPr>
            <a:r>
              <a:rPr lang="fr-FR" sz="2400" dirty="0" smtClean="0">
                <a:latin typeface="Arial Narrow" panose="020B0606020202030204" pitchFamily="34" charset="0"/>
              </a:rPr>
              <a:t>      En annexe, quelques modules développés du manuel applicable au CRH. </a:t>
            </a:r>
            <a:endParaRPr lang="fr-FR" u="sng" dirty="0" smtClean="0"/>
          </a:p>
          <a:p>
            <a:pPr marL="0" indent="0">
              <a:buNone/>
            </a:pPr>
            <a:r>
              <a:rPr lang="fr-FR" dirty="0" smtClean="0"/>
              <a:t>Module 1: Gestion Budgétaire</a:t>
            </a:r>
          </a:p>
          <a:p>
            <a:pPr marL="0" indent="0">
              <a:buNone/>
            </a:pPr>
            <a:r>
              <a:rPr lang="fr-FR" dirty="0" smtClean="0"/>
              <a:t>Module 3: Gestion des Stocks.</a:t>
            </a:r>
          </a:p>
          <a:p>
            <a:pPr marL="0" indent="0">
              <a:buNone/>
            </a:pPr>
            <a:endParaRPr lang="fr-FR" dirty="0"/>
          </a:p>
        </p:txBody>
      </p:sp>
    </p:spTree>
    <p:extLst>
      <p:ext uri="{BB962C8B-B14F-4D97-AF65-F5344CB8AC3E}">
        <p14:creationId xmlns:p14="http://schemas.microsoft.com/office/powerpoint/2010/main" val="1882567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1835696" y="5661248"/>
            <a:ext cx="5486400" cy="566738"/>
          </a:xfrm>
        </p:spPr>
        <p:txBody>
          <a:bodyPr/>
          <a:lstStyle/>
          <a:p>
            <a:r>
              <a:rPr lang="fr-FR" dirty="0"/>
              <a:t>Avant soins </a:t>
            </a:r>
          </a:p>
        </p:txBody>
      </p:sp>
      <p:sp>
        <p:nvSpPr>
          <p:cNvPr id="5" name="Espace réservé pour une image  4"/>
          <p:cNvSpPr>
            <a:spLocks noGrp="1"/>
          </p:cNvSpPr>
          <p:nvPr>
            <p:ph type="pic" idx="1"/>
          </p:nvPr>
        </p:nvSpPr>
        <p:spPr>
          <a:xfrm>
            <a:off x="2123728" y="692696"/>
            <a:ext cx="5486400" cy="3775997"/>
          </a:xfrm>
        </p:spPr>
      </p:sp>
      <p:pic>
        <p:nvPicPr>
          <p:cNvPr id="7" name="Image 6" descr="C:\Users\HP PRO\Desktop\Bureau\Sawadogo L. Pélagie\SAWADOGO L. PELAGIEavt soins.jpg"/>
          <p:cNvPicPr/>
          <p:nvPr/>
        </p:nvPicPr>
        <p:blipFill>
          <a:blip r:embed="rId2">
            <a:extLst>
              <a:ext uri="{28A0092B-C50C-407E-A947-70E740481C1C}">
                <a14:useLocalDpi xmlns:a14="http://schemas.microsoft.com/office/drawing/2010/main" val="0"/>
              </a:ext>
            </a:extLst>
          </a:blip>
          <a:srcRect/>
          <a:stretch>
            <a:fillRect/>
          </a:stretch>
        </p:blipFill>
        <p:spPr bwMode="auto">
          <a:xfrm>
            <a:off x="1582071" y="548680"/>
            <a:ext cx="6336704" cy="5040560"/>
          </a:xfrm>
          <a:prstGeom prst="rect">
            <a:avLst/>
          </a:prstGeom>
          <a:noFill/>
          <a:ln>
            <a:noFill/>
          </a:ln>
        </p:spPr>
      </p:pic>
    </p:spTree>
    <p:extLst>
      <p:ext uri="{BB962C8B-B14F-4D97-AF65-F5344CB8AC3E}">
        <p14:creationId xmlns:p14="http://schemas.microsoft.com/office/powerpoint/2010/main" val="284837670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907704" y="5589240"/>
            <a:ext cx="5486400" cy="566738"/>
          </a:xfrm>
        </p:spPr>
        <p:txBody>
          <a:bodyPr>
            <a:normAutofit fontScale="90000"/>
          </a:bodyPr>
          <a:lstStyle/>
          <a:p>
            <a:r>
              <a:rPr lang="fr-FR" dirty="0"/>
              <a:t>Pendant soins (après amputation)</a:t>
            </a:r>
            <a:br>
              <a:rPr lang="fr-FR" dirty="0"/>
            </a:br>
            <a:endParaRPr lang="fr-FR" dirty="0"/>
          </a:p>
        </p:txBody>
      </p:sp>
      <p:pic>
        <p:nvPicPr>
          <p:cNvPr id="5" name="Espace réservé pour une image  4" descr="C:\Users\HP PRO\Desktop\Pélagie après amputation 02 Mars 2013 (couchée).JPG"/>
          <p:cNvPicPr>
            <a:picLocks noGrp="1"/>
          </p:cNvPicPr>
          <p:nvPr>
            <p:ph type="pic" idx="1"/>
          </p:nvPr>
        </p:nvPicPr>
        <p:blipFill>
          <a:blip r:embed="rId2">
            <a:extLst>
              <a:ext uri="{28A0092B-C50C-407E-A947-70E740481C1C}">
                <a14:useLocalDpi xmlns:a14="http://schemas.microsoft.com/office/drawing/2010/main" val="0"/>
              </a:ext>
            </a:extLst>
          </a:blip>
          <a:srcRect/>
          <a:stretch>
            <a:fillRect/>
          </a:stretch>
        </p:blipFill>
        <p:spPr bwMode="auto">
          <a:xfrm>
            <a:off x="467544" y="692150"/>
            <a:ext cx="6768752" cy="4537050"/>
          </a:xfrm>
          <a:prstGeom prst="rect">
            <a:avLst/>
          </a:prstGeom>
          <a:noFill/>
          <a:ln>
            <a:noFill/>
          </a:ln>
        </p:spPr>
      </p:pic>
    </p:spTree>
    <p:extLst>
      <p:ext uri="{BB962C8B-B14F-4D97-AF65-F5344CB8AC3E}">
        <p14:creationId xmlns:p14="http://schemas.microsoft.com/office/powerpoint/2010/main" val="19275541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Après soins </a:t>
            </a:r>
          </a:p>
        </p:txBody>
      </p:sp>
      <p:sp>
        <p:nvSpPr>
          <p:cNvPr id="3" name="Espace réservé pour une image  2"/>
          <p:cNvSpPr>
            <a:spLocks noGrp="1"/>
          </p:cNvSpPr>
          <p:nvPr>
            <p:ph type="pic" idx="1"/>
          </p:nvPr>
        </p:nvSpPr>
        <p:spPr/>
      </p:sp>
      <p:pic>
        <p:nvPicPr>
          <p:cNvPr id="5" name="Image 4" descr="C:\Users\HP PRO\Desktop\Bureau\Sawadogo L. Pélagie\Pélagie après soins 1.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475656" y="332656"/>
            <a:ext cx="6120680" cy="4392488"/>
          </a:xfrm>
          <a:prstGeom prst="rect">
            <a:avLst/>
          </a:prstGeom>
          <a:noFill/>
          <a:ln>
            <a:noFill/>
          </a:ln>
        </p:spPr>
      </p:pic>
    </p:spTree>
    <p:extLst>
      <p:ext uri="{BB962C8B-B14F-4D97-AF65-F5344CB8AC3E}">
        <p14:creationId xmlns:p14="http://schemas.microsoft.com/office/powerpoint/2010/main" val="405334905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1835696" y="5445224"/>
            <a:ext cx="5486400" cy="792088"/>
          </a:xfrm>
        </p:spPr>
        <p:txBody>
          <a:bodyPr>
            <a:normAutofit fontScale="90000"/>
          </a:bodyPr>
          <a:lstStyle/>
          <a:p>
            <a:r>
              <a:rPr lang="fr-FR" dirty="0" smtClean="0"/>
              <a:t/>
            </a:r>
            <a:br>
              <a:rPr lang="fr-FR" dirty="0" smtClean="0"/>
            </a:br>
            <a:r>
              <a:rPr lang="fr-FR" dirty="0" smtClean="0"/>
              <a:t>Après </a:t>
            </a:r>
            <a:r>
              <a:rPr lang="fr-FR" dirty="0"/>
              <a:t>soins (elle quitte le centre)</a:t>
            </a:r>
            <a:br>
              <a:rPr lang="fr-FR" dirty="0"/>
            </a:br>
            <a:endParaRPr lang="fr-FR" dirty="0"/>
          </a:p>
        </p:txBody>
      </p:sp>
      <p:pic>
        <p:nvPicPr>
          <p:cNvPr id="6" name="Espace réservé pour une image  5" descr="I:\Dossier Pélagie\A la Clinique (OUAGA).jpg"/>
          <p:cNvPicPr>
            <a:picLocks noGrp="1"/>
          </p:cNvPicPr>
          <p:nvPr>
            <p:ph type="pic" idx="1"/>
          </p:nvPr>
        </p:nvPicPr>
        <p:blipFill>
          <a:blip r:embed="rId3">
            <a:extLst>
              <a:ext uri="{28A0092B-C50C-407E-A947-70E740481C1C}">
                <a14:useLocalDpi xmlns:a14="http://schemas.microsoft.com/office/drawing/2010/main" val="0"/>
              </a:ext>
            </a:extLst>
          </a:blip>
          <a:srcRect/>
          <a:stretch>
            <a:fillRect/>
          </a:stretch>
        </p:blipFill>
        <p:spPr bwMode="auto">
          <a:xfrm>
            <a:off x="971600" y="260648"/>
            <a:ext cx="6912768" cy="4824536"/>
          </a:xfrm>
          <a:prstGeom prst="rect">
            <a:avLst/>
          </a:prstGeom>
          <a:noFill/>
          <a:ln>
            <a:noFill/>
          </a:ln>
        </p:spPr>
      </p:pic>
    </p:spTree>
    <p:extLst>
      <p:ext uri="{BB962C8B-B14F-4D97-AF65-F5344CB8AC3E}">
        <p14:creationId xmlns:p14="http://schemas.microsoft.com/office/powerpoint/2010/main" val="308717350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pPr marL="0" indent="0">
              <a:buNone/>
            </a:pPr>
            <a:r>
              <a:rPr lang="fr-FR" dirty="0" smtClean="0"/>
              <a:t> </a:t>
            </a:r>
          </a:p>
          <a:p>
            <a:pPr marL="0" indent="0">
              <a:buNone/>
            </a:pPr>
            <a:endParaRPr lang="fr-FR" dirty="0"/>
          </a:p>
          <a:p>
            <a:pPr marL="0" indent="0" algn="ctr">
              <a:buNone/>
            </a:pPr>
            <a:r>
              <a:rPr lang="fr-FR" sz="4000" b="1" dirty="0" smtClean="0"/>
              <a:t>JE VOUS REMERCIE POUR VOTRE AIMABLE ATTENTION</a:t>
            </a:r>
            <a:endParaRPr lang="fr-FR" sz="4000" b="1" dirty="0"/>
          </a:p>
        </p:txBody>
      </p:sp>
    </p:spTree>
    <p:extLst>
      <p:ext uri="{BB962C8B-B14F-4D97-AF65-F5344CB8AC3E}">
        <p14:creationId xmlns:p14="http://schemas.microsoft.com/office/powerpoint/2010/main" val="568396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764704"/>
            <a:ext cx="8640960" cy="5361459"/>
          </a:xfrm>
        </p:spPr>
        <p:txBody>
          <a:bodyPr>
            <a:noAutofit/>
          </a:bodyPr>
          <a:lstStyle/>
          <a:p>
            <a:pPr marL="0" indent="0" algn="just">
              <a:lnSpc>
                <a:spcPct val="170000"/>
              </a:lnSpc>
              <a:buNone/>
            </a:pPr>
            <a:r>
              <a:rPr lang="fr-FR" sz="2400" dirty="0">
                <a:latin typeface="Arial Narrow" panose="020B0606020202030204" pitchFamily="34" charset="0"/>
              </a:rPr>
              <a:t>Depuis lors, plusieurs kinésithérapeutes d’origine européenne se sont succédés au Centre </a:t>
            </a:r>
            <a:r>
              <a:rPr lang="fr-FR" sz="2400" dirty="0" smtClean="0">
                <a:latin typeface="Arial Narrow" panose="020B0606020202030204" pitchFamily="34" charset="0"/>
              </a:rPr>
              <a:t>pour collaborer </a:t>
            </a:r>
            <a:r>
              <a:rPr lang="fr-FR" sz="2400" dirty="0">
                <a:latin typeface="Arial Narrow" panose="020B0606020202030204" pitchFamily="34" charset="0"/>
              </a:rPr>
              <a:t>avec</a:t>
            </a:r>
            <a:r>
              <a:rPr lang="fr-FR" sz="2400" dirty="0" smtClean="0">
                <a:latin typeface="Arial Narrow" panose="020B0606020202030204" pitchFamily="34" charset="0"/>
              </a:rPr>
              <a:t> </a:t>
            </a:r>
            <a:r>
              <a:rPr lang="fr-FR" sz="2400" dirty="0">
                <a:latin typeface="Arial Narrow" panose="020B0606020202030204" pitchFamily="34" charset="0"/>
              </a:rPr>
              <a:t>la religieuse responsable du centre. Après le départ de celle-ci en 1991, la nouvelle responsable a entrepris la formation systématique du personnel africain pour les amener à assumer de manière autonome les actes fondamentaux de rééducation et d’appareillage d’une part, et d’autre part pour assurer le fonctionnement administratif du centre.</a:t>
            </a:r>
          </a:p>
          <a:p>
            <a:endParaRPr lang="fr-FR" sz="2800" dirty="0">
              <a:latin typeface="Arial Narrow" panose="020B0606020202030204" pitchFamily="34" charset="0"/>
            </a:endParaRPr>
          </a:p>
        </p:txBody>
      </p:sp>
    </p:spTree>
    <p:extLst>
      <p:ext uri="{BB962C8B-B14F-4D97-AF65-F5344CB8AC3E}">
        <p14:creationId xmlns:p14="http://schemas.microsoft.com/office/powerpoint/2010/main" val="22112666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79512" y="692696"/>
            <a:ext cx="8856984" cy="5832648"/>
          </a:xfrm>
        </p:spPr>
        <p:txBody>
          <a:bodyPr>
            <a:normAutofit/>
          </a:bodyPr>
          <a:lstStyle/>
          <a:p>
            <a:pPr marL="0" indent="0" algn="just">
              <a:lnSpc>
                <a:spcPct val="200000"/>
              </a:lnSpc>
              <a:buNone/>
            </a:pPr>
            <a:r>
              <a:rPr lang="fr-FR" sz="2400" dirty="0">
                <a:latin typeface="Arial Narrow" panose="020B0606020202030204" pitchFamily="34" charset="0"/>
              </a:rPr>
              <a:t>En 1997, le centre ouvre à son sein, le service de l’infirmerie et en 2002 à la demande du président de l’Association pour la Réhabilitation des Handicapés du Burkina-Faso (ARHBF), le centre abrite l’école des Aide-kinésithérapeutes de ladite Association qui jadis, était logée au Centre Médical Paul VI / Ouagadougou.</a:t>
            </a:r>
          </a:p>
          <a:p>
            <a:endParaRPr lang="fr-FR" dirty="0"/>
          </a:p>
        </p:txBody>
      </p:sp>
    </p:spTree>
    <p:extLst>
      <p:ext uri="{BB962C8B-B14F-4D97-AF65-F5344CB8AC3E}">
        <p14:creationId xmlns:p14="http://schemas.microsoft.com/office/powerpoint/2010/main" val="21641230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980728"/>
            <a:ext cx="8229600" cy="4968552"/>
          </a:xfrm>
        </p:spPr>
        <p:txBody>
          <a:bodyPr>
            <a:normAutofit fontScale="92500" lnSpcReduction="20000"/>
          </a:bodyPr>
          <a:lstStyle/>
          <a:p>
            <a:pPr marL="0" indent="0" algn="just">
              <a:lnSpc>
                <a:spcPct val="200000"/>
              </a:lnSpc>
              <a:buNone/>
            </a:pPr>
            <a:r>
              <a:rPr lang="fr-FR" sz="2400" dirty="0">
                <a:latin typeface="Arial Narrow" panose="020B0606020202030204" pitchFamily="34" charset="0"/>
              </a:rPr>
              <a:t>Structure de soins pour personnes en situation de handicap physique, le CRH est le seul service d’appareillage orthoprothésiste et de rééducation fonctionnelle de la région du Centre-Ouest du pays. Cependant, Il accueille des patients sans distinction de religions, d’ethnies et de classes venant des autres régions même les plus éloignés du pays et  des pays voisins. Les statistiques montrent que le centre reçoit 150 Patients / jour pour les soins, 600 nouveaux patients ou nouveaux cas / an et héberge mensuellement en temps normal 70 patients ;</a:t>
            </a:r>
          </a:p>
        </p:txBody>
      </p:sp>
    </p:spTree>
    <p:extLst>
      <p:ext uri="{BB962C8B-B14F-4D97-AF65-F5344CB8AC3E}">
        <p14:creationId xmlns:p14="http://schemas.microsoft.com/office/powerpoint/2010/main" val="1598732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908720"/>
            <a:ext cx="8496944" cy="4968552"/>
          </a:xfrm>
        </p:spPr>
        <p:txBody>
          <a:bodyPr>
            <a:normAutofit fontScale="92500"/>
          </a:bodyPr>
          <a:lstStyle/>
          <a:p>
            <a:pPr marL="0" indent="0" algn="just">
              <a:lnSpc>
                <a:spcPct val="200000"/>
              </a:lnSpc>
              <a:buNone/>
            </a:pPr>
            <a:r>
              <a:rPr lang="fr-FR" sz="2400" dirty="0">
                <a:latin typeface="Arial Narrow" panose="020B0606020202030204" pitchFamily="34" charset="0"/>
              </a:rPr>
              <a:t>ce chiffre est doublé en période de forte affluence. De l’ouverture du centre jusqu’au 28 Juin 2019, le centre a enregistré 12 513 patients soignés avec plus de 75 % de patients guéris ou soulagés de leur handicap.</a:t>
            </a:r>
          </a:p>
          <a:p>
            <a:pPr marL="0" indent="0" algn="just">
              <a:lnSpc>
                <a:spcPct val="200000"/>
              </a:lnSpc>
              <a:buNone/>
            </a:pPr>
            <a:r>
              <a:rPr lang="fr-FR" sz="2400" dirty="0">
                <a:latin typeface="Arial Narrow" panose="020B0606020202030204" pitchFamily="34" charset="0"/>
              </a:rPr>
              <a:t>Enfin, pour se conformer à la légalité vis-à-vis du ministère de la santé, le centre a introduit une demande d’ouverture qu’il a obtenue par arrêté  N°2008 250 MS/CAB du 15 Juillet 2008.</a:t>
            </a:r>
          </a:p>
        </p:txBody>
      </p:sp>
    </p:spTree>
    <p:extLst>
      <p:ext uri="{BB962C8B-B14F-4D97-AF65-F5344CB8AC3E}">
        <p14:creationId xmlns:p14="http://schemas.microsoft.com/office/powerpoint/2010/main" val="248209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sz="2700" b="1" dirty="0"/>
              <a:t> II]   </a:t>
            </a:r>
            <a:r>
              <a:rPr lang="fr-FR" sz="2700" b="1" u="sng" dirty="0">
                <a:latin typeface="Arial Narrow" panose="020B0606020202030204" pitchFamily="34" charset="0"/>
              </a:rPr>
              <a:t>Organisation et fonctionnement du Centre /</a:t>
            </a:r>
            <a:r>
              <a:rPr lang="fr-FR" sz="2700" dirty="0">
                <a:latin typeface="Arial Narrow" panose="020B0606020202030204" pitchFamily="34" charset="0"/>
              </a:rPr>
              <a:t/>
            </a:r>
            <a:br>
              <a:rPr lang="fr-FR" sz="2700" dirty="0">
                <a:latin typeface="Arial Narrow" panose="020B0606020202030204" pitchFamily="34" charset="0"/>
              </a:rPr>
            </a:br>
            <a:r>
              <a:rPr lang="fr-FR" sz="2700" b="1" dirty="0">
                <a:latin typeface="Arial Narrow" panose="020B0606020202030204" pitchFamily="34" charset="0"/>
              </a:rPr>
              <a:t> </a:t>
            </a:r>
            <a:r>
              <a:rPr lang="fr-FR" sz="2700" dirty="0">
                <a:latin typeface="Arial Narrow" panose="020B0606020202030204" pitchFamily="34" charset="0"/>
              </a:rPr>
              <a:t/>
            </a:r>
            <a:br>
              <a:rPr lang="fr-FR" sz="2700" dirty="0">
                <a:latin typeface="Arial Narrow" panose="020B0606020202030204" pitchFamily="34" charset="0"/>
              </a:rPr>
            </a:br>
            <a:r>
              <a:rPr lang="fr-FR" sz="2700" b="1" u="sng" dirty="0">
                <a:latin typeface="Arial Narrow" panose="020B0606020202030204" pitchFamily="34" charset="0"/>
              </a:rPr>
              <a:t>2.1</a:t>
            </a:r>
            <a:r>
              <a:rPr lang="fr-FR" sz="2700" b="1" dirty="0">
                <a:latin typeface="Arial Narrow" panose="020B0606020202030204" pitchFamily="34" charset="0"/>
              </a:rPr>
              <a:t>    </a:t>
            </a:r>
            <a:r>
              <a:rPr lang="fr-FR" sz="2700" b="1" u="sng" dirty="0">
                <a:latin typeface="Arial Narrow" panose="020B0606020202030204" pitchFamily="34" charset="0"/>
              </a:rPr>
              <a:t>Organisation du Centre</a:t>
            </a:r>
            <a:endParaRPr lang="fr-FR" sz="2700" dirty="0">
              <a:latin typeface="Arial Narrow" panose="020B0606020202030204" pitchFamily="34" charset="0"/>
            </a:endParaRPr>
          </a:p>
        </p:txBody>
      </p:sp>
      <p:sp>
        <p:nvSpPr>
          <p:cNvPr id="3" name="Espace réservé du contenu 2"/>
          <p:cNvSpPr>
            <a:spLocks noGrp="1"/>
          </p:cNvSpPr>
          <p:nvPr>
            <p:ph idx="1"/>
          </p:nvPr>
        </p:nvSpPr>
        <p:spPr>
          <a:xfrm>
            <a:off x="457200" y="1600200"/>
            <a:ext cx="8435280" cy="4997152"/>
          </a:xfrm>
        </p:spPr>
        <p:txBody>
          <a:bodyPr>
            <a:normAutofit fontScale="92500" lnSpcReduction="10000"/>
          </a:bodyPr>
          <a:lstStyle/>
          <a:p>
            <a:pPr marL="0" indent="0" algn="just">
              <a:lnSpc>
                <a:spcPct val="150000"/>
              </a:lnSpc>
              <a:buNone/>
            </a:pPr>
            <a:r>
              <a:rPr lang="fr-FR" sz="2600" dirty="0">
                <a:latin typeface="Arial Narrow" panose="020B0606020202030204" pitchFamily="34" charset="0"/>
              </a:rPr>
              <a:t>Le Centre relève de l’Organisation Catholique pour le Développement et la Solidarité (OCADES) - CARITAS BURKINA à Koudougou. </a:t>
            </a:r>
          </a:p>
          <a:p>
            <a:pPr marL="0" indent="0" algn="just">
              <a:lnSpc>
                <a:spcPct val="150000"/>
              </a:lnSpc>
              <a:buNone/>
            </a:pPr>
            <a:r>
              <a:rPr lang="fr-FR" sz="2600" dirty="0">
                <a:latin typeface="Arial Narrow" panose="020B0606020202030204" pitchFamily="34" charset="0"/>
              </a:rPr>
              <a:t>A cet effet, le Secrétaire Exécutif Diocésain de l’OCADES CARITAS BURKINA à KOUDOUGOU, représentant du répondant juridique qui est l’Evêque du Diocèse de Koudougou est le premier responsable du Centre.</a:t>
            </a:r>
          </a:p>
          <a:p>
            <a:pPr marL="0" indent="0" algn="just">
              <a:lnSpc>
                <a:spcPct val="150000"/>
              </a:lnSpc>
              <a:buNone/>
            </a:pPr>
            <a:r>
              <a:rPr lang="fr-FR" sz="2600" dirty="0">
                <a:latin typeface="Arial Narrow" panose="020B0606020202030204" pitchFamily="34" charset="0"/>
              </a:rPr>
              <a:t>Ainsi, l’équipe du centre est composée de 23 personnes dont 11 femmes et 12 hommes qui sont tous des employés de l’OCADES-CARITAS BURKINA à Koudougou. </a:t>
            </a:r>
          </a:p>
          <a:p>
            <a:pPr marL="0" indent="0">
              <a:buNone/>
            </a:pPr>
            <a:endParaRPr lang="fr-FR" dirty="0"/>
          </a:p>
        </p:txBody>
      </p:sp>
    </p:spTree>
    <p:extLst>
      <p:ext uri="{BB962C8B-B14F-4D97-AF65-F5344CB8AC3E}">
        <p14:creationId xmlns:p14="http://schemas.microsoft.com/office/powerpoint/2010/main" val="2329545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51520" y="260648"/>
            <a:ext cx="8229600" cy="6408712"/>
          </a:xfrm>
        </p:spPr>
        <p:txBody>
          <a:bodyPr>
            <a:normAutofit fontScale="25000" lnSpcReduction="20000"/>
          </a:bodyPr>
          <a:lstStyle/>
          <a:p>
            <a:pPr marL="0" indent="0" algn="just">
              <a:lnSpc>
                <a:spcPct val="120000"/>
              </a:lnSpc>
              <a:buNone/>
            </a:pPr>
            <a:endParaRPr lang="fr-FR" dirty="0" smtClean="0">
              <a:latin typeface="Arial Narrow" panose="020B0606020202030204" pitchFamily="34" charset="0"/>
            </a:endParaRPr>
          </a:p>
          <a:p>
            <a:pPr marL="0" indent="0" algn="just">
              <a:lnSpc>
                <a:spcPct val="120000"/>
              </a:lnSpc>
              <a:buNone/>
            </a:pPr>
            <a:r>
              <a:rPr lang="fr-FR" sz="9600" dirty="0" smtClean="0">
                <a:latin typeface="Arial Narrow" panose="020B0606020202030204" pitchFamily="34" charset="0"/>
              </a:rPr>
              <a:t>La </a:t>
            </a:r>
            <a:r>
              <a:rPr lang="fr-FR" sz="9600" dirty="0">
                <a:latin typeface="Arial Narrow" panose="020B0606020202030204" pitchFamily="34" charset="0"/>
              </a:rPr>
              <a:t>répartition du personnel  dans les différents services est les suivant :</a:t>
            </a:r>
          </a:p>
          <a:p>
            <a:pPr marL="0" indent="0" algn="just">
              <a:lnSpc>
                <a:spcPct val="120000"/>
              </a:lnSpc>
              <a:buNone/>
            </a:pPr>
            <a:r>
              <a:rPr lang="fr-FR" sz="9600" dirty="0">
                <a:latin typeface="Arial Narrow" panose="020B0606020202030204" pitchFamily="34" charset="0"/>
              </a:rPr>
              <a:t>● Le service administratif, composé de 8 femmes et de 5 hommes dont :</a:t>
            </a:r>
          </a:p>
          <a:p>
            <a:pPr marL="0" indent="0" algn="just">
              <a:lnSpc>
                <a:spcPct val="120000"/>
              </a:lnSpc>
              <a:buNone/>
            </a:pPr>
            <a:r>
              <a:rPr lang="fr-FR" sz="9600" dirty="0">
                <a:latin typeface="Arial Narrow" panose="020B0606020202030204" pitchFamily="34" charset="0"/>
              </a:rPr>
              <a:t> </a:t>
            </a:r>
            <a:r>
              <a:rPr lang="fr-FR" sz="9600" dirty="0" smtClean="0">
                <a:latin typeface="Arial Narrow" panose="020B0606020202030204" pitchFamily="34" charset="0"/>
              </a:rPr>
              <a:t>    </a:t>
            </a:r>
            <a:r>
              <a:rPr lang="fr-FR" sz="9600" dirty="0">
                <a:latin typeface="Arial Narrow" panose="020B0606020202030204" pitchFamily="34" charset="0"/>
              </a:rPr>
              <a:t>- Un Directeur / Coordonnateur</a:t>
            </a:r>
            <a:r>
              <a:rPr lang="fr-FR" sz="9600" dirty="0" smtClean="0">
                <a:latin typeface="Arial Narrow" panose="020B0606020202030204" pitchFamily="34" charset="0"/>
              </a:rPr>
              <a:t>,</a:t>
            </a:r>
          </a:p>
          <a:p>
            <a:pPr marL="0" indent="0" algn="just">
              <a:lnSpc>
                <a:spcPct val="120000"/>
              </a:lnSpc>
              <a:buNone/>
            </a:pPr>
            <a:r>
              <a:rPr lang="fr-FR" sz="9600" dirty="0" smtClean="0">
                <a:latin typeface="Arial Narrow" panose="020B0606020202030204" pitchFamily="34" charset="0"/>
              </a:rPr>
              <a:t>     - Une Comptable,</a:t>
            </a:r>
          </a:p>
          <a:p>
            <a:pPr marL="0" indent="0" algn="just">
              <a:lnSpc>
                <a:spcPct val="120000"/>
              </a:lnSpc>
              <a:buNone/>
            </a:pPr>
            <a:r>
              <a:rPr lang="fr-FR" sz="9600" dirty="0" smtClean="0">
                <a:latin typeface="Arial Narrow" panose="020B0606020202030204" pitchFamily="34" charset="0"/>
              </a:rPr>
              <a:t>     -  Une Secrétaire / caissière,</a:t>
            </a:r>
          </a:p>
          <a:p>
            <a:pPr marL="0" indent="0" algn="just">
              <a:lnSpc>
                <a:spcPct val="120000"/>
              </a:lnSpc>
              <a:buNone/>
            </a:pPr>
            <a:r>
              <a:rPr lang="fr-FR" sz="9600" dirty="0" smtClean="0">
                <a:latin typeface="Arial Narrow" panose="020B0606020202030204" pitchFamily="34" charset="0"/>
              </a:rPr>
              <a:t>     </a:t>
            </a:r>
            <a:r>
              <a:rPr lang="fr-FR" sz="9600" dirty="0">
                <a:latin typeface="Arial Narrow" panose="020B0606020202030204" pitchFamily="34" charset="0"/>
              </a:rPr>
              <a:t>- Une magasinière,</a:t>
            </a:r>
          </a:p>
          <a:p>
            <a:pPr marL="0" indent="0" algn="just">
              <a:lnSpc>
                <a:spcPct val="120000"/>
              </a:lnSpc>
              <a:buNone/>
            </a:pPr>
            <a:r>
              <a:rPr lang="fr-FR" sz="9600" dirty="0">
                <a:latin typeface="Arial Narrow" panose="020B0606020202030204" pitchFamily="34" charset="0"/>
              </a:rPr>
              <a:t>   </a:t>
            </a:r>
            <a:r>
              <a:rPr lang="fr-FR" sz="9600" dirty="0" smtClean="0">
                <a:latin typeface="Arial Narrow" panose="020B0606020202030204" pitchFamily="34" charset="0"/>
              </a:rPr>
              <a:t>  </a:t>
            </a:r>
            <a:r>
              <a:rPr lang="fr-FR" sz="9600" dirty="0">
                <a:latin typeface="Arial Narrow" panose="020B0606020202030204" pitchFamily="34" charset="0"/>
              </a:rPr>
              <a:t>- Un chauffeur,</a:t>
            </a:r>
          </a:p>
          <a:p>
            <a:pPr marL="0" indent="0" algn="just">
              <a:lnSpc>
                <a:spcPct val="120000"/>
              </a:lnSpc>
              <a:buNone/>
            </a:pPr>
            <a:r>
              <a:rPr lang="fr-FR" sz="9600" dirty="0">
                <a:latin typeface="Arial Narrow" panose="020B0606020202030204" pitchFamily="34" charset="0"/>
              </a:rPr>
              <a:t>   </a:t>
            </a:r>
            <a:r>
              <a:rPr lang="fr-FR" sz="9600" dirty="0" smtClean="0">
                <a:latin typeface="Arial Narrow" panose="020B0606020202030204" pitchFamily="34" charset="0"/>
              </a:rPr>
              <a:t>  </a:t>
            </a:r>
            <a:r>
              <a:rPr lang="fr-FR" sz="9600" dirty="0">
                <a:latin typeface="Arial Narrow" panose="020B0606020202030204" pitchFamily="34" charset="0"/>
              </a:rPr>
              <a:t>- Cinq femmes de ménage,</a:t>
            </a:r>
          </a:p>
          <a:p>
            <a:pPr marL="0" indent="0" algn="just">
              <a:lnSpc>
                <a:spcPct val="120000"/>
              </a:lnSpc>
              <a:buNone/>
            </a:pPr>
            <a:r>
              <a:rPr lang="fr-FR" sz="9600" dirty="0">
                <a:latin typeface="Arial Narrow" panose="020B0606020202030204" pitchFamily="34" charset="0"/>
              </a:rPr>
              <a:t>    </a:t>
            </a:r>
            <a:r>
              <a:rPr lang="fr-FR" sz="9600" dirty="0" smtClean="0">
                <a:latin typeface="Arial Narrow" panose="020B0606020202030204" pitchFamily="34" charset="0"/>
              </a:rPr>
              <a:t> - </a:t>
            </a:r>
            <a:r>
              <a:rPr lang="fr-FR" sz="9600" dirty="0">
                <a:latin typeface="Arial Narrow" panose="020B0606020202030204" pitchFamily="34" charset="0"/>
              </a:rPr>
              <a:t>Trois gardiens.</a:t>
            </a:r>
          </a:p>
          <a:p>
            <a:pPr marL="0" indent="0" algn="just">
              <a:lnSpc>
                <a:spcPct val="120000"/>
              </a:lnSpc>
              <a:buNone/>
            </a:pPr>
            <a:r>
              <a:rPr lang="fr-FR" sz="9600" dirty="0">
                <a:latin typeface="Arial Narrow" panose="020B0606020202030204" pitchFamily="34" charset="0"/>
              </a:rPr>
              <a:t>● Le service de kinésithérapie ou rééducation fonctionnelle, composé </a:t>
            </a:r>
            <a:r>
              <a:rPr lang="fr-FR" sz="9600" dirty="0" smtClean="0">
                <a:latin typeface="Arial Narrow" panose="020B0606020202030204" pitchFamily="34" charset="0"/>
              </a:rPr>
              <a:t>  de </a:t>
            </a:r>
            <a:r>
              <a:rPr lang="fr-FR" sz="9600" dirty="0">
                <a:latin typeface="Arial Narrow" panose="020B0606020202030204" pitchFamily="34" charset="0"/>
              </a:rPr>
              <a:t>4 hommes </a:t>
            </a:r>
            <a:r>
              <a:rPr lang="fr-FR" sz="9600" dirty="0" smtClean="0">
                <a:latin typeface="Arial Narrow" panose="020B0606020202030204" pitchFamily="34" charset="0"/>
              </a:rPr>
              <a:t>   et  </a:t>
            </a:r>
            <a:r>
              <a:rPr lang="fr-FR" sz="9600" dirty="0">
                <a:latin typeface="Arial Narrow" panose="020B0606020202030204" pitchFamily="34" charset="0"/>
              </a:rPr>
              <a:t>de 2 femmes dont :</a:t>
            </a:r>
          </a:p>
          <a:p>
            <a:pPr marL="0" indent="0" algn="just">
              <a:lnSpc>
                <a:spcPct val="120000"/>
              </a:lnSpc>
              <a:buNone/>
            </a:pPr>
            <a:r>
              <a:rPr lang="fr-FR" sz="9600" dirty="0">
                <a:latin typeface="Arial Narrow" panose="020B0606020202030204" pitchFamily="34" charset="0"/>
              </a:rPr>
              <a:t>     - Trois Kinésithérapeutes,</a:t>
            </a:r>
          </a:p>
          <a:p>
            <a:pPr marL="0" indent="0" algn="just">
              <a:lnSpc>
                <a:spcPct val="120000"/>
              </a:lnSpc>
              <a:buNone/>
            </a:pPr>
            <a:r>
              <a:rPr lang="fr-FR" sz="9600" dirty="0">
                <a:latin typeface="Arial Narrow" panose="020B0606020202030204" pitchFamily="34" charset="0"/>
              </a:rPr>
              <a:t>     - Trois Aide-Kinésithérapeutes</a:t>
            </a:r>
          </a:p>
          <a:p>
            <a:endParaRPr lang="fr-FR" dirty="0"/>
          </a:p>
        </p:txBody>
      </p:sp>
    </p:spTree>
    <p:extLst>
      <p:ext uri="{BB962C8B-B14F-4D97-AF65-F5344CB8AC3E}">
        <p14:creationId xmlns:p14="http://schemas.microsoft.com/office/powerpoint/2010/main" val="1651387398"/>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278</TotalTime>
  <Words>1458</Words>
  <Application>Microsoft Office PowerPoint</Application>
  <PresentationFormat>Affichage à l'écran (4:3)</PresentationFormat>
  <Paragraphs>154</Paragraphs>
  <Slides>35</Slides>
  <Notes>1</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35</vt:i4>
      </vt:variant>
    </vt:vector>
  </HeadingPairs>
  <TitlesOfParts>
    <vt:vector size="41" baseType="lpstr">
      <vt:lpstr>Arial</vt:lpstr>
      <vt:lpstr>Arial Narrow</vt:lpstr>
      <vt:lpstr>Calibri</vt:lpstr>
      <vt:lpstr>Times New Roman</vt:lpstr>
      <vt:lpstr>Thème Office</vt:lpstr>
      <vt:lpstr>Picture</vt:lpstr>
      <vt:lpstr>Présentation PowerPoint</vt:lpstr>
      <vt:lpstr>Présentation PowerPoint</vt:lpstr>
      <vt:lpstr>  I]  Présentation du Centre /   </vt:lpstr>
      <vt:lpstr>Présentation PowerPoint</vt:lpstr>
      <vt:lpstr>Présentation PowerPoint</vt:lpstr>
      <vt:lpstr>Présentation PowerPoint</vt:lpstr>
      <vt:lpstr>Présentation PowerPoint</vt:lpstr>
      <vt:lpstr> II]   Organisation et fonctionnement du Centre /   2.1    Organisation du Centre</vt:lpstr>
      <vt:lpstr>Présentation PowerPoint</vt:lpstr>
      <vt:lpstr>Présentation PowerPoint</vt:lpstr>
      <vt:lpstr>Présentation PowerPoint</vt:lpstr>
      <vt:lpstr>2.2     Mode de fonctionnement </vt:lpstr>
      <vt:lpstr>Présentation PowerPoint</vt:lpstr>
      <vt:lpstr>▪ Le management des hommes qui consiste à : </vt:lpstr>
      <vt:lpstr>Présentation PowerPoint</vt:lpstr>
      <vt:lpstr>Présentation PowerPoint</vt:lpstr>
      <vt:lpstr>Présentation PowerPoint</vt:lpstr>
      <vt:lpstr>Présentation PowerPoint</vt:lpstr>
      <vt:lpstr>Présentation PowerPoint</vt:lpstr>
      <vt:lpstr>Présentation PowerPoint</vt:lpstr>
      <vt:lpstr>III]  La fonction de Contrôle</vt:lpstr>
      <vt:lpstr>Présentation PowerPoint</vt:lpstr>
      <vt:lpstr>3.1. La typologie des contrôles</vt:lpstr>
      <vt:lpstr>3.2. Les techniques de contrôle : </vt:lpstr>
      <vt:lpstr>3.2.1. Le contrôle budgétaire </vt:lpstr>
      <vt:lpstr>Présentation PowerPoint</vt:lpstr>
      <vt:lpstr>3.2.2. Le contrôle de gestion </vt:lpstr>
      <vt:lpstr>3.2.3. L’audit </vt:lpstr>
      <vt:lpstr>IV]     Le rapport de contrôle</vt:lpstr>
      <vt:lpstr>Présentation PowerPoint</vt:lpstr>
      <vt:lpstr>Avant soins </vt:lpstr>
      <vt:lpstr>Pendant soins (après amputation) </vt:lpstr>
      <vt:lpstr>Après soins </vt:lpstr>
      <vt:lpstr> Après soins (elle quitte le centre) </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Comptabilité</dc:creator>
  <cp:lastModifiedBy>SECRET</cp:lastModifiedBy>
  <cp:revision>17</cp:revision>
  <dcterms:created xsi:type="dcterms:W3CDTF">2019-10-15T14:33:21Z</dcterms:created>
  <dcterms:modified xsi:type="dcterms:W3CDTF">2019-10-22T11:18:09Z</dcterms:modified>
</cp:coreProperties>
</file>