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56" r:id="rId2"/>
    <p:sldId id="257" r:id="rId3"/>
    <p:sldId id="278" r:id="rId4"/>
    <p:sldId id="279" r:id="rId5"/>
    <p:sldId id="283" r:id="rId6"/>
    <p:sldId id="271" r:id="rId7"/>
    <p:sldId id="282" r:id="rId8"/>
    <p:sldId id="272" r:id="rId9"/>
    <p:sldId id="298" r:id="rId10"/>
    <p:sldId id="297" r:id="rId11"/>
    <p:sldId id="273" r:id="rId12"/>
    <p:sldId id="299" r:id="rId13"/>
    <p:sldId id="289" r:id="rId14"/>
    <p:sldId id="293" r:id="rId15"/>
    <p:sldId id="294" r:id="rId16"/>
    <p:sldId id="291" r:id="rId17"/>
    <p:sldId id="295" r:id="rId18"/>
    <p:sldId id="296" r:id="rId19"/>
    <p:sldId id="285" r:id="rId20"/>
    <p:sldId id="287" r:id="rId21"/>
    <p:sldId id="268" r:id="rId22"/>
    <p:sldId id="269" r:id="rId23"/>
    <p:sldId id="270" r:id="rId24"/>
    <p:sldId id="280" r:id="rId25"/>
    <p:sldId id="30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B24D7-AC3D-417E-B4BE-B08FFFCC0B62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FD560-AE72-4607-BDFD-9F6809431D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91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Réadaptation fonctionnelle (rééducation, </a:t>
            </a:r>
            <a:r>
              <a:rPr lang="fr-FR" sz="1200" dirty="0" err="1" smtClean="0"/>
              <a:t>appreillage</a:t>
            </a:r>
            <a:endParaRPr lang="fr-F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Accès à tous aux soins de santé ( participation selon les capacités financières)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D560-AE72-4607-BDFD-9F6809431D6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059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 seul</a:t>
            </a:r>
            <a:r>
              <a:rPr lang="fr-FR" baseline="0" dirty="0" smtClean="0"/>
              <a:t> centre au </a:t>
            </a:r>
            <a:r>
              <a:rPr lang="fr-FR" baseline="0" dirty="0" err="1" smtClean="0"/>
              <a:t>tchad</a:t>
            </a:r>
            <a:r>
              <a:rPr lang="fr-FR" baseline="0" dirty="0" smtClean="0"/>
              <a:t> !!!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FD560-AE72-4607-BDFD-9F6809431D6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533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C4CA952-45A4-446B-B993-B9037D8D5FFB}" type="datetimeFigureOut">
              <a:rPr lang="fr-FR" smtClean="0"/>
              <a:pPr/>
              <a:t>23/09/2019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43076DE-9A8C-4CE2-A278-D39AFBA4B75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034" y="928670"/>
            <a:ext cx="8458200" cy="1470025"/>
          </a:xfrm>
        </p:spPr>
        <p:txBody>
          <a:bodyPr/>
          <a:lstStyle/>
          <a:p>
            <a:pPr algn="ctr"/>
            <a:r>
              <a:rPr lang="fr-FR" dirty="0" smtClean="0"/>
              <a:t>Maison Notre Dame de Paix (MNDP)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14414" y="2928934"/>
            <a:ext cx="7406640" cy="1357322"/>
          </a:xfrm>
        </p:spPr>
        <p:txBody>
          <a:bodyPr>
            <a:normAutofit/>
          </a:bodyPr>
          <a:lstStyle/>
          <a:p>
            <a:r>
              <a:rPr lang="fr-FR" sz="1800" i="1" dirty="0" smtClean="0">
                <a:solidFill>
                  <a:schemeClr val="bg1"/>
                </a:solidFill>
              </a:rPr>
              <a:t>Centre de réadaptation fonctionnelle et d’inclusion sociale </a:t>
            </a:r>
            <a:endParaRPr lang="fr-FR" sz="1800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28"/>
            <a:ext cx="3929058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 descr="C:\Users\Fr Antoine MAMBE\Desktop\MNDP\Association Maison Notre Dame de la Paix\DSC_3450.JPG"/>
          <p:cNvPicPr/>
          <p:nvPr/>
        </p:nvPicPr>
        <p:blipFill>
          <a:blip r:embed="rId3" cstate="print"/>
          <a:srcRect t="3526"/>
          <a:stretch>
            <a:fillRect/>
          </a:stretch>
        </p:blipFill>
        <p:spPr bwMode="auto">
          <a:xfrm>
            <a:off x="4214810" y="3929066"/>
            <a:ext cx="4929190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492" y="548680"/>
            <a:ext cx="8893015" cy="936104"/>
          </a:xfrm>
        </p:spPr>
        <p:txBody>
          <a:bodyPr>
            <a:noAutofit/>
          </a:bodyPr>
          <a:lstStyle/>
          <a:p>
            <a:r>
              <a:rPr lang="fr-FR" sz="2800" dirty="0" smtClean="0"/>
              <a:t>Lien entre la kinésithérapie et l’orthopédie: Exemples</a:t>
            </a:r>
            <a:endParaRPr lang="fr-FR" sz="28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57199" y="1370825"/>
            <a:ext cx="3394721" cy="2088232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CM" sz="2800" dirty="0" smtClean="0"/>
              <a:t>Posture plâtrée pour corriger le pied d’un enfant né avec pied malformé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3064" b="41779"/>
          <a:stretch/>
        </p:blipFill>
        <p:spPr>
          <a:xfrm>
            <a:off x="4051711" y="4149080"/>
            <a:ext cx="2664296" cy="25922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39175" b="8689"/>
          <a:stretch/>
        </p:blipFill>
        <p:spPr>
          <a:xfrm>
            <a:off x="4051712" y="1340768"/>
            <a:ext cx="2664296" cy="2516297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457199" y="4149080"/>
            <a:ext cx="3250704" cy="1224136"/>
          </a:xfrm>
          <a:prstGeom prst="rect">
            <a:avLst/>
          </a:prstGeom>
        </p:spPr>
        <p:txBody>
          <a:bodyPr vert="horz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CM" sz="2800" dirty="0" smtClean="0"/>
              <a:t>Préparation </a:t>
            </a:r>
            <a:r>
              <a:rPr lang="fr-CM" sz="2800" dirty="0"/>
              <a:t>d’une attèle d’extension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428711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DSCN3264.JPG"/>
          <p:cNvPicPr>
            <a:picLocks noChangeAspect="1"/>
          </p:cNvPicPr>
          <p:nvPr/>
        </p:nvPicPr>
        <p:blipFill>
          <a:blip r:embed="rId2" cstate="print"/>
          <a:srcRect l="22607" b="11111"/>
          <a:stretch>
            <a:fillRect/>
          </a:stretch>
        </p:blipFill>
        <p:spPr>
          <a:xfrm rot="5400000">
            <a:off x="6572248" y="1928818"/>
            <a:ext cx="2643206" cy="25002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66800"/>
          </a:xfrm>
        </p:spPr>
        <p:txBody>
          <a:bodyPr/>
          <a:lstStyle/>
          <a:p>
            <a:r>
              <a:rPr lang="fr-FR" dirty="0" smtClean="0"/>
              <a:t>Le service appareillage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7504" y="2282569"/>
            <a:ext cx="3436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</a:t>
            </a:r>
            <a:r>
              <a:rPr lang="fr-FR" dirty="0" smtClean="0"/>
              <a:t> orthoprothésistes </a:t>
            </a:r>
          </a:p>
          <a:p>
            <a:r>
              <a:rPr lang="fr-FR" dirty="0" smtClean="0"/>
              <a:t>et </a:t>
            </a:r>
            <a:br>
              <a:rPr lang="fr-FR" dirty="0" smtClean="0"/>
            </a:br>
            <a:r>
              <a:rPr lang="fr-FR" dirty="0" smtClean="0"/>
              <a:t>7 auxiliaire-orthoprothésistes</a:t>
            </a:r>
            <a:br>
              <a:rPr lang="fr-FR" dirty="0" smtClean="0"/>
            </a:br>
            <a:endParaRPr lang="fr-FR" dirty="0" smtClean="0"/>
          </a:p>
          <a:p>
            <a:r>
              <a:rPr lang="fr-FR" dirty="0" smtClean="0"/>
              <a:t>1 menuisier </a:t>
            </a:r>
          </a:p>
          <a:p>
            <a:r>
              <a:rPr lang="fr-FR" dirty="0" smtClean="0"/>
              <a:t>2 ferrailleurs</a:t>
            </a:r>
          </a:p>
          <a:p>
            <a:endParaRPr lang="fr-FR" dirty="0"/>
          </a:p>
        </p:txBody>
      </p:sp>
      <p:pic>
        <p:nvPicPr>
          <p:cNvPr id="11" name="Image 10" descr="DSCN3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4286256"/>
            <a:ext cx="3428992" cy="25717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3629" y="1852594"/>
            <a:ext cx="3100073" cy="24288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283340" y="4500570"/>
            <a:ext cx="4824536" cy="1800200"/>
          </a:xfrm>
          <a:prstGeom prst="rect">
            <a:avLst/>
          </a:prstGeom>
        </p:spPr>
        <p:txBody>
          <a:bodyPr vert="horz"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100" dirty="0"/>
              <a:t>Section </a:t>
            </a:r>
            <a:r>
              <a:rPr lang="fr-FR" sz="3100" dirty="0" smtClean="0"/>
              <a:t>d’appareillage orthopédique</a:t>
            </a:r>
            <a:r>
              <a:rPr lang="fr-FR" sz="3100" dirty="0"/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100" dirty="0"/>
              <a:t>Section mécanique;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100" dirty="0"/>
              <a:t>Section </a:t>
            </a:r>
            <a:r>
              <a:rPr lang="fr-FR" sz="3100" dirty="0" smtClean="0"/>
              <a:t>menuiserie</a:t>
            </a:r>
            <a:endParaRPr lang="fr-FR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3157" y="1124744"/>
            <a:ext cx="8320438" cy="1152128"/>
          </a:xfrm>
        </p:spPr>
        <p:txBody>
          <a:bodyPr>
            <a:normAutofit/>
          </a:bodyPr>
          <a:lstStyle/>
          <a:p>
            <a:r>
              <a:rPr lang="fr-CM" sz="3200" dirty="0" smtClean="0">
                <a:solidFill>
                  <a:srgbClr val="FF0000"/>
                </a:solidFill>
              </a:rPr>
              <a:t>L’orthopédie</a:t>
            </a:r>
            <a:r>
              <a:rPr lang="fr-CM" sz="3200" dirty="0" smtClean="0"/>
              <a:t> ~ </a:t>
            </a:r>
            <a:r>
              <a:rPr lang="fr-CM" sz="3200" dirty="0"/>
              <a:t>soigner </a:t>
            </a:r>
            <a:r>
              <a:rPr lang="fr-CM" sz="3200" dirty="0" smtClean="0"/>
              <a:t>par appareillage orthopédique</a:t>
            </a:r>
            <a:endParaRPr lang="fr-FR" sz="31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3157" y="2852936"/>
            <a:ext cx="8320438" cy="25922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M" sz="3100" dirty="0" smtClean="0">
                <a:solidFill>
                  <a:srgbClr val="FF0000"/>
                </a:solidFill>
              </a:rPr>
              <a:t>L’orthoprothésiste</a:t>
            </a:r>
            <a:r>
              <a:rPr lang="fr-CM" sz="3100" dirty="0" smtClean="0"/>
              <a:t> = un professionnel qui réalise des soins à travers des prothèse et orthèse afin </a:t>
            </a:r>
            <a:r>
              <a:rPr lang="fr-CM" sz="3100" dirty="0" smtClean="0">
                <a:solidFill>
                  <a:srgbClr val="FF0000"/>
                </a:solidFill>
              </a:rPr>
              <a:t>d’améliorer la posture  et de restaurer le les capacités fonctionnelles </a:t>
            </a:r>
            <a:r>
              <a:rPr lang="fr-CM" sz="3100" dirty="0" smtClean="0"/>
              <a:t>du patient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1564458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20438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Section d’appareillage orthopédique</a:t>
            </a:r>
            <a:endParaRPr lang="fr-FR" sz="3100" dirty="0"/>
          </a:p>
        </p:txBody>
      </p:sp>
      <p:grpSp>
        <p:nvGrpSpPr>
          <p:cNvPr id="4" name="Groupe 3"/>
          <p:cNvGrpSpPr/>
          <p:nvPr/>
        </p:nvGrpSpPr>
        <p:grpSpPr>
          <a:xfrm>
            <a:off x="3455479" y="2238876"/>
            <a:ext cx="2016224" cy="4071966"/>
            <a:chOff x="3294096" y="2500306"/>
            <a:chExt cx="2016224" cy="4071966"/>
          </a:xfrm>
        </p:grpSpPr>
        <p:pic>
          <p:nvPicPr>
            <p:cNvPr id="5" name="Picture 2" descr="I:\dos\DCIM\Camera\IMG_20170224_090906.jpg"/>
            <p:cNvPicPr>
              <a:picLocks noChangeAspect="1" noChangeArrowheads="1"/>
            </p:cNvPicPr>
            <p:nvPr/>
          </p:nvPicPr>
          <p:blipFill rotWithShape="1">
            <a:blip r:embed="rId2"/>
            <a:srcRect l="29399" r="11801"/>
            <a:stretch/>
          </p:blipFill>
          <p:spPr bwMode="auto">
            <a:xfrm>
              <a:off x="3294096" y="2500306"/>
              <a:ext cx="2016224" cy="4071966"/>
            </a:xfrm>
            <a:prstGeom prst="rect">
              <a:avLst/>
            </a:prstGeom>
            <a:noFill/>
          </p:spPr>
        </p:pic>
        <p:sp>
          <p:nvSpPr>
            <p:cNvPr id="6" name="Ellipse 5"/>
            <p:cNvSpPr/>
            <p:nvPr/>
          </p:nvSpPr>
          <p:spPr>
            <a:xfrm>
              <a:off x="4000496" y="2786058"/>
              <a:ext cx="357190" cy="35719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Rectangle 2"/>
          <p:cNvSpPr/>
          <p:nvPr/>
        </p:nvSpPr>
        <p:spPr>
          <a:xfrm>
            <a:off x="822292" y="1727518"/>
            <a:ext cx="3317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Les </a:t>
            </a:r>
            <a:r>
              <a:rPr lang="fr-FR" sz="2400" dirty="0" smtClean="0"/>
              <a:t>prothèses</a:t>
            </a:r>
            <a:endParaRPr lang="fr-FR" sz="2400" dirty="0"/>
          </a:p>
        </p:txBody>
      </p:sp>
      <p:pic>
        <p:nvPicPr>
          <p:cNvPr id="10" name="Picture 4" descr="western0041"/>
          <p:cNvPicPr>
            <a:picLocks noChangeAspect="1" noChangeArrowheads="1"/>
          </p:cNvPicPr>
          <p:nvPr/>
        </p:nvPicPr>
        <p:blipFill rotWithShape="1">
          <a:blip r:embed="rId3"/>
          <a:srcRect l="5908" t="214" r="59326"/>
          <a:stretch/>
        </p:blipFill>
        <p:spPr bwMode="auto">
          <a:xfrm>
            <a:off x="247035" y="2175646"/>
            <a:ext cx="1347758" cy="288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23753" t="2813" r="26841"/>
          <a:stretch/>
        </p:blipFill>
        <p:spPr>
          <a:xfrm>
            <a:off x="1729754" y="2175646"/>
            <a:ext cx="1567837" cy="2898628"/>
          </a:xfrm>
          <a:prstGeom prst="rect">
            <a:avLst/>
          </a:prstGeom>
        </p:spPr>
      </p:pic>
      <p:pic>
        <p:nvPicPr>
          <p:cNvPr id="15" name="Picture 5" descr="western0042"/>
          <p:cNvPicPr>
            <a:picLocks noChangeAspect="1" noChangeArrowheads="1"/>
          </p:cNvPicPr>
          <p:nvPr/>
        </p:nvPicPr>
        <p:blipFill rotWithShape="1">
          <a:blip r:embed="rId5"/>
          <a:srcRect l="6300" t="1801" r="60373"/>
          <a:stretch/>
        </p:blipFill>
        <p:spPr bwMode="auto">
          <a:xfrm>
            <a:off x="5638890" y="3748227"/>
            <a:ext cx="1444150" cy="289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3717032"/>
            <a:ext cx="1456881" cy="291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48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Section d’appareillage orthopédique </a:t>
            </a:r>
            <a:r>
              <a:rPr lang="fr-FR" sz="3100" dirty="0" smtClean="0"/>
              <a:t>(suite)</a:t>
            </a:r>
            <a:endParaRPr lang="fr-FR" sz="3100" dirty="0"/>
          </a:p>
        </p:txBody>
      </p:sp>
      <p:sp>
        <p:nvSpPr>
          <p:cNvPr id="3" name="Rectangle 2"/>
          <p:cNvSpPr/>
          <p:nvPr/>
        </p:nvSpPr>
        <p:spPr>
          <a:xfrm>
            <a:off x="822292" y="1727518"/>
            <a:ext cx="64140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Orthèse </a:t>
            </a:r>
            <a:r>
              <a:rPr lang="fr-FR" sz="2400" dirty="0" err="1" smtClean="0"/>
              <a:t>cruropédieuse</a:t>
            </a:r>
            <a:r>
              <a:rPr lang="fr-FR" sz="2400" dirty="0" smtClean="0"/>
              <a:t> de correction</a:t>
            </a:r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34416" t="21640" r="21737"/>
          <a:stretch/>
        </p:blipFill>
        <p:spPr>
          <a:xfrm>
            <a:off x="683568" y="2420888"/>
            <a:ext cx="2304255" cy="41088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1805" r="8866"/>
          <a:stretch/>
        </p:blipFill>
        <p:spPr>
          <a:xfrm>
            <a:off x="3355750" y="2433642"/>
            <a:ext cx="2432499" cy="40960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r="6705" b="19666"/>
          <a:stretch/>
        </p:blipFill>
        <p:spPr>
          <a:xfrm>
            <a:off x="6156177" y="2420888"/>
            <a:ext cx="2545748" cy="409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33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2292" y="1727518"/>
            <a:ext cx="5981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Les </a:t>
            </a:r>
            <a:r>
              <a:rPr lang="fr-FR" sz="2400" dirty="0" smtClean="0"/>
              <a:t>orthèses </a:t>
            </a:r>
            <a:r>
              <a:rPr lang="fr-FR" sz="2400" dirty="0" err="1" smtClean="0"/>
              <a:t>cruropédieuse</a:t>
            </a:r>
            <a:r>
              <a:rPr lang="fr-FR" sz="2400" dirty="0" smtClean="0"/>
              <a:t> dynamique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6765" t="2969" r="22753" b="7667"/>
          <a:stretch/>
        </p:blipFill>
        <p:spPr>
          <a:xfrm>
            <a:off x="822291" y="2428976"/>
            <a:ext cx="2165531" cy="40879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10629" r="30315"/>
          <a:stretch/>
        </p:blipFill>
        <p:spPr>
          <a:xfrm>
            <a:off x="3563888" y="2428976"/>
            <a:ext cx="2016224" cy="40879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2243" r="21715"/>
          <a:stretch/>
        </p:blipFill>
        <p:spPr>
          <a:xfrm>
            <a:off x="6156178" y="2428976"/>
            <a:ext cx="2099312" cy="408796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711839"/>
            <a:ext cx="9036496" cy="792088"/>
          </a:xfrm>
          <a:prstGeom prst="rect">
            <a:avLst/>
          </a:prstGeom>
        </p:spPr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Section d’appareillage orthopédique </a:t>
            </a:r>
            <a:r>
              <a:rPr lang="fr-FR" sz="3100" dirty="0" smtClean="0"/>
              <a:t>(suite)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820959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1700808"/>
            <a:ext cx="3317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Orthèse du poignet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636069" y="2229729"/>
            <a:ext cx="2406375" cy="1384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678" y="2190471"/>
            <a:ext cx="2276147" cy="139353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b="4024"/>
          <a:stretch/>
        </p:blipFill>
        <p:spPr>
          <a:xfrm>
            <a:off x="6578770" y="2162473"/>
            <a:ext cx="2274146" cy="13859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425" y="4107817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Orthèse de l’avant bras et du poignet</a:t>
            </a:r>
            <a:endParaRPr lang="fr-FR" sz="2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t="6900" b="33931"/>
          <a:stretch/>
        </p:blipFill>
        <p:spPr>
          <a:xfrm>
            <a:off x="653522" y="4640266"/>
            <a:ext cx="4777844" cy="197742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l="26844"/>
          <a:stretch/>
        </p:blipFill>
        <p:spPr>
          <a:xfrm>
            <a:off x="6578770" y="4308592"/>
            <a:ext cx="1327989" cy="2344112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Section d’appareillage orthopédique </a:t>
            </a:r>
            <a:r>
              <a:rPr lang="fr-FR" sz="3100" dirty="0" smtClean="0"/>
              <a:t>(suite)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8992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1866019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Orthèse du cou (arthrose, douleur, accident)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19659"/>
            <a:ext cx="3240360" cy="324036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9689" r="8922"/>
          <a:stretch/>
        </p:blipFill>
        <p:spPr>
          <a:xfrm>
            <a:off x="4860032" y="2519659"/>
            <a:ext cx="3024336" cy="3240360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Section d’appareillage orthopédique </a:t>
            </a:r>
            <a:r>
              <a:rPr lang="fr-FR" sz="3100" dirty="0" smtClean="0"/>
              <a:t>(suite)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1734125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1844824"/>
            <a:ext cx="5328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Chaussure et semelle orthopédique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8312" t="17492" b="7515"/>
          <a:stretch/>
        </p:blipFill>
        <p:spPr>
          <a:xfrm>
            <a:off x="1043608" y="2519659"/>
            <a:ext cx="2807018" cy="33560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13972" b="3624"/>
          <a:stretch/>
        </p:blipFill>
        <p:spPr>
          <a:xfrm>
            <a:off x="4699771" y="2519659"/>
            <a:ext cx="3434892" cy="3356023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7920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Section d’appareillage orthopédique </a:t>
            </a:r>
            <a:r>
              <a:rPr lang="fr-FR" sz="3100" dirty="0" smtClean="0"/>
              <a:t>(suite)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396575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20438" cy="792088"/>
          </a:xfrm>
        </p:spPr>
        <p:txBody>
          <a:bodyPr>
            <a:normAutofit/>
          </a:bodyPr>
          <a:lstStyle/>
          <a:p>
            <a:r>
              <a:rPr lang="fr-FR" dirty="0"/>
              <a:t>Section mécanique</a:t>
            </a:r>
            <a:endParaRPr lang="fr-FR" sz="31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4946" t="-137" r="14758" b="15320"/>
          <a:stretch/>
        </p:blipFill>
        <p:spPr>
          <a:xfrm>
            <a:off x="683567" y="2060848"/>
            <a:ext cx="2232249" cy="41832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060848"/>
            <a:ext cx="2016223" cy="418321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3089" r="10629" b="30710"/>
          <a:stretch/>
        </p:blipFill>
        <p:spPr>
          <a:xfrm>
            <a:off x="5940151" y="2060848"/>
            <a:ext cx="2376265" cy="41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35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066800"/>
          </a:xfrm>
        </p:spPr>
        <p:txBody>
          <a:bodyPr/>
          <a:lstStyle/>
          <a:p>
            <a:r>
              <a:rPr lang="fr-FR" dirty="0" smtClean="0"/>
              <a:t>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smtClean="0"/>
              <a:t>Association Tchadienne </a:t>
            </a:r>
          </a:p>
          <a:p>
            <a:r>
              <a:rPr lang="fr-FR" dirty="0" smtClean="0"/>
              <a:t>Fondée en 1979</a:t>
            </a:r>
          </a:p>
          <a:p>
            <a:r>
              <a:rPr lang="fr-FR" dirty="0" smtClean="0"/>
              <a:t>Père Michel Guimbaud</a:t>
            </a:r>
          </a:p>
          <a:p>
            <a:endParaRPr lang="fr-FR" dirty="0" smtClean="0"/>
          </a:p>
          <a:p>
            <a:r>
              <a:rPr lang="fr-FR" dirty="0" smtClean="0"/>
              <a:t>Enfants déambulant sur les genoux : séquelles de                          poliomyélite </a:t>
            </a:r>
          </a:p>
          <a:p>
            <a:pPr algn="ctr"/>
            <a:endParaRPr lang="fr-FR" i="1" dirty="0" smtClean="0">
              <a:solidFill>
                <a:schemeClr val="accent4">
                  <a:lumMod val="75000"/>
                </a:schemeClr>
              </a:solidFill>
              <a:latin typeface="Arial Narrow" pitchFamily="34" charset="0"/>
            </a:endParaRPr>
          </a:p>
          <a:p>
            <a:pPr algn="ctr">
              <a:buNone/>
            </a:pPr>
            <a:r>
              <a:rPr lang="fr-FR" sz="3300" b="1" i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 « M’</a:t>
            </a:r>
            <a:r>
              <a:rPr lang="fr-FR" sz="3300" b="1" i="1" dirty="0" err="1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Ndigi</a:t>
            </a:r>
            <a:r>
              <a:rPr lang="fr-FR" sz="3300" b="1" i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 Nja Tar :  Je veux marcher debout</a:t>
            </a:r>
            <a:r>
              <a:rPr lang="fr-FR" sz="3300" b="1" dirty="0" smtClean="0">
                <a:solidFill>
                  <a:schemeClr val="accent4">
                    <a:lumMod val="75000"/>
                  </a:schemeClr>
                </a:solidFill>
                <a:latin typeface="Arial Narrow" pitchFamily="34" charset="0"/>
              </a:rPr>
              <a:t> »</a:t>
            </a:r>
          </a:p>
          <a:p>
            <a:endParaRPr lang="fr-FR" dirty="0" smtClean="0"/>
          </a:p>
          <a:p>
            <a:r>
              <a:rPr lang="fr-FR" dirty="0" smtClean="0"/>
              <a:t>35000 patients pris en charge </a:t>
            </a:r>
          </a:p>
          <a:p>
            <a:r>
              <a:rPr lang="fr-FR" dirty="0" smtClean="0"/>
              <a:t>Environ 1500 patients par an</a:t>
            </a:r>
          </a:p>
          <a:p>
            <a:r>
              <a:rPr lang="fr-FR" dirty="0" smtClean="0"/>
              <a:t>32 professionnels permanents au centre</a:t>
            </a:r>
          </a:p>
          <a:p>
            <a:r>
              <a:rPr lang="fr-FR" dirty="0" smtClean="0"/>
              <a:t>Capacité d’accueil: 77 lits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20438" cy="792088"/>
          </a:xfrm>
        </p:spPr>
        <p:txBody>
          <a:bodyPr>
            <a:normAutofit/>
          </a:bodyPr>
          <a:lstStyle/>
          <a:p>
            <a:r>
              <a:rPr lang="fr-FR" dirty="0"/>
              <a:t>Section menuiserie</a:t>
            </a:r>
            <a:endParaRPr lang="fr-FR" sz="31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r="28380" b="8564"/>
          <a:stretch/>
        </p:blipFill>
        <p:spPr>
          <a:xfrm>
            <a:off x="3599450" y="1916832"/>
            <a:ext cx="2200642" cy="457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7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066800"/>
          </a:xfrm>
        </p:spPr>
        <p:txBody>
          <a:bodyPr/>
          <a:lstStyle/>
          <a:p>
            <a:r>
              <a:rPr lang="fr-FR" dirty="0" smtClean="0"/>
              <a:t>Les missions chirurgicales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747094"/>
            <a:ext cx="8229600" cy="4325112"/>
          </a:xfrm>
        </p:spPr>
        <p:txBody>
          <a:bodyPr>
            <a:normAutofit/>
          </a:bodyPr>
          <a:lstStyle/>
          <a:p>
            <a:r>
              <a:rPr lang="fr-FR" sz="2400" dirty="0" smtClean="0"/>
              <a:t>Partenariat avec Handicap Santé (HS)</a:t>
            </a:r>
          </a:p>
          <a:p>
            <a:pPr>
              <a:buNone/>
            </a:pPr>
            <a:r>
              <a:rPr lang="fr-FR" sz="2400" dirty="0" smtClean="0"/>
              <a:t>    4 fois par an (200 opérés/an)</a:t>
            </a:r>
          </a:p>
          <a:p>
            <a:pPr>
              <a:buNone/>
            </a:pPr>
            <a:r>
              <a:rPr lang="fr-FR" sz="2400" dirty="0" smtClean="0"/>
              <a:t>    Plastie – Orthopédie </a:t>
            </a:r>
          </a:p>
          <a:p>
            <a:endParaRPr lang="fr-FR" sz="2400" dirty="0" smtClean="0"/>
          </a:p>
          <a:p>
            <a:r>
              <a:rPr lang="fr-FR" sz="2400" dirty="0" smtClean="0"/>
              <a:t>Partenariat avec Action Santé Femmes (ASF)</a:t>
            </a:r>
          </a:p>
          <a:p>
            <a:pPr>
              <a:buNone/>
            </a:pPr>
            <a:r>
              <a:rPr lang="fr-FR" sz="2400" dirty="0" smtClean="0"/>
              <a:t>     2 fois par an </a:t>
            </a:r>
          </a:p>
          <a:p>
            <a:pPr>
              <a:buNone/>
            </a:pPr>
            <a:r>
              <a:rPr lang="fr-FR" sz="2400" dirty="0" smtClean="0"/>
              <a:t>     Fistules obstétricales </a:t>
            </a:r>
          </a:p>
        </p:txBody>
      </p:sp>
      <p:pic>
        <p:nvPicPr>
          <p:cNvPr id="4" name="Image 3" descr="Ref_Handicap_sante.png"/>
          <p:cNvPicPr/>
          <p:nvPr/>
        </p:nvPicPr>
        <p:blipFill>
          <a:blip r:embed="rId2"/>
          <a:srcRect l="27213" t="10211" r="24635" b="10655"/>
          <a:stretch>
            <a:fillRect/>
          </a:stretch>
        </p:blipFill>
        <p:spPr>
          <a:xfrm>
            <a:off x="7143768" y="1714488"/>
            <a:ext cx="1390552" cy="1571636"/>
          </a:xfrm>
          <a:prstGeom prst="rect">
            <a:avLst/>
          </a:prstGeom>
        </p:spPr>
      </p:pic>
      <p:pic>
        <p:nvPicPr>
          <p:cNvPr id="5" name="Image 4" descr="logoASF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7072330" y="3786190"/>
            <a:ext cx="1428760" cy="1571636"/>
          </a:xfrm>
          <a:prstGeom prst="rect">
            <a:avLst/>
          </a:prstGeom>
        </p:spPr>
      </p:pic>
      <p:pic>
        <p:nvPicPr>
          <p:cNvPr id="6" name="Image 5" descr="DSC_56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4687048"/>
            <a:ext cx="3277712" cy="2170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66800"/>
          </a:xfrm>
        </p:spPr>
        <p:txBody>
          <a:bodyPr/>
          <a:lstStyle/>
          <a:p>
            <a:r>
              <a:rPr lang="fr-FR" dirty="0" smtClean="0"/>
              <a:t>=&gt; Mission Plastie </a:t>
            </a:r>
            <a:endParaRPr lang="fr-FR" dirty="0"/>
          </a:p>
        </p:txBody>
      </p:sp>
      <p:pic>
        <p:nvPicPr>
          <p:cNvPr id="7" name="Espace réservé du contenu 6" descr="DSC_55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7232" y="1785926"/>
            <a:ext cx="3882867" cy="2571768"/>
          </a:xfrm>
        </p:spPr>
      </p:pic>
      <p:pic>
        <p:nvPicPr>
          <p:cNvPr id="8" name="Image 7" descr="DSC_5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785926"/>
            <a:ext cx="3602716" cy="2571768"/>
          </a:xfrm>
          <a:prstGeom prst="rect">
            <a:avLst/>
          </a:prstGeom>
        </p:spPr>
      </p:pic>
      <p:pic>
        <p:nvPicPr>
          <p:cNvPr id="9" name="Image 8" descr="DSC_55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4357694"/>
            <a:ext cx="3571900" cy="250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066800"/>
          </a:xfrm>
        </p:spPr>
        <p:txBody>
          <a:bodyPr/>
          <a:lstStyle/>
          <a:p>
            <a:r>
              <a:rPr lang="fr-FR" dirty="0" smtClean="0"/>
              <a:t>=&gt;Mission orthopédie</a:t>
            </a:r>
            <a:endParaRPr lang="fr-FR" dirty="0"/>
          </a:p>
        </p:txBody>
      </p:sp>
      <p:pic>
        <p:nvPicPr>
          <p:cNvPr id="4" name="Espace réservé du contenu 3" descr="IMG_70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071678"/>
            <a:ext cx="3243263" cy="4324350"/>
          </a:xfrm>
        </p:spPr>
      </p:pic>
      <p:pic>
        <p:nvPicPr>
          <p:cNvPr id="5" name="Image 4" descr="DSCN0229.JPG"/>
          <p:cNvPicPr>
            <a:picLocks noChangeAspect="1"/>
          </p:cNvPicPr>
          <p:nvPr/>
        </p:nvPicPr>
        <p:blipFill>
          <a:blip r:embed="rId3" cstate="print"/>
          <a:srcRect l="14844" r="22656"/>
          <a:stretch>
            <a:fillRect/>
          </a:stretch>
        </p:blipFill>
        <p:spPr>
          <a:xfrm>
            <a:off x="4929190" y="2071678"/>
            <a:ext cx="3143272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2939" y="476672"/>
            <a:ext cx="8229600" cy="1066800"/>
          </a:xfrm>
        </p:spPr>
        <p:txBody>
          <a:bodyPr/>
          <a:lstStyle/>
          <a:p>
            <a:r>
              <a:rPr lang="fr-FR" dirty="0" smtClean="0"/>
              <a:t>Difficultés rencontrées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121" y="1412776"/>
            <a:ext cx="8229600" cy="5040560"/>
          </a:xfrm>
        </p:spPr>
        <p:txBody>
          <a:bodyPr>
            <a:normAutofit/>
          </a:bodyPr>
          <a:lstStyle/>
          <a:p>
            <a:r>
              <a:rPr lang="fr-FR" dirty="0" smtClean="0"/>
              <a:t>Peu de communication et partage des données entre la réadaptation et la santé</a:t>
            </a:r>
          </a:p>
          <a:p>
            <a:r>
              <a:rPr lang="fr-FR" dirty="0" smtClean="0"/>
              <a:t>Manque de détection précoce ou référencement tardive vers les centres de réadaptation</a:t>
            </a:r>
          </a:p>
          <a:p>
            <a:r>
              <a:rPr lang="fr-FR" dirty="0" smtClean="0"/>
              <a:t>Méconnaissance publique de la réadaptation </a:t>
            </a:r>
          </a:p>
          <a:p>
            <a:r>
              <a:rPr lang="fr-FR" dirty="0" smtClean="0"/>
              <a:t>Insuffisance des techniciens en réadaptation diplômés et absence de certains métiers</a:t>
            </a:r>
          </a:p>
          <a:p>
            <a:r>
              <a:rPr lang="fr-FR" dirty="0" smtClean="0"/>
              <a:t>Insuffisance des structures de réadaptation au niveau national</a:t>
            </a:r>
          </a:p>
          <a:p>
            <a:r>
              <a:rPr lang="fr-FR" dirty="0" smtClean="0"/>
              <a:t>Faible implication des autorités dans la réadaptation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Centres de Doba, Laï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Réadaptation fonctionnelle </a:t>
            </a:r>
          </a:p>
          <a:p>
            <a:r>
              <a:rPr lang="fr-FR" dirty="0" smtClean="0"/>
              <a:t>Insertion sociale des adolescents en situation de handicap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604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8229600" cy="1066800"/>
          </a:xfrm>
        </p:spPr>
        <p:txBody>
          <a:bodyPr/>
          <a:lstStyle/>
          <a:p>
            <a:r>
              <a:rPr lang="fr-FR" dirty="0" smtClean="0"/>
              <a:t>Les objectifs du centre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sz="2300" u="sng" dirty="0" smtClean="0"/>
              <a:t>Objectif général </a:t>
            </a:r>
            <a:r>
              <a:rPr lang="fr-FR" sz="2300" dirty="0" smtClean="0"/>
              <a:t>: </a:t>
            </a:r>
          </a:p>
          <a:p>
            <a:r>
              <a:rPr lang="fr-FR" sz="2300" dirty="0" smtClean="0"/>
              <a:t>Proposer des soins de réadaptation et de santé afin d’inclure les personnes handicapées dans la société Tchadienne</a:t>
            </a:r>
          </a:p>
          <a:p>
            <a:pPr lvl="2">
              <a:buNone/>
            </a:pPr>
            <a:endParaRPr lang="fr-FR" sz="2100" dirty="0" smtClean="0"/>
          </a:p>
          <a:p>
            <a:pPr>
              <a:buNone/>
            </a:pPr>
            <a:r>
              <a:rPr lang="fr-FR" sz="2300" dirty="0" smtClean="0"/>
              <a:t>Prise en charge sanitaire</a:t>
            </a:r>
          </a:p>
          <a:p>
            <a:pPr>
              <a:buNone/>
            </a:pPr>
            <a:r>
              <a:rPr lang="fr-FR" sz="2300" dirty="0" smtClean="0"/>
              <a:t>Réadaptation fonctionnelle </a:t>
            </a:r>
          </a:p>
          <a:p>
            <a:pPr>
              <a:buNone/>
            </a:pPr>
            <a:r>
              <a:rPr lang="fr-FR" sz="2300" dirty="0" smtClean="0"/>
              <a:t>Aspect social (scolarisation des enfants, formation)</a:t>
            </a:r>
          </a:p>
          <a:p>
            <a:pPr>
              <a:buFont typeface="Wingdings" pitchFamily="2" charset="2"/>
              <a:buChar char="v"/>
            </a:pPr>
            <a:endParaRPr lang="fr-FR" sz="2300" dirty="0" smtClean="0"/>
          </a:p>
          <a:p>
            <a:pPr>
              <a:buNone/>
            </a:pPr>
            <a:r>
              <a:rPr lang="fr-FR" sz="2300" u="sng" dirty="0" smtClean="0"/>
              <a:t>Nos valeurs </a:t>
            </a:r>
            <a:r>
              <a:rPr lang="fr-FR" sz="2300" dirty="0" smtClean="0"/>
              <a:t>:</a:t>
            </a:r>
          </a:p>
          <a:p>
            <a:endParaRPr lang="fr-FR" sz="2300" dirty="0" smtClean="0"/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Egalité dans la prise en charge</a:t>
            </a:r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Accès à tous aux soins de santé </a:t>
            </a:r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Inclusion des populations vulnérables</a:t>
            </a:r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Appui aux personnes les plus démunies </a:t>
            </a:r>
          </a:p>
          <a:p>
            <a:pPr lvl="0">
              <a:buFont typeface="Wingdings" pitchFamily="2" charset="2"/>
              <a:buChar char="v"/>
            </a:pPr>
            <a:r>
              <a:rPr lang="fr-FR" sz="2300" dirty="0" smtClean="0"/>
              <a:t>Education et formation visant l’autonomisation</a:t>
            </a:r>
          </a:p>
          <a:p>
            <a:pPr>
              <a:buNone/>
            </a:pPr>
            <a:endParaRPr lang="fr-FR" dirty="0" smtClean="0"/>
          </a:p>
          <a:p>
            <a:pPr lvl="2"/>
            <a:endParaRPr lang="fr-FR" dirty="0" smtClean="0"/>
          </a:p>
          <a:p>
            <a:pPr>
              <a:buNone/>
            </a:pPr>
            <a:endParaRPr lang="fr-FR" sz="19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066800"/>
          </a:xfrm>
        </p:spPr>
        <p:txBody>
          <a:bodyPr/>
          <a:lstStyle/>
          <a:p>
            <a:r>
              <a:rPr lang="fr-FR" dirty="0" smtClean="0"/>
              <a:t>Les pathologies traitées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7472386" cy="389422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fr-FR" dirty="0" smtClean="0"/>
              <a:t>     Prise en charge de tout type de handicap physique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Accidents de la voie publique</a:t>
            </a:r>
          </a:p>
          <a:p>
            <a:r>
              <a:rPr lang="fr-FR" dirty="0" smtClean="0"/>
              <a:t>Accidents domestiques (brûlure avec               rétractation des membres)</a:t>
            </a:r>
          </a:p>
          <a:p>
            <a:r>
              <a:rPr lang="fr-FR" dirty="0" smtClean="0"/>
              <a:t>Malformations congénitales (pieds bots)</a:t>
            </a:r>
          </a:p>
          <a:p>
            <a:r>
              <a:rPr lang="fr-FR" dirty="0" smtClean="0"/>
              <a:t>Paralysies d'origines multiples</a:t>
            </a:r>
          </a:p>
          <a:p>
            <a:r>
              <a:rPr lang="fr-FR" dirty="0" smtClean="0"/>
              <a:t>Ostéites, ostéomyélites</a:t>
            </a:r>
          </a:p>
          <a:p>
            <a:r>
              <a:rPr lang="fr-FR" dirty="0" smtClean="0"/>
              <a:t>Accidents vasculaires cérébraux </a:t>
            </a:r>
          </a:p>
          <a:p>
            <a:r>
              <a:rPr lang="fr-FR" dirty="0" smtClean="0"/>
              <a:t>Séquelles de poliomyélite</a:t>
            </a:r>
          </a:p>
          <a:p>
            <a:r>
              <a:rPr lang="fr-FR" dirty="0" err="1" smtClean="0"/>
              <a:t>Etc</a:t>
            </a:r>
            <a:r>
              <a:rPr lang="fr-FR" dirty="0" smtClean="0"/>
              <a:t>…</a:t>
            </a:r>
          </a:p>
          <a:p>
            <a:endParaRPr lang="fr-FR" dirty="0"/>
          </a:p>
        </p:txBody>
      </p:sp>
      <p:sp>
        <p:nvSpPr>
          <p:cNvPr id="4" name="Flèche droite 3"/>
          <p:cNvSpPr/>
          <p:nvPr/>
        </p:nvSpPr>
        <p:spPr>
          <a:xfrm>
            <a:off x="285720" y="2214554"/>
            <a:ext cx="57150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16" descr="Lake with boathouse, colorful boats and colorful autumn trees on the shoreline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15074" y="2857496"/>
            <a:ext cx="2928926" cy="4000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1066800"/>
          </a:xfrm>
        </p:spPr>
        <p:txBody>
          <a:bodyPr/>
          <a:lstStyle/>
          <a:p>
            <a:r>
              <a:rPr lang="fr-FR" dirty="0" smtClean="0"/>
              <a:t>Le service de soin infirmier</a:t>
            </a:r>
            <a:endParaRPr lang="fr-FR" dirty="0"/>
          </a:p>
        </p:txBody>
      </p:sp>
      <p:pic>
        <p:nvPicPr>
          <p:cNvPr id="4" name="Espace réservé du contenu 3" descr="DSCN3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143116"/>
            <a:ext cx="3811594" cy="3071834"/>
          </a:xfrm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785786" y="5535548"/>
            <a:ext cx="3357586" cy="13224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lang="fr-FR" dirty="0" smtClean="0"/>
              <a:t>3 Infirmiers diplômés d’Etat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Image 7" descr="DSCN3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3116"/>
            <a:ext cx="3929090" cy="30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066800"/>
          </a:xfrm>
        </p:spPr>
        <p:txBody>
          <a:bodyPr/>
          <a:lstStyle/>
          <a:p>
            <a:r>
              <a:rPr lang="fr-FR" dirty="0" smtClean="0"/>
              <a:t>Le service de rééducation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15140" y="2249424"/>
            <a:ext cx="2286016" cy="4325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1800" dirty="0" smtClean="0"/>
              <a:t>4 kinésithérapeutes </a:t>
            </a:r>
          </a:p>
          <a:p>
            <a:pPr>
              <a:buNone/>
            </a:pPr>
            <a:r>
              <a:rPr lang="fr-FR" sz="1800" dirty="0" smtClean="0"/>
              <a:t>1 auxiliaire-kiné</a:t>
            </a:r>
            <a:endParaRPr lang="fr-FR" sz="1800" dirty="0"/>
          </a:p>
        </p:txBody>
      </p:sp>
      <p:pic>
        <p:nvPicPr>
          <p:cNvPr id="4" name="Image 3" descr="DSC_5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2285992"/>
            <a:ext cx="5974146" cy="39569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3157" y="1124744"/>
            <a:ext cx="8320438" cy="1152128"/>
          </a:xfrm>
        </p:spPr>
        <p:txBody>
          <a:bodyPr>
            <a:normAutofit/>
          </a:bodyPr>
          <a:lstStyle/>
          <a:p>
            <a:r>
              <a:rPr lang="fr-CM" sz="3200" dirty="0" smtClean="0"/>
              <a:t>La </a:t>
            </a:r>
            <a:r>
              <a:rPr lang="fr-CM" sz="3200" dirty="0"/>
              <a:t>Kinésithérapie ~ soigner par le </a:t>
            </a:r>
            <a:r>
              <a:rPr lang="fr-CM" sz="3200" dirty="0" smtClean="0"/>
              <a:t>mouvement et pour le mouvement</a:t>
            </a:r>
            <a:endParaRPr lang="fr-FR" sz="31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393157" y="2852936"/>
            <a:ext cx="8320438" cy="2592288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M" sz="3100" dirty="0" smtClean="0"/>
              <a:t>Le Kinésithérapeute = un professionnel qui réalise des soins de rééducation et de réadaptation afin de </a:t>
            </a:r>
            <a:r>
              <a:rPr lang="fr-CM" sz="3100" dirty="0" smtClean="0">
                <a:solidFill>
                  <a:srgbClr val="FF0000"/>
                </a:solidFill>
              </a:rPr>
              <a:t>maintenir ou restaurer le mouvement et les capacités fonctionnelles </a:t>
            </a:r>
            <a:r>
              <a:rPr lang="fr-CM" sz="3100" dirty="0" smtClean="0"/>
              <a:t>du patient</a:t>
            </a:r>
            <a:endParaRPr lang="fr-FR" sz="3100" dirty="0"/>
          </a:p>
        </p:txBody>
      </p:sp>
    </p:spTree>
    <p:extLst>
      <p:ext uri="{BB962C8B-B14F-4D97-AF65-F5344CB8AC3E}">
        <p14:creationId xmlns:p14="http://schemas.microsoft.com/office/powerpoint/2010/main" val="133132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496436" cy="1224136"/>
          </a:xfrm>
        </p:spPr>
        <p:txBody>
          <a:bodyPr>
            <a:noAutofit/>
          </a:bodyPr>
          <a:lstStyle/>
          <a:p>
            <a:r>
              <a:rPr lang="fr-FR" sz="2800" dirty="0"/>
              <a:t>Le kiné joue un rôle primordial dans la prise en charge du patient </a:t>
            </a:r>
            <a:r>
              <a:rPr lang="fr-FR" sz="2800" dirty="0">
                <a:solidFill>
                  <a:srgbClr val="FF0000"/>
                </a:solidFill>
              </a:rPr>
              <a:t>dès la phase initial aux soins </a:t>
            </a:r>
            <a:r>
              <a:rPr lang="fr-FR" sz="2800" dirty="0" smtClean="0">
                <a:solidFill>
                  <a:srgbClr val="FF0000"/>
                </a:solidFill>
              </a:rPr>
              <a:t>intensifs</a:t>
            </a:r>
            <a:r>
              <a:rPr lang="fr-FR" sz="2800" dirty="0" smtClean="0"/>
              <a:t> pour:</a:t>
            </a:r>
            <a:endParaRPr lang="fr-FR" sz="2800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67544" y="2204864"/>
            <a:ext cx="8424936" cy="293582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smtClean="0"/>
              <a:t>- les pathologies neurologiques comme hémiplégie </a:t>
            </a:r>
            <a:br>
              <a:rPr lang="fr-FR" sz="2800" dirty="0" smtClean="0"/>
            </a:br>
            <a:r>
              <a:rPr lang="fr-FR" sz="2800" dirty="0" smtClean="0"/>
              <a:t>- la prise en charge  pré et post opératoire des pathologies neurologiques</a:t>
            </a:r>
            <a:br>
              <a:rPr lang="fr-FR" sz="2800" dirty="0" smtClean="0"/>
            </a:br>
            <a:r>
              <a:rPr lang="fr-FR" sz="2800" dirty="0" smtClean="0"/>
              <a:t>- le paralysie du plexus brachial</a:t>
            </a:r>
            <a:br>
              <a:rPr lang="fr-FR" sz="2800" dirty="0" smtClean="0"/>
            </a:br>
            <a:r>
              <a:rPr lang="fr-FR" sz="2800" dirty="0" smtClean="0"/>
              <a:t>- les malformations congénitales comme pieds bots </a:t>
            </a:r>
            <a:br>
              <a:rPr lang="fr-FR" sz="2800" dirty="0" smtClean="0"/>
            </a:br>
            <a:r>
              <a:rPr lang="fr-FR" sz="2800" dirty="0" smtClean="0"/>
              <a:t>- ...</a:t>
            </a:r>
            <a:endParaRPr lang="fr-FR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531" y="548680"/>
            <a:ext cx="8785003" cy="1224136"/>
          </a:xfrm>
        </p:spPr>
        <p:txBody>
          <a:bodyPr>
            <a:noAutofit/>
          </a:bodyPr>
          <a:lstStyle/>
          <a:p>
            <a:r>
              <a:rPr lang="fr-FR" sz="2800" dirty="0" smtClean="0"/>
              <a:t>Quelques exemples de prise en charge:</a:t>
            </a:r>
            <a:endParaRPr lang="fr-FR" sz="2800" dirty="0"/>
          </a:p>
        </p:txBody>
      </p:sp>
      <p:pic>
        <p:nvPicPr>
          <p:cNvPr id="7" name="Espace réservé du contenu 3" descr="IMG_20181003_064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531" y="1772816"/>
            <a:ext cx="2412269" cy="4320483"/>
          </a:xfrm>
          <a:prstGeom prst="rect">
            <a:avLst/>
          </a:prstGeom>
        </p:spPr>
      </p:pic>
      <p:pic>
        <p:nvPicPr>
          <p:cNvPr id="9" name="Image 8" descr="IMG_20180928_094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5876" y="1772817"/>
            <a:ext cx="2232248" cy="4332118"/>
          </a:xfrm>
          <a:prstGeom prst="rect">
            <a:avLst/>
          </a:prstGeom>
        </p:spPr>
      </p:pic>
      <p:pic>
        <p:nvPicPr>
          <p:cNvPr id="10" name="Image 9" descr="IMG_20180828_085145.jpg"/>
          <p:cNvPicPr>
            <a:picLocks noChangeAspect="1"/>
          </p:cNvPicPr>
          <p:nvPr/>
        </p:nvPicPr>
        <p:blipFill rotWithShape="1">
          <a:blip r:embed="rId4" cstate="print"/>
          <a:srcRect t="5842"/>
          <a:stretch/>
        </p:blipFill>
        <p:spPr>
          <a:xfrm>
            <a:off x="6372200" y="1772817"/>
            <a:ext cx="2286730" cy="43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330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in">
  <a:themeElements>
    <a:clrScheme name="Urbai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2298</TotalTime>
  <Words>493</Words>
  <Application>Microsoft Office PowerPoint</Application>
  <PresentationFormat>Affichage à l'écran (4:3)</PresentationFormat>
  <Paragraphs>107</Paragraphs>
  <Slides>25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Arial Narrow</vt:lpstr>
      <vt:lpstr>Calibri</vt:lpstr>
      <vt:lpstr>Georgia</vt:lpstr>
      <vt:lpstr>Trebuchet MS</vt:lpstr>
      <vt:lpstr>Wingdings</vt:lpstr>
      <vt:lpstr>Wingdings 2</vt:lpstr>
      <vt:lpstr>Urbain</vt:lpstr>
      <vt:lpstr>Maison Notre Dame de Paix (MNDP)</vt:lpstr>
      <vt:lpstr>Présentation</vt:lpstr>
      <vt:lpstr>Les objectifs du centre </vt:lpstr>
      <vt:lpstr>Les pathologies traitées</vt:lpstr>
      <vt:lpstr>Le service de soin infirmier</vt:lpstr>
      <vt:lpstr>Le service de rééducation</vt:lpstr>
      <vt:lpstr>La Kinésithérapie ~ soigner par le mouvement et pour le mouvement</vt:lpstr>
      <vt:lpstr>Le kiné joue un rôle primordial dans la prise en charge du patient dès la phase initial aux soins intensifs pour:</vt:lpstr>
      <vt:lpstr>Quelques exemples de prise en charge:</vt:lpstr>
      <vt:lpstr>Lien entre la kinésithérapie et l’orthopédie: Exemples</vt:lpstr>
      <vt:lpstr>Le service appareillage</vt:lpstr>
      <vt:lpstr>L’orthopédie ~ soigner par appareillage orthopédique</vt:lpstr>
      <vt:lpstr>Section d’appareillage orthopédique</vt:lpstr>
      <vt:lpstr>Section d’appareillage orthopédique (suite)</vt:lpstr>
      <vt:lpstr>Présentation PowerPoint</vt:lpstr>
      <vt:lpstr>Section d’appareillage orthopédique (suite)</vt:lpstr>
      <vt:lpstr>Section d’appareillage orthopédique (suite)</vt:lpstr>
      <vt:lpstr>Section d’appareillage orthopédique (suite)</vt:lpstr>
      <vt:lpstr>Section mécanique</vt:lpstr>
      <vt:lpstr>Section menuiserie</vt:lpstr>
      <vt:lpstr>Les missions chirurgicales </vt:lpstr>
      <vt:lpstr>=&gt; Mission Plastie </vt:lpstr>
      <vt:lpstr>=&gt;Mission orthopédie</vt:lpstr>
      <vt:lpstr>Difficultés rencontrées</vt:lpstr>
      <vt:lpstr>Centres de Doba, Laï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Maison Notre Dame de Paix (MNDP)</dc:title>
  <dc:creator>assoc</dc:creator>
  <cp:lastModifiedBy>SECRET</cp:lastModifiedBy>
  <cp:revision>36</cp:revision>
  <dcterms:created xsi:type="dcterms:W3CDTF">2018-12-12T07:43:26Z</dcterms:created>
  <dcterms:modified xsi:type="dcterms:W3CDTF">2019-09-23T10:11:19Z</dcterms:modified>
</cp:coreProperties>
</file>