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57" r:id="rId3"/>
    <p:sldId id="278" r:id="rId4"/>
    <p:sldId id="279" r:id="rId5"/>
    <p:sldId id="283" r:id="rId6"/>
    <p:sldId id="271" r:id="rId7"/>
    <p:sldId id="282" r:id="rId8"/>
    <p:sldId id="272" r:id="rId9"/>
    <p:sldId id="298" r:id="rId10"/>
    <p:sldId id="297" r:id="rId11"/>
    <p:sldId id="273" r:id="rId12"/>
    <p:sldId id="299" r:id="rId13"/>
    <p:sldId id="289" r:id="rId14"/>
    <p:sldId id="293" r:id="rId15"/>
    <p:sldId id="294" r:id="rId16"/>
    <p:sldId id="291" r:id="rId17"/>
    <p:sldId id="295" r:id="rId18"/>
    <p:sldId id="296" r:id="rId19"/>
    <p:sldId id="285" r:id="rId20"/>
    <p:sldId id="287" r:id="rId21"/>
    <p:sldId id="268" r:id="rId22"/>
    <p:sldId id="269" r:id="rId23"/>
    <p:sldId id="270" r:id="rId24"/>
    <p:sldId id="280" r:id="rId25"/>
    <p:sldId id="30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B24D7-AC3D-417E-B4BE-B08FFFCC0B62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FD560-AE72-4607-BDFD-9F6809431D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91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Réadaptation fonctionnelle (rééducation, </a:t>
            </a:r>
            <a:r>
              <a:rPr lang="fr-FR" sz="1200" dirty="0" err="1" smtClean="0"/>
              <a:t>appreillage</a:t>
            </a:r>
            <a:endParaRPr lang="fr-F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Accès à tous aux soins de santé ( participation selon les capacités financières)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D560-AE72-4607-BDFD-9F6809431D6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5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 seul</a:t>
            </a:r>
            <a:r>
              <a:rPr lang="fr-FR" baseline="0" dirty="0" smtClean="0"/>
              <a:t> centre au </a:t>
            </a:r>
            <a:r>
              <a:rPr lang="fr-FR" baseline="0" dirty="0" err="1" smtClean="0"/>
              <a:t>tchad</a:t>
            </a:r>
            <a:r>
              <a:rPr lang="fr-FR" baseline="0" dirty="0" smtClean="0"/>
              <a:t> 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D560-AE72-4607-BDFD-9F6809431D6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53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C4CA952-45A4-446B-B993-B9037D8D5FFB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928670"/>
            <a:ext cx="8458200" cy="1470025"/>
          </a:xfrm>
        </p:spPr>
        <p:txBody>
          <a:bodyPr/>
          <a:lstStyle/>
          <a:p>
            <a:pPr algn="ctr"/>
            <a:r>
              <a:rPr lang="fr-FR" dirty="0" smtClean="0"/>
              <a:t>Maison Notre Dame de Paix (MNDP)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4414" y="2928934"/>
            <a:ext cx="7406640" cy="1357322"/>
          </a:xfrm>
        </p:spPr>
        <p:txBody>
          <a:bodyPr>
            <a:normAutofit/>
          </a:bodyPr>
          <a:lstStyle/>
          <a:p>
            <a:r>
              <a:rPr lang="fr-FR" sz="1800" i="1" dirty="0" err="1" smtClean="0">
                <a:solidFill>
                  <a:schemeClr val="bg1"/>
                </a:solidFill>
              </a:rPr>
              <a:t>Functional</a:t>
            </a:r>
            <a:r>
              <a:rPr lang="fr-FR" sz="1800" i="1" dirty="0" smtClean="0">
                <a:solidFill>
                  <a:schemeClr val="bg1"/>
                </a:solidFill>
              </a:rPr>
              <a:t> </a:t>
            </a:r>
            <a:r>
              <a:rPr lang="fr-FR" sz="1800" i="1" dirty="0" err="1" smtClean="0">
                <a:solidFill>
                  <a:schemeClr val="bg1"/>
                </a:solidFill>
              </a:rPr>
              <a:t>rehabilitation</a:t>
            </a:r>
            <a:r>
              <a:rPr lang="fr-FR" sz="1800" i="1" dirty="0" smtClean="0">
                <a:solidFill>
                  <a:schemeClr val="bg1"/>
                </a:solidFill>
              </a:rPr>
              <a:t> and social inclusion Centre</a:t>
            </a:r>
            <a:endParaRPr lang="fr-FR" sz="1800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8"/>
            <a:ext cx="392905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C:\Users\Fr Antoine MAMBE\Desktop\MNDP\Association Maison Notre Dame de la Paix\DSC_3450.JPG"/>
          <p:cNvPicPr/>
          <p:nvPr/>
        </p:nvPicPr>
        <p:blipFill>
          <a:blip r:embed="rId3" cstate="print"/>
          <a:srcRect t="3526"/>
          <a:stretch>
            <a:fillRect/>
          </a:stretch>
        </p:blipFill>
        <p:spPr bwMode="auto">
          <a:xfrm>
            <a:off x="4214810" y="3929066"/>
            <a:ext cx="492919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492" y="548680"/>
            <a:ext cx="8893015" cy="936104"/>
          </a:xfrm>
        </p:spPr>
        <p:txBody>
          <a:bodyPr>
            <a:noAutofit/>
          </a:bodyPr>
          <a:lstStyle/>
          <a:p>
            <a:r>
              <a:rPr lang="fr-FR" sz="2800" dirty="0" smtClean="0"/>
              <a:t>Relationship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</a:t>
            </a:r>
            <a:r>
              <a:rPr lang="fr-FR" sz="2800" dirty="0" err="1" smtClean="0"/>
              <a:t>physiotherapy</a:t>
            </a:r>
            <a:r>
              <a:rPr lang="fr-FR" sz="2800" dirty="0" smtClean="0"/>
              <a:t> and </a:t>
            </a:r>
            <a:r>
              <a:rPr lang="fr-FR" sz="2800" dirty="0" err="1" smtClean="0"/>
              <a:t>orthopaedics</a:t>
            </a:r>
            <a:r>
              <a:rPr lang="fr-FR" sz="2800" dirty="0" smtClean="0"/>
              <a:t>: </a:t>
            </a:r>
            <a:r>
              <a:rPr lang="fr-FR" sz="2800" dirty="0" err="1" smtClean="0"/>
              <a:t>Examples</a:t>
            </a:r>
            <a:endParaRPr lang="fr-FR" sz="28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57199" y="1370825"/>
            <a:ext cx="3394721" cy="2088232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CM" sz="2800" dirty="0" err="1" smtClean="0"/>
              <a:t>Plastered</a:t>
            </a:r>
            <a:r>
              <a:rPr lang="fr-CM" sz="2800" dirty="0" smtClean="0"/>
              <a:t> Posture to correct the foot of a </a:t>
            </a:r>
            <a:r>
              <a:rPr lang="fr-CM" sz="2800" dirty="0" err="1" smtClean="0"/>
              <a:t>child</a:t>
            </a:r>
            <a:r>
              <a:rPr lang="fr-CM" sz="2800" dirty="0" smtClean="0"/>
              <a:t> </a:t>
            </a:r>
            <a:r>
              <a:rPr lang="fr-CM" sz="2800" dirty="0" err="1" smtClean="0"/>
              <a:t>born</a:t>
            </a:r>
            <a:r>
              <a:rPr lang="fr-CM" sz="2800" dirty="0" smtClean="0"/>
              <a:t> </a:t>
            </a:r>
            <a:r>
              <a:rPr lang="fr-CM" sz="2800" dirty="0" err="1" smtClean="0"/>
              <a:t>with</a:t>
            </a:r>
            <a:r>
              <a:rPr lang="fr-CM" sz="2800" dirty="0" smtClean="0"/>
              <a:t> a </a:t>
            </a:r>
            <a:r>
              <a:rPr lang="fr-CM" sz="2800" dirty="0" err="1" smtClean="0"/>
              <a:t>malformed</a:t>
            </a:r>
            <a:r>
              <a:rPr lang="fr-CM" sz="2800" dirty="0" smtClean="0"/>
              <a:t> foot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3064" b="41779"/>
          <a:stretch/>
        </p:blipFill>
        <p:spPr>
          <a:xfrm>
            <a:off x="4051711" y="4149080"/>
            <a:ext cx="2664296" cy="25922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39175" b="8689"/>
          <a:stretch/>
        </p:blipFill>
        <p:spPr>
          <a:xfrm>
            <a:off x="4051712" y="1340768"/>
            <a:ext cx="2664296" cy="2516297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457199" y="4149080"/>
            <a:ext cx="3250704" cy="1224136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CM" sz="2800" dirty="0" err="1" smtClean="0"/>
              <a:t>Preparation</a:t>
            </a:r>
            <a:r>
              <a:rPr lang="fr-CM" sz="2800" dirty="0" smtClean="0"/>
              <a:t> of an extension </a:t>
            </a:r>
            <a:r>
              <a:rPr lang="fr-CM" sz="2800" dirty="0" err="1" smtClean="0"/>
              <a:t>splint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28711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DSCN3264.JPG"/>
          <p:cNvPicPr>
            <a:picLocks noChangeAspect="1"/>
          </p:cNvPicPr>
          <p:nvPr/>
        </p:nvPicPr>
        <p:blipFill>
          <a:blip r:embed="rId2" cstate="print"/>
          <a:srcRect l="22607" b="11111"/>
          <a:stretch>
            <a:fillRect/>
          </a:stretch>
        </p:blipFill>
        <p:spPr>
          <a:xfrm rot="5400000">
            <a:off x="6572248" y="1928818"/>
            <a:ext cx="2643206" cy="25002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>
            <a:normAutofit/>
          </a:bodyPr>
          <a:lstStyle/>
          <a:p>
            <a:r>
              <a:rPr lang="fr-FR" dirty="0" err="1" smtClean="0"/>
              <a:t>Orthopaedic</a:t>
            </a:r>
            <a:r>
              <a:rPr lang="fr-FR" dirty="0" smtClean="0"/>
              <a:t> </a:t>
            </a:r>
            <a:r>
              <a:rPr lang="fr-FR" dirty="0" err="1" smtClean="0"/>
              <a:t>fitting</a:t>
            </a:r>
            <a:r>
              <a:rPr lang="fr-FR" dirty="0" smtClean="0"/>
              <a:t> service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7504" y="2282569"/>
            <a:ext cx="3436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  <a:r>
              <a:rPr lang="fr-FR" dirty="0" smtClean="0"/>
              <a:t> P&amp;O </a:t>
            </a:r>
            <a:r>
              <a:rPr lang="fr-FR" dirty="0" err="1" smtClean="0"/>
              <a:t>Technologists</a:t>
            </a:r>
            <a:r>
              <a:rPr lang="fr-FR" dirty="0" smtClean="0"/>
              <a:t> </a:t>
            </a:r>
          </a:p>
          <a:p>
            <a:r>
              <a:rPr lang="fr-FR" dirty="0" smtClean="0"/>
              <a:t>and </a:t>
            </a:r>
            <a:br>
              <a:rPr lang="fr-FR" dirty="0" smtClean="0"/>
            </a:br>
            <a:r>
              <a:rPr lang="fr-FR" dirty="0" smtClean="0"/>
              <a:t>7 assistant P &amp;O </a:t>
            </a:r>
            <a:r>
              <a:rPr lang="fr-FR" dirty="0" err="1" smtClean="0"/>
              <a:t>Technologists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1 </a:t>
            </a:r>
            <a:r>
              <a:rPr lang="fr-FR" dirty="0" err="1" smtClean="0"/>
              <a:t>carpenter</a:t>
            </a:r>
            <a:r>
              <a:rPr lang="fr-FR" dirty="0" smtClean="0"/>
              <a:t> </a:t>
            </a:r>
          </a:p>
          <a:p>
            <a:r>
              <a:rPr lang="fr-FR" dirty="0" smtClean="0"/>
              <a:t>2 </a:t>
            </a:r>
            <a:r>
              <a:rPr lang="fr-FR" dirty="0" err="1" smtClean="0"/>
              <a:t>scrap</a:t>
            </a:r>
            <a:r>
              <a:rPr lang="fr-FR" dirty="0" smtClean="0"/>
              <a:t> dealers</a:t>
            </a:r>
          </a:p>
          <a:p>
            <a:endParaRPr lang="fr-FR" dirty="0"/>
          </a:p>
        </p:txBody>
      </p:sp>
      <p:pic>
        <p:nvPicPr>
          <p:cNvPr id="11" name="Image 10" descr="DSCN3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286256"/>
            <a:ext cx="3428992" cy="25717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3629" y="1852594"/>
            <a:ext cx="3100073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83340" y="4500570"/>
            <a:ext cx="4824536" cy="18002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100" dirty="0" err="1" smtClean="0"/>
              <a:t>Orthopaedic</a:t>
            </a:r>
            <a:r>
              <a:rPr lang="fr-FR" sz="3100" dirty="0" smtClean="0"/>
              <a:t> </a:t>
            </a:r>
            <a:r>
              <a:rPr lang="fr-FR" sz="3100" dirty="0" err="1" smtClean="0"/>
              <a:t>fitting</a:t>
            </a:r>
            <a:r>
              <a:rPr lang="fr-FR" sz="3100" dirty="0" smtClean="0"/>
              <a:t> section;</a:t>
            </a:r>
            <a:endParaRPr lang="fr-FR" sz="3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100" dirty="0" err="1" smtClean="0"/>
              <a:t>Mechanics</a:t>
            </a:r>
            <a:r>
              <a:rPr lang="fr-FR" sz="3100" dirty="0" smtClean="0"/>
              <a:t> section;</a:t>
            </a:r>
            <a:endParaRPr lang="fr-FR" sz="3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100" dirty="0" err="1" smtClean="0"/>
              <a:t>Carpentry</a:t>
            </a:r>
            <a:r>
              <a:rPr lang="fr-FR" sz="3100" dirty="0" smtClean="0"/>
              <a:t> section</a:t>
            </a:r>
            <a:endParaRPr lang="fr-FR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157" y="1124744"/>
            <a:ext cx="8320438" cy="1152128"/>
          </a:xfrm>
        </p:spPr>
        <p:txBody>
          <a:bodyPr>
            <a:normAutofit/>
          </a:bodyPr>
          <a:lstStyle/>
          <a:p>
            <a:r>
              <a:rPr lang="fr-CM" sz="3200" dirty="0" err="1" smtClean="0">
                <a:solidFill>
                  <a:srgbClr val="FF0000"/>
                </a:solidFill>
              </a:rPr>
              <a:t>Orthopaedics</a:t>
            </a:r>
            <a:r>
              <a:rPr lang="fr-CM" sz="3200" dirty="0" smtClean="0"/>
              <a:t> ~ Care </a:t>
            </a:r>
            <a:r>
              <a:rPr lang="fr-CM" sz="3200" dirty="0" err="1" smtClean="0"/>
              <a:t>thanks</a:t>
            </a:r>
            <a:r>
              <a:rPr lang="fr-CM" sz="3200" dirty="0" smtClean="0"/>
              <a:t> to </a:t>
            </a:r>
            <a:r>
              <a:rPr lang="fr-CM" sz="3200" dirty="0" err="1" smtClean="0"/>
              <a:t>orthopaedic</a:t>
            </a:r>
            <a:r>
              <a:rPr lang="fr-CM" sz="3200" dirty="0" smtClean="0"/>
              <a:t> </a:t>
            </a:r>
            <a:r>
              <a:rPr lang="fr-CM" sz="3200" dirty="0" err="1" smtClean="0"/>
              <a:t>fitting</a:t>
            </a:r>
            <a:endParaRPr lang="fr-FR" sz="31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3157" y="2852936"/>
            <a:ext cx="8320438" cy="25922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M" sz="3100" dirty="0" smtClean="0">
                <a:solidFill>
                  <a:srgbClr val="FF0000"/>
                </a:solidFill>
              </a:rPr>
              <a:t>P &amp; O </a:t>
            </a:r>
            <a:r>
              <a:rPr lang="fr-CM" sz="3100" dirty="0" err="1" smtClean="0">
                <a:solidFill>
                  <a:srgbClr val="FF0000"/>
                </a:solidFill>
              </a:rPr>
              <a:t>Technologists</a:t>
            </a:r>
            <a:r>
              <a:rPr lang="fr-CM" sz="3100" dirty="0" smtClean="0"/>
              <a:t> = </a:t>
            </a:r>
            <a:r>
              <a:rPr lang="en-US" sz="3100" dirty="0"/>
              <a:t>a professional who performs care through prosthesis and orthosis </a:t>
            </a:r>
            <a:r>
              <a:rPr lang="en-US" sz="3100" dirty="0" smtClean="0"/>
              <a:t>in order to </a:t>
            </a:r>
            <a:r>
              <a:rPr lang="en-US" sz="3100" dirty="0">
                <a:solidFill>
                  <a:srgbClr val="FF0000"/>
                </a:solidFill>
              </a:rPr>
              <a:t>improve </a:t>
            </a:r>
            <a:r>
              <a:rPr lang="en-US" sz="3100" dirty="0" smtClean="0">
                <a:solidFill>
                  <a:srgbClr val="FF0000"/>
                </a:solidFill>
              </a:rPr>
              <a:t>the posture </a:t>
            </a:r>
            <a:r>
              <a:rPr lang="en-US" sz="3100" dirty="0">
                <a:solidFill>
                  <a:srgbClr val="FF0000"/>
                </a:solidFill>
              </a:rPr>
              <a:t>and restore the functional abilities </a:t>
            </a:r>
            <a:r>
              <a:rPr lang="en-US" sz="3100" dirty="0"/>
              <a:t>of the </a:t>
            </a:r>
            <a:r>
              <a:rPr lang="en-US" sz="3100" dirty="0" smtClean="0"/>
              <a:t>patient.</a:t>
            </a:r>
            <a:r>
              <a:rPr lang="fr-CM" sz="3100" dirty="0" smtClean="0"/>
              <a:t> 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156445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20438" cy="792088"/>
          </a:xfrm>
        </p:spPr>
        <p:txBody>
          <a:bodyPr>
            <a:normAutofit/>
          </a:bodyPr>
          <a:lstStyle/>
          <a:p>
            <a:r>
              <a:rPr lang="fr-FR" dirty="0" err="1" smtClean="0"/>
              <a:t>Orthopaedic</a:t>
            </a:r>
            <a:r>
              <a:rPr lang="fr-FR" dirty="0" smtClean="0"/>
              <a:t> </a:t>
            </a:r>
            <a:r>
              <a:rPr lang="fr-FR" dirty="0" err="1" smtClean="0"/>
              <a:t>fitting</a:t>
            </a:r>
            <a:r>
              <a:rPr lang="fr-FR" dirty="0" smtClean="0"/>
              <a:t> section</a:t>
            </a:r>
            <a:endParaRPr lang="fr-FR" sz="3100" dirty="0"/>
          </a:p>
        </p:txBody>
      </p:sp>
      <p:grpSp>
        <p:nvGrpSpPr>
          <p:cNvPr id="4" name="Groupe 3"/>
          <p:cNvGrpSpPr/>
          <p:nvPr/>
        </p:nvGrpSpPr>
        <p:grpSpPr>
          <a:xfrm>
            <a:off x="3455479" y="2238876"/>
            <a:ext cx="2016224" cy="4071966"/>
            <a:chOff x="3294096" y="2500306"/>
            <a:chExt cx="2016224" cy="4071966"/>
          </a:xfrm>
        </p:grpSpPr>
        <p:pic>
          <p:nvPicPr>
            <p:cNvPr id="5" name="Picture 2" descr="I:\dos\DCIM\Camera\IMG_20170224_090906.jpg"/>
            <p:cNvPicPr>
              <a:picLocks noChangeAspect="1" noChangeArrowheads="1"/>
            </p:cNvPicPr>
            <p:nvPr/>
          </p:nvPicPr>
          <p:blipFill rotWithShape="1">
            <a:blip r:embed="rId2"/>
            <a:srcRect l="29399" r="11801"/>
            <a:stretch/>
          </p:blipFill>
          <p:spPr bwMode="auto">
            <a:xfrm>
              <a:off x="3294096" y="2500306"/>
              <a:ext cx="2016224" cy="4071966"/>
            </a:xfrm>
            <a:prstGeom prst="rect">
              <a:avLst/>
            </a:prstGeom>
            <a:noFill/>
          </p:spPr>
        </p:pic>
        <p:sp>
          <p:nvSpPr>
            <p:cNvPr id="6" name="Ellipse 5"/>
            <p:cNvSpPr/>
            <p:nvPr/>
          </p:nvSpPr>
          <p:spPr>
            <a:xfrm>
              <a:off x="4000496" y="2786058"/>
              <a:ext cx="357190" cy="35719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2"/>
          <p:cNvSpPr/>
          <p:nvPr/>
        </p:nvSpPr>
        <p:spPr>
          <a:xfrm>
            <a:off x="822292" y="1727518"/>
            <a:ext cx="331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Prostheses</a:t>
            </a:r>
            <a:endParaRPr lang="fr-FR" sz="2400" dirty="0"/>
          </a:p>
        </p:txBody>
      </p:sp>
      <p:pic>
        <p:nvPicPr>
          <p:cNvPr id="10" name="Picture 4" descr="western0041"/>
          <p:cNvPicPr>
            <a:picLocks noChangeAspect="1" noChangeArrowheads="1"/>
          </p:cNvPicPr>
          <p:nvPr/>
        </p:nvPicPr>
        <p:blipFill rotWithShape="1">
          <a:blip r:embed="rId3"/>
          <a:srcRect l="5908" t="214" r="59326"/>
          <a:stretch/>
        </p:blipFill>
        <p:spPr bwMode="auto">
          <a:xfrm>
            <a:off x="247035" y="2175646"/>
            <a:ext cx="1347758" cy="288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23753" t="2813" r="26841"/>
          <a:stretch/>
        </p:blipFill>
        <p:spPr>
          <a:xfrm>
            <a:off x="1729754" y="2175646"/>
            <a:ext cx="1567837" cy="2898628"/>
          </a:xfrm>
          <a:prstGeom prst="rect">
            <a:avLst/>
          </a:prstGeom>
        </p:spPr>
      </p:pic>
      <p:pic>
        <p:nvPicPr>
          <p:cNvPr id="15" name="Picture 5" descr="western0042"/>
          <p:cNvPicPr>
            <a:picLocks noChangeAspect="1" noChangeArrowheads="1"/>
          </p:cNvPicPr>
          <p:nvPr/>
        </p:nvPicPr>
        <p:blipFill rotWithShape="1">
          <a:blip r:embed="rId5"/>
          <a:srcRect l="6300" t="1801" r="60373"/>
          <a:stretch/>
        </p:blipFill>
        <p:spPr bwMode="auto">
          <a:xfrm>
            <a:off x="5638890" y="3748227"/>
            <a:ext cx="1444150" cy="289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3717032"/>
            <a:ext cx="1456881" cy="29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/>
          </a:bodyPr>
          <a:lstStyle/>
          <a:p>
            <a:r>
              <a:rPr lang="fr-FR" dirty="0" err="1" smtClean="0"/>
              <a:t>Orthopaedic</a:t>
            </a:r>
            <a:r>
              <a:rPr lang="fr-FR" dirty="0" smtClean="0"/>
              <a:t> </a:t>
            </a:r>
            <a:r>
              <a:rPr lang="fr-FR" dirty="0" err="1"/>
              <a:t>fitting</a:t>
            </a:r>
            <a:r>
              <a:rPr lang="fr-FR" dirty="0"/>
              <a:t> </a:t>
            </a:r>
            <a:r>
              <a:rPr lang="fr-FR" dirty="0" smtClean="0"/>
              <a:t>Section </a:t>
            </a:r>
            <a:r>
              <a:rPr lang="fr-FR" sz="3100" dirty="0" smtClean="0"/>
              <a:t>(</a:t>
            </a:r>
            <a:r>
              <a:rPr lang="fr-FR" sz="3100" dirty="0" err="1" smtClean="0"/>
              <a:t>continued</a:t>
            </a:r>
            <a:r>
              <a:rPr lang="fr-FR" sz="3100" dirty="0" smtClean="0"/>
              <a:t>)</a:t>
            </a:r>
            <a:endParaRPr lang="fr-FR" sz="3100" dirty="0"/>
          </a:p>
        </p:txBody>
      </p:sp>
      <p:sp>
        <p:nvSpPr>
          <p:cNvPr id="3" name="Rectangle 2"/>
          <p:cNvSpPr/>
          <p:nvPr/>
        </p:nvSpPr>
        <p:spPr>
          <a:xfrm>
            <a:off x="822292" y="1727518"/>
            <a:ext cx="6414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smtClean="0"/>
              <a:t>Correction </a:t>
            </a:r>
            <a:r>
              <a:rPr lang="fr-FR" sz="2400" dirty="0" smtClean="0"/>
              <a:t>KAFO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34416" t="21640" r="21737"/>
          <a:stretch/>
        </p:blipFill>
        <p:spPr>
          <a:xfrm>
            <a:off x="683568" y="2420888"/>
            <a:ext cx="2304255" cy="41088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1805" r="8866"/>
          <a:stretch/>
        </p:blipFill>
        <p:spPr>
          <a:xfrm>
            <a:off x="3355750" y="2433642"/>
            <a:ext cx="2432499" cy="40960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r="6705" b="19666"/>
          <a:stretch/>
        </p:blipFill>
        <p:spPr>
          <a:xfrm>
            <a:off x="6156177" y="2420888"/>
            <a:ext cx="2545748" cy="40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3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2292" y="1727518"/>
            <a:ext cx="5981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Dynamic</a:t>
            </a:r>
            <a:r>
              <a:rPr lang="fr-FR" sz="2400" dirty="0" smtClean="0"/>
              <a:t> </a:t>
            </a:r>
            <a:r>
              <a:rPr lang="fr-FR" sz="2400" dirty="0" smtClean="0"/>
              <a:t>KAFO orthoses 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6765" t="2969" r="22753" b="7667"/>
          <a:stretch/>
        </p:blipFill>
        <p:spPr>
          <a:xfrm>
            <a:off x="822291" y="2428976"/>
            <a:ext cx="2165531" cy="40879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629" r="30315"/>
          <a:stretch/>
        </p:blipFill>
        <p:spPr>
          <a:xfrm>
            <a:off x="3563888" y="2428976"/>
            <a:ext cx="2016224" cy="40879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2243" r="21715"/>
          <a:stretch/>
        </p:blipFill>
        <p:spPr>
          <a:xfrm>
            <a:off x="6156178" y="2428976"/>
            <a:ext cx="2099312" cy="408796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711839"/>
            <a:ext cx="9036496" cy="79208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Orthopaedic</a:t>
            </a:r>
            <a:r>
              <a:rPr lang="fr-FR" dirty="0" smtClean="0"/>
              <a:t> </a:t>
            </a:r>
            <a:r>
              <a:rPr lang="fr-FR" dirty="0" err="1" smtClean="0"/>
              <a:t>fitting</a:t>
            </a:r>
            <a:r>
              <a:rPr lang="fr-FR" dirty="0" smtClean="0"/>
              <a:t> section</a:t>
            </a:r>
            <a:r>
              <a:rPr lang="fr-FR" sz="3100" dirty="0" smtClean="0"/>
              <a:t>(</a:t>
            </a:r>
            <a:r>
              <a:rPr lang="fr-FR" sz="3100" dirty="0" err="1" smtClean="0"/>
              <a:t>continued</a:t>
            </a:r>
            <a:r>
              <a:rPr lang="fr-FR" sz="3100" dirty="0" smtClean="0"/>
              <a:t>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820959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1700808"/>
            <a:ext cx="331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Wrist</a:t>
            </a:r>
            <a:r>
              <a:rPr lang="fr-FR" sz="2400" dirty="0" smtClean="0"/>
              <a:t> </a:t>
            </a:r>
            <a:r>
              <a:rPr lang="fr-FR" sz="2400" dirty="0" err="1" smtClean="0"/>
              <a:t>orthosis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636069" y="2229729"/>
            <a:ext cx="2406375" cy="1384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678" y="2190471"/>
            <a:ext cx="2276147" cy="13935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b="4024"/>
          <a:stretch/>
        </p:blipFill>
        <p:spPr>
          <a:xfrm>
            <a:off x="6578770" y="2162473"/>
            <a:ext cx="2274146" cy="13859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425" y="4107817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Forearm</a:t>
            </a:r>
            <a:r>
              <a:rPr lang="fr-FR" sz="2400" dirty="0" smtClean="0"/>
              <a:t> and </a:t>
            </a:r>
            <a:r>
              <a:rPr lang="fr-FR" sz="2400" dirty="0" err="1" smtClean="0"/>
              <a:t>wrist</a:t>
            </a:r>
            <a:r>
              <a:rPr lang="fr-FR" sz="2400" dirty="0" smtClean="0"/>
              <a:t> </a:t>
            </a:r>
            <a:r>
              <a:rPr lang="fr-FR" sz="2400" dirty="0" err="1" smtClean="0"/>
              <a:t>orthosis</a:t>
            </a:r>
            <a:endParaRPr lang="fr-FR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t="6900" b="33931"/>
          <a:stretch/>
        </p:blipFill>
        <p:spPr>
          <a:xfrm>
            <a:off x="653522" y="4640266"/>
            <a:ext cx="4777844" cy="19774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26844"/>
          <a:stretch/>
        </p:blipFill>
        <p:spPr>
          <a:xfrm>
            <a:off x="6578770" y="4308592"/>
            <a:ext cx="1327989" cy="2344112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/>
          </a:bodyPr>
          <a:lstStyle/>
          <a:p>
            <a:r>
              <a:rPr lang="fr-FR" dirty="0" err="1" smtClean="0"/>
              <a:t>Orthopaedic</a:t>
            </a:r>
            <a:r>
              <a:rPr lang="fr-FR" dirty="0" smtClean="0"/>
              <a:t> </a:t>
            </a:r>
            <a:r>
              <a:rPr lang="fr-FR" dirty="0" err="1" smtClean="0"/>
              <a:t>fitting</a:t>
            </a:r>
            <a:r>
              <a:rPr lang="fr-FR" dirty="0" smtClean="0"/>
              <a:t> section </a:t>
            </a:r>
            <a:r>
              <a:rPr lang="fr-FR" sz="3100" dirty="0" smtClean="0"/>
              <a:t>(</a:t>
            </a:r>
            <a:r>
              <a:rPr lang="fr-FR" sz="3100" dirty="0" err="1" smtClean="0"/>
              <a:t>continued</a:t>
            </a:r>
            <a:r>
              <a:rPr lang="fr-FR" sz="3100" dirty="0" smtClean="0"/>
              <a:t>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8992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866019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Neck </a:t>
            </a:r>
            <a:r>
              <a:rPr lang="fr-FR" sz="2400" dirty="0" err="1" smtClean="0"/>
              <a:t>orthosis</a:t>
            </a:r>
            <a:r>
              <a:rPr lang="fr-FR" sz="2400" dirty="0" smtClean="0"/>
              <a:t> (</a:t>
            </a:r>
            <a:r>
              <a:rPr lang="fr-FR" sz="2400" dirty="0" err="1" smtClean="0"/>
              <a:t>arthrosis</a:t>
            </a:r>
            <a:r>
              <a:rPr lang="fr-FR" sz="2400" dirty="0" smtClean="0"/>
              <a:t>, pain, accident)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19659"/>
            <a:ext cx="3240360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9689" r="8922"/>
          <a:stretch/>
        </p:blipFill>
        <p:spPr>
          <a:xfrm>
            <a:off x="4860032" y="2519659"/>
            <a:ext cx="3024336" cy="324036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Orthopaedic</a:t>
            </a:r>
            <a:r>
              <a:rPr lang="fr-FR" dirty="0"/>
              <a:t> </a:t>
            </a:r>
            <a:r>
              <a:rPr lang="fr-FR" dirty="0" err="1" smtClean="0"/>
              <a:t>fitting</a:t>
            </a:r>
            <a:r>
              <a:rPr lang="fr-FR" dirty="0" smtClean="0"/>
              <a:t> </a:t>
            </a:r>
            <a:r>
              <a:rPr lang="fr-FR" dirty="0"/>
              <a:t>s</a:t>
            </a:r>
            <a:r>
              <a:rPr lang="fr-FR" dirty="0" smtClean="0"/>
              <a:t>ection </a:t>
            </a:r>
            <a:r>
              <a:rPr lang="fr-FR" sz="3100" dirty="0" smtClean="0"/>
              <a:t>(</a:t>
            </a:r>
            <a:r>
              <a:rPr lang="fr-FR" sz="3100" dirty="0" err="1" smtClean="0"/>
              <a:t>continued</a:t>
            </a:r>
            <a:r>
              <a:rPr lang="fr-FR" sz="3100" dirty="0" smtClean="0"/>
              <a:t>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173412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844824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Orthopaedic</a:t>
            </a:r>
            <a:r>
              <a:rPr lang="fr-FR" sz="2400" dirty="0" smtClean="0"/>
              <a:t> </a:t>
            </a:r>
            <a:r>
              <a:rPr lang="fr-FR" sz="2400" dirty="0" err="1" smtClean="0"/>
              <a:t>shoe</a:t>
            </a:r>
            <a:r>
              <a:rPr lang="fr-FR" sz="2400" dirty="0" smtClean="0"/>
              <a:t> or insole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8312" t="17492" b="7515"/>
          <a:stretch/>
        </p:blipFill>
        <p:spPr>
          <a:xfrm>
            <a:off x="1043608" y="2519659"/>
            <a:ext cx="2807018" cy="33560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13972" b="3624"/>
          <a:stretch/>
        </p:blipFill>
        <p:spPr>
          <a:xfrm>
            <a:off x="4699771" y="2519659"/>
            <a:ext cx="3434892" cy="3356023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/>
          </a:bodyPr>
          <a:lstStyle/>
          <a:p>
            <a:r>
              <a:rPr lang="fr-FR" dirty="0" err="1" smtClean="0"/>
              <a:t>Orthopaedic</a:t>
            </a:r>
            <a:r>
              <a:rPr lang="fr-FR" dirty="0"/>
              <a:t> </a:t>
            </a:r>
            <a:r>
              <a:rPr lang="fr-FR" dirty="0" err="1" smtClean="0"/>
              <a:t>fitting</a:t>
            </a:r>
            <a:r>
              <a:rPr lang="fr-FR" sz="3100" dirty="0" smtClean="0"/>
              <a:t>(</a:t>
            </a:r>
            <a:r>
              <a:rPr lang="fr-FR" sz="3100" dirty="0" err="1" smtClean="0"/>
              <a:t>continued</a:t>
            </a:r>
            <a:r>
              <a:rPr lang="fr-FR" sz="3100" dirty="0" smtClean="0"/>
              <a:t>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39657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20438" cy="792088"/>
          </a:xfrm>
        </p:spPr>
        <p:txBody>
          <a:bodyPr>
            <a:normAutofit/>
          </a:bodyPr>
          <a:lstStyle/>
          <a:p>
            <a:r>
              <a:rPr lang="fr-FR" dirty="0" err="1" smtClean="0"/>
              <a:t>Mechanics</a:t>
            </a:r>
            <a:r>
              <a:rPr lang="fr-FR" dirty="0" smtClean="0"/>
              <a:t> section</a:t>
            </a:r>
            <a:endParaRPr lang="fr-FR" sz="3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946" t="-137" r="14758" b="15320"/>
          <a:stretch/>
        </p:blipFill>
        <p:spPr>
          <a:xfrm>
            <a:off x="683567" y="2060848"/>
            <a:ext cx="2232249" cy="41832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060848"/>
            <a:ext cx="2016223" cy="41832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3089" r="10629" b="30710"/>
          <a:stretch/>
        </p:blipFill>
        <p:spPr>
          <a:xfrm>
            <a:off x="5940151" y="2060848"/>
            <a:ext cx="2376265" cy="41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3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066800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err="1" smtClean="0"/>
              <a:t>Tchadian</a:t>
            </a:r>
            <a:r>
              <a:rPr lang="fr-FR" dirty="0" smtClean="0"/>
              <a:t> Association</a:t>
            </a:r>
          </a:p>
          <a:p>
            <a:r>
              <a:rPr lang="fr-FR" dirty="0" err="1" smtClean="0"/>
              <a:t>Created</a:t>
            </a:r>
            <a:r>
              <a:rPr lang="fr-FR" dirty="0" smtClean="0"/>
              <a:t> in 1979</a:t>
            </a:r>
          </a:p>
          <a:p>
            <a:r>
              <a:rPr lang="fr-FR" dirty="0" err="1" smtClean="0"/>
              <a:t>Father</a:t>
            </a:r>
            <a:r>
              <a:rPr lang="fr-FR" dirty="0" smtClean="0"/>
              <a:t> Michel Guimbaud</a:t>
            </a:r>
          </a:p>
          <a:p>
            <a:endParaRPr lang="fr-FR" dirty="0" smtClean="0"/>
          </a:p>
          <a:p>
            <a:r>
              <a:rPr lang="en-US" dirty="0" smtClean="0"/>
              <a:t>Children </a:t>
            </a:r>
            <a:r>
              <a:rPr lang="en-US" dirty="0"/>
              <a:t>strolling on their knees: sequelae of </a:t>
            </a:r>
            <a:r>
              <a:rPr lang="en-US" dirty="0" smtClean="0"/>
              <a:t>poliomyelitis</a:t>
            </a:r>
          </a:p>
          <a:p>
            <a:endParaRPr lang="fr-FR" i="1" dirty="0" smtClean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buNone/>
            </a:pPr>
            <a:r>
              <a:rPr lang="fr-FR" sz="3300" b="1" i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 « M’</a:t>
            </a:r>
            <a:r>
              <a:rPr lang="fr-FR" sz="3300" b="1" i="1" dirty="0" err="1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Ndigi</a:t>
            </a:r>
            <a:r>
              <a:rPr lang="fr-FR" sz="3300" b="1" i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 Nja Tar :  </a:t>
            </a:r>
            <a:r>
              <a:rPr lang="en-US" sz="3300" b="1" i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I </a:t>
            </a:r>
            <a:r>
              <a:rPr lang="en-US" sz="3300" b="1" i="1" dirty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want to walk upright </a:t>
            </a:r>
            <a:r>
              <a:rPr lang="en-US" sz="3300" b="1" i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»</a:t>
            </a:r>
            <a:endParaRPr lang="fr-FR" sz="3300" b="1" dirty="0" smtClean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  <a:p>
            <a:endParaRPr lang="fr-FR" dirty="0" smtClean="0"/>
          </a:p>
          <a:p>
            <a:r>
              <a:rPr lang="fr-FR" dirty="0" smtClean="0"/>
              <a:t>35000 patients </a:t>
            </a:r>
            <a:r>
              <a:rPr lang="fr-FR" dirty="0" err="1" smtClean="0"/>
              <a:t>supported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About 1500 patients per </a:t>
            </a:r>
            <a:r>
              <a:rPr lang="fr-FR" dirty="0" err="1" smtClean="0"/>
              <a:t>year</a:t>
            </a:r>
            <a:endParaRPr lang="fr-FR" dirty="0" smtClean="0"/>
          </a:p>
          <a:p>
            <a:r>
              <a:rPr lang="fr-FR" dirty="0" smtClean="0"/>
              <a:t>32 permanent </a:t>
            </a:r>
            <a:r>
              <a:rPr lang="fr-FR" dirty="0" err="1" smtClean="0"/>
              <a:t>professionals</a:t>
            </a:r>
            <a:r>
              <a:rPr lang="fr-FR" dirty="0" smtClean="0"/>
              <a:t> at the centre</a:t>
            </a:r>
          </a:p>
          <a:p>
            <a:r>
              <a:rPr lang="fr-FR" dirty="0" err="1" smtClean="0"/>
              <a:t>Welcome</a:t>
            </a:r>
            <a:r>
              <a:rPr lang="fr-FR" dirty="0" smtClean="0"/>
              <a:t> capacité: 77 </a:t>
            </a:r>
            <a:r>
              <a:rPr lang="fr-FR" dirty="0" err="1" smtClean="0"/>
              <a:t>beds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20438" cy="792088"/>
          </a:xfrm>
        </p:spPr>
        <p:txBody>
          <a:bodyPr>
            <a:normAutofit/>
          </a:bodyPr>
          <a:lstStyle/>
          <a:p>
            <a:r>
              <a:rPr lang="fr-FR" dirty="0" err="1" smtClean="0"/>
              <a:t>Carpentry</a:t>
            </a:r>
            <a:r>
              <a:rPr lang="fr-FR" dirty="0" smtClean="0"/>
              <a:t> section</a:t>
            </a:r>
            <a:endParaRPr lang="fr-FR" sz="3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28380" b="8564"/>
          <a:stretch/>
        </p:blipFill>
        <p:spPr>
          <a:xfrm>
            <a:off x="3599450" y="1916832"/>
            <a:ext cx="2200642" cy="45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7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066800"/>
          </a:xfrm>
        </p:spPr>
        <p:txBody>
          <a:bodyPr/>
          <a:lstStyle/>
          <a:p>
            <a:r>
              <a:rPr lang="fr-FR" dirty="0" err="1" smtClean="0"/>
              <a:t>Surgical</a:t>
            </a:r>
            <a:r>
              <a:rPr lang="fr-FR" dirty="0" smtClean="0"/>
              <a:t> missions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747094"/>
            <a:ext cx="8229600" cy="4325112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Partnership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Handicap Santé (HS)</a:t>
            </a:r>
          </a:p>
          <a:p>
            <a:pPr>
              <a:buNone/>
            </a:pPr>
            <a:r>
              <a:rPr lang="fr-FR" sz="2400" dirty="0" smtClean="0"/>
              <a:t>    4 times a </a:t>
            </a:r>
            <a:r>
              <a:rPr lang="fr-FR" sz="2400" dirty="0" err="1" smtClean="0"/>
              <a:t>year</a:t>
            </a:r>
            <a:r>
              <a:rPr lang="fr-FR" sz="2400" dirty="0" smtClean="0"/>
              <a:t> (200 </a:t>
            </a:r>
            <a:r>
              <a:rPr lang="fr-FR" sz="2400" dirty="0" err="1" smtClean="0"/>
              <a:t>operated</a:t>
            </a:r>
            <a:r>
              <a:rPr lang="fr-FR" sz="2400" dirty="0" smtClean="0"/>
              <a:t> </a:t>
            </a:r>
            <a:r>
              <a:rPr lang="fr-FR" sz="2400" dirty="0" err="1" smtClean="0"/>
              <a:t>persons</a:t>
            </a:r>
            <a:r>
              <a:rPr lang="fr-FR" sz="2400" dirty="0" smtClean="0"/>
              <a:t>/</a:t>
            </a:r>
            <a:r>
              <a:rPr lang="fr-FR" sz="2400" dirty="0" err="1" smtClean="0"/>
              <a:t>year</a:t>
            </a:r>
            <a:r>
              <a:rPr lang="fr-FR" sz="2400" dirty="0" smtClean="0"/>
              <a:t>)</a:t>
            </a:r>
          </a:p>
          <a:p>
            <a:pPr>
              <a:buNone/>
            </a:pPr>
            <a:r>
              <a:rPr lang="fr-FR" sz="2400" dirty="0" smtClean="0"/>
              <a:t>    </a:t>
            </a:r>
            <a:r>
              <a:rPr lang="fr-FR" sz="2400" dirty="0" err="1" smtClean="0"/>
              <a:t>Plasty</a:t>
            </a:r>
            <a:r>
              <a:rPr lang="fr-FR" sz="2400" dirty="0" smtClean="0"/>
              <a:t> – </a:t>
            </a:r>
            <a:r>
              <a:rPr lang="fr-FR" sz="2400" dirty="0" err="1" smtClean="0"/>
              <a:t>Orthopaedics</a:t>
            </a:r>
            <a:r>
              <a:rPr lang="fr-FR" sz="2400" dirty="0" smtClean="0"/>
              <a:t> </a:t>
            </a:r>
          </a:p>
          <a:p>
            <a:endParaRPr lang="fr-FR" sz="2400" dirty="0" smtClean="0"/>
          </a:p>
          <a:p>
            <a:r>
              <a:rPr lang="fr-FR" sz="2400" dirty="0" err="1" smtClean="0"/>
              <a:t>Partnership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Action Santé Femmes (ASF)</a:t>
            </a:r>
          </a:p>
          <a:p>
            <a:pPr>
              <a:buNone/>
            </a:pPr>
            <a:r>
              <a:rPr lang="fr-FR" sz="2400" dirty="0" smtClean="0"/>
              <a:t>     2 times a </a:t>
            </a:r>
            <a:r>
              <a:rPr lang="fr-FR" sz="2400" dirty="0" err="1" smtClean="0"/>
              <a:t>year</a:t>
            </a:r>
            <a:r>
              <a:rPr lang="fr-FR" sz="2400" dirty="0" smtClean="0"/>
              <a:t> </a:t>
            </a:r>
          </a:p>
          <a:p>
            <a:pPr>
              <a:buNone/>
            </a:pPr>
            <a:r>
              <a:rPr lang="fr-FR" sz="2400" dirty="0" smtClean="0"/>
              <a:t>     </a:t>
            </a:r>
            <a:r>
              <a:rPr lang="fr-FR" sz="2400" dirty="0" err="1" smtClean="0"/>
              <a:t>Obstetric</a:t>
            </a:r>
            <a:r>
              <a:rPr lang="fr-FR" sz="2400" dirty="0" smtClean="0"/>
              <a:t> </a:t>
            </a:r>
            <a:r>
              <a:rPr lang="fr-FR" sz="2400" dirty="0" err="1" smtClean="0"/>
              <a:t>fistula</a:t>
            </a:r>
            <a:r>
              <a:rPr lang="fr-FR" sz="2400" dirty="0" smtClean="0"/>
              <a:t> </a:t>
            </a:r>
          </a:p>
        </p:txBody>
      </p:sp>
      <p:pic>
        <p:nvPicPr>
          <p:cNvPr id="4" name="Image 3" descr="Ref_Handicap_sante.png"/>
          <p:cNvPicPr/>
          <p:nvPr/>
        </p:nvPicPr>
        <p:blipFill>
          <a:blip r:embed="rId2"/>
          <a:srcRect l="27213" t="10211" r="24635" b="10655"/>
          <a:stretch>
            <a:fillRect/>
          </a:stretch>
        </p:blipFill>
        <p:spPr>
          <a:xfrm>
            <a:off x="7143768" y="1714488"/>
            <a:ext cx="1390552" cy="1571636"/>
          </a:xfrm>
          <a:prstGeom prst="rect">
            <a:avLst/>
          </a:prstGeom>
        </p:spPr>
      </p:pic>
      <p:pic>
        <p:nvPicPr>
          <p:cNvPr id="5" name="Image 4" descr="logoASF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072330" y="3786190"/>
            <a:ext cx="1428760" cy="1571636"/>
          </a:xfrm>
          <a:prstGeom prst="rect">
            <a:avLst/>
          </a:prstGeom>
        </p:spPr>
      </p:pic>
      <p:pic>
        <p:nvPicPr>
          <p:cNvPr id="6" name="Image 5" descr="DSC_56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687048"/>
            <a:ext cx="3277712" cy="217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/>
          <a:lstStyle/>
          <a:p>
            <a:r>
              <a:rPr lang="fr-FR" dirty="0" smtClean="0"/>
              <a:t>=&gt; </a:t>
            </a:r>
            <a:r>
              <a:rPr lang="fr-FR" dirty="0" err="1" smtClean="0"/>
              <a:t>Plasty</a:t>
            </a:r>
            <a:r>
              <a:rPr lang="fr-FR" dirty="0" smtClean="0"/>
              <a:t> mission </a:t>
            </a:r>
            <a:endParaRPr lang="fr-FR" dirty="0"/>
          </a:p>
        </p:txBody>
      </p:sp>
      <p:pic>
        <p:nvPicPr>
          <p:cNvPr id="7" name="Espace réservé du contenu 6" descr="DSC_5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232" y="1785926"/>
            <a:ext cx="3882867" cy="2571768"/>
          </a:xfrm>
        </p:spPr>
      </p:pic>
      <p:pic>
        <p:nvPicPr>
          <p:cNvPr id="8" name="Image 7" descr="DSC_5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85926"/>
            <a:ext cx="3602716" cy="2571768"/>
          </a:xfrm>
          <a:prstGeom prst="rect">
            <a:avLst/>
          </a:prstGeom>
        </p:spPr>
      </p:pic>
      <p:pic>
        <p:nvPicPr>
          <p:cNvPr id="9" name="Image 8" descr="DSC_55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4357694"/>
            <a:ext cx="3571900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066800"/>
          </a:xfrm>
        </p:spPr>
        <p:txBody>
          <a:bodyPr>
            <a:normAutofit/>
          </a:bodyPr>
          <a:lstStyle/>
          <a:p>
            <a:r>
              <a:rPr lang="fr-FR" dirty="0" smtClean="0"/>
              <a:t>=&gt;</a:t>
            </a:r>
            <a:r>
              <a:rPr lang="fr-FR" dirty="0" err="1" smtClean="0"/>
              <a:t>Orthopaedics</a:t>
            </a:r>
            <a:r>
              <a:rPr lang="fr-FR" dirty="0" smtClean="0"/>
              <a:t> mission</a:t>
            </a:r>
            <a:endParaRPr lang="fr-FR" dirty="0"/>
          </a:p>
        </p:txBody>
      </p:sp>
      <p:pic>
        <p:nvPicPr>
          <p:cNvPr id="4" name="Espace réservé du contenu 3" descr="IMG_7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071678"/>
            <a:ext cx="3243263" cy="4324350"/>
          </a:xfrm>
        </p:spPr>
      </p:pic>
      <p:pic>
        <p:nvPicPr>
          <p:cNvPr id="5" name="Image 4" descr="DSCN0229.JPG"/>
          <p:cNvPicPr>
            <a:picLocks noChangeAspect="1"/>
          </p:cNvPicPr>
          <p:nvPr/>
        </p:nvPicPr>
        <p:blipFill>
          <a:blip r:embed="rId3" cstate="print"/>
          <a:srcRect l="14844" r="22656"/>
          <a:stretch>
            <a:fillRect/>
          </a:stretch>
        </p:blipFill>
        <p:spPr>
          <a:xfrm>
            <a:off x="4929190" y="2071678"/>
            <a:ext cx="3143272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939" y="476672"/>
            <a:ext cx="8229600" cy="1066800"/>
          </a:xfrm>
        </p:spPr>
        <p:txBody>
          <a:bodyPr>
            <a:normAutofit/>
          </a:bodyPr>
          <a:lstStyle/>
          <a:p>
            <a:r>
              <a:rPr lang="fr-FR" dirty="0" err="1"/>
              <a:t>Encountered</a:t>
            </a:r>
            <a:r>
              <a:rPr lang="fr-FR" dirty="0"/>
              <a:t> </a:t>
            </a:r>
            <a:r>
              <a:rPr lang="fr-FR" dirty="0" err="1" smtClean="0"/>
              <a:t>difficulties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121" y="1412776"/>
            <a:ext cx="8229600" cy="5040560"/>
          </a:xfrm>
        </p:spPr>
        <p:txBody>
          <a:bodyPr>
            <a:normAutofit/>
          </a:bodyPr>
          <a:lstStyle/>
          <a:p>
            <a:r>
              <a:rPr lang="fr-FR" dirty="0" smtClean="0"/>
              <a:t>Few </a:t>
            </a:r>
            <a:r>
              <a:rPr lang="en-US" dirty="0" smtClean="0"/>
              <a:t>communication </a:t>
            </a:r>
            <a:r>
              <a:rPr lang="en-US" dirty="0"/>
              <a:t>and data sharing between rehabilitation and </a:t>
            </a:r>
            <a:r>
              <a:rPr lang="en-US" dirty="0" smtClean="0"/>
              <a:t>health</a:t>
            </a:r>
            <a:endParaRPr lang="fr-FR" dirty="0" smtClean="0"/>
          </a:p>
          <a:p>
            <a:r>
              <a:rPr lang="en-US" dirty="0" smtClean="0"/>
              <a:t>Lack </a:t>
            </a:r>
            <a:r>
              <a:rPr lang="en-US" dirty="0"/>
              <a:t>of early detection or late referral to rehabilitation </a:t>
            </a:r>
            <a:r>
              <a:rPr lang="en-US" dirty="0" err="1" smtClean="0"/>
              <a:t>centres</a:t>
            </a:r>
            <a:r>
              <a:rPr lang="en-US" dirty="0" smtClean="0"/>
              <a:t> </a:t>
            </a:r>
            <a:endParaRPr lang="fr-FR" dirty="0" smtClean="0"/>
          </a:p>
          <a:p>
            <a:r>
              <a:rPr lang="fr-FR" dirty="0" smtClean="0"/>
              <a:t>Public </a:t>
            </a:r>
            <a:r>
              <a:rPr lang="fr-FR" dirty="0" err="1"/>
              <a:t>misunderstanding</a:t>
            </a:r>
            <a:r>
              <a:rPr lang="fr-FR" dirty="0"/>
              <a:t> of </a:t>
            </a:r>
            <a:r>
              <a:rPr lang="fr-FR" dirty="0" err="1" smtClean="0"/>
              <a:t>rehabilitation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Insufficient</a:t>
            </a:r>
            <a:r>
              <a:rPr lang="fr-FR" dirty="0" smtClean="0"/>
              <a:t> P&amp;O </a:t>
            </a:r>
            <a:r>
              <a:rPr lang="fr-FR" dirty="0" err="1" smtClean="0"/>
              <a:t>technologists</a:t>
            </a:r>
            <a:r>
              <a:rPr lang="fr-FR" dirty="0" smtClean="0"/>
              <a:t> in </a:t>
            </a:r>
            <a:r>
              <a:rPr lang="fr-FR" dirty="0" err="1" smtClean="0"/>
              <a:t>rehabilitation</a:t>
            </a:r>
            <a:r>
              <a:rPr lang="fr-FR" dirty="0" smtClean="0"/>
              <a:t> and absence of certain jobs</a:t>
            </a:r>
          </a:p>
          <a:p>
            <a:r>
              <a:rPr lang="fr-FR" dirty="0" err="1" smtClean="0"/>
              <a:t>Inadequate</a:t>
            </a:r>
            <a:r>
              <a:rPr lang="fr-FR" dirty="0" smtClean="0"/>
              <a:t> </a:t>
            </a:r>
            <a:r>
              <a:rPr lang="fr-FR" dirty="0" err="1" smtClean="0"/>
              <a:t>rehabilitation</a:t>
            </a:r>
            <a:r>
              <a:rPr lang="fr-FR" dirty="0" smtClean="0"/>
              <a:t> structures at national </a:t>
            </a:r>
            <a:r>
              <a:rPr lang="fr-FR" dirty="0" err="1" smtClean="0"/>
              <a:t>level</a:t>
            </a:r>
            <a:endParaRPr lang="fr-FR" dirty="0" smtClean="0"/>
          </a:p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involvement</a:t>
            </a:r>
            <a:r>
              <a:rPr lang="fr-FR" dirty="0" smtClean="0"/>
              <a:t> of </a:t>
            </a:r>
            <a:r>
              <a:rPr lang="fr-FR" dirty="0" err="1" smtClean="0"/>
              <a:t>authorities</a:t>
            </a:r>
            <a:r>
              <a:rPr lang="fr-FR" dirty="0" smtClean="0"/>
              <a:t> in </a:t>
            </a:r>
            <a:r>
              <a:rPr lang="fr-FR" dirty="0" err="1" smtClean="0"/>
              <a:t>rehabilitation</a:t>
            </a:r>
            <a:r>
              <a:rPr lang="fr-FR" dirty="0" smtClean="0"/>
              <a:t> </a:t>
            </a:r>
            <a:r>
              <a:rPr lang="fr-FR" dirty="0" err="1" smtClean="0"/>
              <a:t>sector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Centres of Doba, Laï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 err="1" smtClean="0"/>
              <a:t>rehabilitation</a:t>
            </a:r>
            <a:endParaRPr lang="fr-FR" dirty="0" smtClean="0"/>
          </a:p>
          <a:p>
            <a:r>
              <a:rPr lang="fr-FR" dirty="0" smtClean="0"/>
              <a:t>Social inclusion of adolescents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disabilities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604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8229600" cy="1066800"/>
          </a:xfrm>
        </p:spPr>
        <p:txBody>
          <a:bodyPr/>
          <a:lstStyle/>
          <a:p>
            <a:r>
              <a:rPr lang="fr-FR" dirty="0" smtClean="0"/>
              <a:t>Objectives of the centre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sz="2300" u="sng" dirty="0" smtClean="0"/>
              <a:t>General objective</a:t>
            </a:r>
            <a:r>
              <a:rPr lang="fr-FR" sz="2300" dirty="0" smtClean="0"/>
              <a:t>: </a:t>
            </a:r>
          </a:p>
          <a:p>
            <a:r>
              <a:rPr lang="fr-FR" sz="2300" dirty="0" smtClean="0"/>
              <a:t>Propose </a:t>
            </a:r>
            <a:r>
              <a:rPr lang="fr-FR" sz="2300" dirty="0" err="1" smtClean="0"/>
              <a:t>rehabilitation</a:t>
            </a:r>
            <a:r>
              <a:rPr lang="fr-FR" sz="2300" dirty="0" smtClean="0"/>
              <a:t> and </a:t>
            </a:r>
            <a:r>
              <a:rPr lang="fr-FR" sz="2300" dirty="0" err="1" smtClean="0"/>
              <a:t>health</a:t>
            </a:r>
            <a:r>
              <a:rPr lang="fr-FR" sz="2300" dirty="0" smtClean="0"/>
              <a:t> care in </a:t>
            </a:r>
            <a:r>
              <a:rPr lang="fr-FR" sz="2300" dirty="0" err="1" smtClean="0"/>
              <a:t>order</a:t>
            </a:r>
            <a:r>
              <a:rPr lang="fr-FR" sz="2300" dirty="0" smtClean="0"/>
              <a:t> to </a:t>
            </a:r>
            <a:r>
              <a:rPr lang="fr-FR" sz="2300" dirty="0" err="1" smtClean="0"/>
              <a:t>include</a:t>
            </a:r>
            <a:r>
              <a:rPr lang="fr-FR" sz="2300" dirty="0" smtClean="0"/>
              <a:t> people </a:t>
            </a:r>
            <a:r>
              <a:rPr lang="fr-FR" sz="2300" dirty="0" err="1" smtClean="0"/>
              <a:t>with</a:t>
            </a:r>
            <a:r>
              <a:rPr lang="fr-FR" sz="2300" dirty="0" smtClean="0"/>
              <a:t> </a:t>
            </a:r>
            <a:r>
              <a:rPr lang="fr-FR" sz="2300" dirty="0" err="1" smtClean="0"/>
              <a:t>disabilities</a:t>
            </a:r>
            <a:r>
              <a:rPr lang="fr-FR" sz="2300" dirty="0" smtClean="0"/>
              <a:t> in </a:t>
            </a:r>
            <a:r>
              <a:rPr lang="fr-FR" sz="2300" dirty="0" err="1" smtClean="0"/>
              <a:t>Tchadian</a:t>
            </a:r>
            <a:r>
              <a:rPr lang="fr-FR" sz="2300" dirty="0" smtClean="0"/>
              <a:t> society</a:t>
            </a:r>
            <a:endParaRPr lang="fr-FR" sz="2100" dirty="0" smtClean="0"/>
          </a:p>
          <a:p>
            <a:pPr>
              <a:buNone/>
            </a:pPr>
            <a:r>
              <a:rPr lang="fr-FR" sz="2300" dirty="0" err="1" smtClean="0"/>
              <a:t>Health</a:t>
            </a:r>
            <a:r>
              <a:rPr lang="fr-FR" sz="2300" dirty="0" smtClean="0"/>
              <a:t> care</a:t>
            </a:r>
          </a:p>
          <a:p>
            <a:pPr>
              <a:buNone/>
            </a:pPr>
            <a:r>
              <a:rPr lang="fr-FR" sz="2300" dirty="0" err="1" smtClean="0"/>
              <a:t>Functional</a:t>
            </a:r>
            <a:r>
              <a:rPr lang="fr-FR" sz="2300" dirty="0" smtClean="0"/>
              <a:t> </a:t>
            </a:r>
            <a:r>
              <a:rPr lang="fr-FR" sz="2300" dirty="0" err="1" smtClean="0"/>
              <a:t>rehabilitation</a:t>
            </a:r>
            <a:r>
              <a:rPr lang="fr-FR" sz="2300" dirty="0" smtClean="0"/>
              <a:t>  </a:t>
            </a:r>
          </a:p>
          <a:p>
            <a:pPr>
              <a:buNone/>
            </a:pPr>
            <a:r>
              <a:rPr lang="fr-FR" sz="2300" dirty="0" smtClean="0"/>
              <a:t>Social aspect (</a:t>
            </a:r>
            <a:r>
              <a:rPr lang="fr-FR" sz="2300" dirty="0" err="1" smtClean="0"/>
              <a:t>schooling</a:t>
            </a:r>
            <a:r>
              <a:rPr lang="fr-FR" sz="2300" dirty="0" smtClean="0"/>
              <a:t> of </a:t>
            </a:r>
            <a:r>
              <a:rPr lang="fr-FR" sz="2300" dirty="0" err="1" smtClean="0"/>
              <a:t>children</a:t>
            </a:r>
            <a:r>
              <a:rPr lang="fr-FR" sz="2300" dirty="0" smtClean="0"/>
              <a:t>, training)</a:t>
            </a:r>
          </a:p>
          <a:p>
            <a:pPr>
              <a:buFont typeface="Wingdings" pitchFamily="2" charset="2"/>
              <a:buChar char="v"/>
            </a:pPr>
            <a:endParaRPr lang="fr-FR" sz="2300" dirty="0" smtClean="0"/>
          </a:p>
          <a:p>
            <a:pPr>
              <a:buNone/>
            </a:pPr>
            <a:r>
              <a:rPr lang="fr-FR" sz="2300" u="sng" dirty="0" smtClean="0"/>
              <a:t>Our values </a:t>
            </a:r>
            <a:r>
              <a:rPr lang="fr-FR" sz="2300" dirty="0" smtClean="0"/>
              <a:t>:</a:t>
            </a:r>
          </a:p>
          <a:p>
            <a:endParaRPr lang="fr-FR" sz="2300" dirty="0" smtClean="0"/>
          </a:p>
          <a:p>
            <a:pPr lvl="0">
              <a:buFont typeface="Wingdings" pitchFamily="2" charset="2"/>
              <a:buChar char="v"/>
            </a:pPr>
            <a:r>
              <a:rPr lang="fr-FR" sz="2300" dirty="0" err="1" smtClean="0"/>
              <a:t>Egality</a:t>
            </a:r>
            <a:r>
              <a:rPr lang="fr-FR" sz="2300" dirty="0" smtClean="0"/>
              <a:t> in care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Access to </a:t>
            </a:r>
            <a:r>
              <a:rPr lang="fr-FR" sz="2300" dirty="0" err="1" smtClean="0"/>
              <a:t>health</a:t>
            </a:r>
            <a:r>
              <a:rPr lang="fr-FR" sz="2300" dirty="0" smtClean="0"/>
              <a:t> care for all 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Inclusion of </a:t>
            </a:r>
            <a:r>
              <a:rPr lang="fr-FR" sz="2300" dirty="0" err="1" smtClean="0"/>
              <a:t>vulnerable</a:t>
            </a:r>
            <a:r>
              <a:rPr lang="fr-FR" sz="2300" dirty="0" smtClean="0"/>
              <a:t> populations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Support to the </a:t>
            </a:r>
            <a:r>
              <a:rPr lang="fr-FR" sz="2300" dirty="0" err="1" smtClean="0"/>
              <a:t>poorest</a:t>
            </a:r>
            <a:r>
              <a:rPr lang="fr-FR" sz="2300" dirty="0" smtClean="0"/>
              <a:t> people 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Education and training for </a:t>
            </a:r>
            <a:r>
              <a:rPr lang="fr-FR" sz="2300" dirty="0" err="1" smtClean="0"/>
              <a:t>empowerment</a:t>
            </a:r>
            <a:endParaRPr lang="fr-FR" sz="2300" dirty="0" smtClean="0"/>
          </a:p>
          <a:p>
            <a:pPr>
              <a:buNone/>
            </a:pPr>
            <a:endParaRPr lang="fr-FR" dirty="0" smtClean="0"/>
          </a:p>
          <a:p>
            <a:pPr lvl="2"/>
            <a:endParaRPr lang="fr-FR" dirty="0" smtClean="0"/>
          </a:p>
          <a:p>
            <a:pPr>
              <a:buNone/>
            </a:pPr>
            <a:endParaRPr lang="fr-FR" sz="19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066800"/>
          </a:xfrm>
        </p:spPr>
        <p:txBody>
          <a:bodyPr/>
          <a:lstStyle/>
          <a:p>
            <a:r>
              <a:rPr lang="fr-FR" dirty="0" err="1" smtClean="0"/>
              <a:t>Treated</a:t>
            </a:r>
            <a:r>
              <a:rPr lang="fr-FR" dirty="0" smtClean="0"/>
              <a:t> pathologies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7472386" cy="38942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fr-FR" dirty="0" smtClean="0"/>
              <a:t>     </a:t>
            </a:r>
            <a:br>
              <a:rPr lang="fr-FR" dirty="0" smtClean="0"/>
            </a:br>
            <a:r>
              <a:rPr lang="fr-FR" dirty="0" err="1" smtClean="0"/>
              <a:t>Treatment</a:t>
            </a:r>
            <a:r>
              <a:rPr lang="fr-FR" dirty="0" smtClean="0"/>
              <a:t> of all type of </a:t>
            </a:r>
            <a:r>
              <a:rPr lang="fr-FR" dirty="0" err="1" smtClean="0"/>
              <a:t>physical</a:t>
            </a:r>
            <a:r>
              <a:rPr lang="fr-FR" dirty="0" smtClean="0"/>
              <a:t> </a:t>
            </a:r>
            <a:r>
              <a:rPr lang="fr-FR" dirty="0" err="1" smtClean="0"/>
              <a:t>disability</a:t>
            </a:r>
            <a:endParaRPr lang="fr-FR" dirty="0" smtClean="0"/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Road accidents</a:t>
            </a:r>
          </a:p>
          <a:p>
            <a:r>
              <a:rPr lang="fr-FR" dirty="0" err="1" smtClean="0"/>
              <a:t>Domestic</a:t>
            </a:r>
            <a:r>
              <a:rPr lang="fr-FR" dirty="0" smtClean="0"/>
              <a:t> accidents (</a:t>
            </a:r>
            <a:r>
              <a:rPr lang="fr-FR" dirty="0" err="1" smtClean="0"/>
              <a:t>burn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 </a:t>
            </a:r>
          </a:p>
          <a:p>
            <a:pPr marL="109728" indent="0"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r>
              <a:rPr lang="fr-FR" dirty="0" err="1" smtClean="0"/>
              <a:t>retraction</a:t>
            </a:r>
            <a:r>
              <a:rPr lang="fr-FR" dirty="0" smtClean="0"/>
              <a:t> of </a:t>
            </a:r>
            <a:r>
              <a:rPr lang="fr-FR" dirty="0" err="1" smtClean="0"/>
              <a:t>limbs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Congenital</a:t>
            </a:r>
            <a:r>
              <a:rPr lang="fr-FR" dirty="0" smtClean="0"/>
              <a:t> malformations (club </a:t>
            </a:r>
            <a:r>
              <a:rPr lang="fr-FR" dirty="0" err="1" smtClean="0"/>
              <a:t>feet</a:t>
            </a:r>
            <a:r>
              <a:rPr lang="fr-FR" dirty="0" smtClean="0"/>
              <a:t>)</a:t>
            </a:r>
          </a:p>
          <a:p>
            <a:r>
              <a:rPr lang="fr-FR" dirty="0" smtClean="0"/>
              <a:t>Multiple Paralysies</a:t>
            </a:r>
          </a:p>
          <a:p>
            <a:r>
              <a:rPr lang="fr-FR" dirty="0" err="1" smtClean="0"/>
              <a:t>Osteitis</a:t>
            </a:r>
            <a:r>
              <a:rPr lang="fr-FR" dirty="0" smtClean="0"/>
              <a:t>, </a:t>
            </a:r>
            <a:r>
              <a:rPr lang="fr-FR" dirty="0" err="1" smtClean="0"/>
              <a:t>ostéomyelitis</a:t>
            </a:r>
            <a:endParaRPr lang="fr-FR" dirty="0" smtClean="0"/>
          </a:p>
          <a:p>
            <a:r>
              <a:rPr lang="fr-FR" dirty="0" err="1" smtClean="0"/>
              <a:t>Stoke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Sequelae</a:t>
            </a:r>
            <a:r>
              <a:rPr lang="fr-FR" dirty="0" smtClean="0"/>
              <a:t> of </a:t>
            </a:r>
            <a:r>
              <a:rPr lang="fr-FR" dirty="0" err="1" smtClean="0"/>
              <a:t>poliomyelitis</a:t>
            </a:r>
            <a:endParaRPr lang="fr-FR" dirty="0" smtClean="0"/>
          </a:p>
          <a:p>
            <a:r>
              <a:rPr lang="fr-FR" dirty="0" err="1" smtClean="0"/>
              <a:t>Etc</a:t>
            </a:r>
            <a:r>
              <a:rPr lang="fr-FR" dirty="0" smtClean="0"/>
              <a:t>…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285720" y="2214554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16" descr="Lake with boathouse, colorful boats and colorful autumn trees on the shoreline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184" y="2571744"/>
            <a:ext cx="1904280" cy="4000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066800"/>
          </a:xfrm>
        </p:spPr>
        <p:txBody>
          <a:bodyPr>
            <a:normAutofit/>
          </a:bodyPr>
          <a:lstStyle/>
          <a:p>
            <a:r>
              <a:rPr lang="fr-FR" dirty="0" smtClean="0"/>
              <a:t>The nursing service</a:t>
            </a:r>
            <a:endParaRPr lang="fr-FR" dirty="0"/>
          </a:p>
        </p:txBody>
      </p:sp>
      <p:pic>
        <p:nvPicPr>
          <p:cNvPr id="4" name="Espace réservé du contenu 3" descr="DSCN3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143116"/>
            <a:ext cx="3811594" cy="3071834"/>
          </a:xfr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785786" y="5535548"/>
            <a:ext cx="3357586" cy="13224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fr-FR" dirty="0" smtClean="0"/>
              <a:t>3 State </a:t>
            </a:r>
            <a:r>
              <a:rPr lang="fr-FR" dirty="0" err="1"/>
              <a:t>g</a:t>
            </a:r>
            <a:r>
              <a:rPr lang="fr-FR" dirty="0" err="1" smtClean="0"/>
              <a:t>raduated</a:t>
            </a:r>
            <a:r>
              <a:rPr lang="fr-FR" dirty="0" smtClean="0"/>
              <a:t> Nurses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 7" descr="DSCN3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3929090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66800"/>
          </a:xfrm>
        </p:spPr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Rehabilitation</a:t>
            </a:r>
            <a:r>
              <a:rPr lang="fr-FR" dirty="0" smtClean="0"/>
              <a:t> service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15140" y="2249424"/>
            <a:ext cx="2286016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/>
              <a:t>4 </a:t>
            </a:r>
            <a:r>
              <a:rPr lang="fr-FR" sz="1800" dirty="0" err="1" smtClean="0"/>
              <a:t>Physiotherapists</a:t>
            </a:r>
            <a:endParaRPr lang="fr-FR" sz="1800" dirty="0" smtClean="0"/>
          </a:p>
          <a:p>
            <a:pPr>
              <a:buNone/>
            </a:pPr>
            <a:r>
              <a:rPr lang="fr-FR" sz="1800" dirty="0" smtClean="0"/>
              <a:t>1 assistant physio</a:t>
            </a:r>
            <a:endParaRPr lang="fr-FR" sz="1800" dirty="0"/>
          </a:p>
        </p:txBody>
      </p:sp>
      <p:pic>
        <p:nvPicPr>
          <p:cNvPr id="4" name="Image 3" descr="DSC_5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285992"/>
            <a:ext cx="5974146" cy="39569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157" y="1124744"/>
            <a:ext cx="8320438" cy="115212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Physiotherapy </a:t>
            </a:r>
            <a:r>
              <a:rPr lang="en-US" sz="3200" dirty="0"/>
              <a:t>~ heal by </a:t>
            </a:r>
            <a:r>
              <a:rPr lang="en-US" sz="3200" dirty="0" smtClean="0"/>
              <a:t>movement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/>
              <a:t>and for </a:t>
            </a:r>
            <a:r>
              <a:rPr lang="en-US" sz="3200" dirty="0" smtClean="0"/>
              <a:t>movement</a:t>
            </a:r>
            <a:endParaRPr lang="fr-FR" sz="31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3157" y="2852936"/>
            <a:ext cx="8320438" cy="25922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/>
              <a:t>The </a:t>
            </a:r>
            <a:r>
              <a:rPr lang="en-US" sz="3100" dirty="0"/>
              <a:t>Physiotherapist = a professional who </a:t>
            </a:r>
            <a:r>
              <a:rPr lang="en-US" sz="3100" dirty="0" smtClean="0"/>
              <a:t>performs reeducation and </a:t>
            </a:r>
            <a:r>
              <a:rPr lang="en-US" sz="3100" dirty="0"/>
              <a:t>rehabilitation care in order to </a:t>
            </a:r>
            <a:r>
              <a:rPr lang="en-US" sz="3100" dirty="0">
                <a:solidFill>
                  <a:srgbClr val="FF0000"/>
                </a:solidFill>
              </a:rPr>
              <a:t>maintain or restore</a:t>
            </a:r>
            <a:r>
              <a:rPr lang="en-US" sz="3100" dirty="0"/>
              <a:t> the patient's </a:t>
            </a:r>
            <a:r>
              <a:rPr lang="en-US" sz="3100" dirty="0">
                <a:solidFill>
                  <a:srgbClr val="FF0000"/>
                </a:solidFill>
              </a:rPr>
              <a:t>movement and functional </a:t>
            </a:r>
            <a:r>
              <a:rPr lang="en-US" sz="3100" dirty="0" smtClean="0">
                <a:solidFill>
                  <a:srgbClr val="FF0000"/>
                </a:solidFill>
              </a:rPr>
              <a:t>abilities.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133132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496436" cy="1224136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physiotherapist plays a key role in the care of the patient from the </a:t>
            </a:r>
            <a:r>
              <a:rPr lang="en-US" sz="2800" dirty="0">
                <a:solidFill>
                  <a:srgbClr val="FF0000"/>
                </a:solidFill>
              </a:rPr>
              <a:t>initial phase in intensive care </a:t>
            </a:r>
            <a:r>
              <a:rPr lang="en-US" sz="2800" dirty="0" smtClean="0"/>
              <a:t>for</a:t>
            </a:r>
            <a:r>
              <a:rPr lang="fr-FR" sz="2800" dirty="0" smtClean="0"/>
              <a:t>:</a:t>
            </a:r>
            <a:endParaRPr lang="fr-FR" sz="2800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67544" y="2204864"/>
            <a:ext cx="8424936" cy="293582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- </a:t>
            </a:r>
            <a:r>
              <a:rPr lang="fr-FR" sz="2800" dirty="0" err="1" smtClean="0"/>
              <a:t>Neurological</a:t>
            </a:r>
            <a:r>
              <a:rPr lang="fr-FR" sz="2800" dirty="0" smtClean="0"/>
              <a:t> </a:t>
            </a:r>
            <a:r>
              <a:rPr lang="fr-FR" sz="2800" dirty="0" err="1" smtClean="0"/>
              <a:t>patholigies</a:t>
            </a:r>
            <a:r>
              <a:rPr lang="fr-FR" sz="2800" dirty="0" smtClean="0"/>
              <a:t> </a:t>
            </a:r>
            <a:r>
              <a:rPr lang="fr-FR" sz="2800" dirty="0" err="1" smtClean="0"/>
              <a:t>such</a:t>
            </a:r>
            <a:r>
              <a:rPr lang="fr-FR" sz="2800" dirty="0" smtClean="0"/>
              <a:t> as </a:t>
            </a:r>
            <a:r>
              <a:rPr lang="fr-FR" sz="2800" dirty="0" err="1" smtClean="0"/>
              <a:t>hémiplégia</a:t>
            </a:r>
            <a:r>
              <a:rPr lang="fr-FR" sz="2800" dirty="0" smtClean="0"/>
              <a:t> </a:t>
            </a:r>
            <a:br>
              <a:rPr lang="fr-FR" sz="2800" dirty="0" smtClean="0"/>
            </a:br>
            <a:r>
              <a:rPr lang="fr-FR" sz="2800" dirty="0" smtClean="0"/>
              <a:t>- </a:t>
            </a:r>
            <a:r>
              <a:rPr lang="fr-FR" sz="2800" dirty="0" err="1" smtClean="0"/>
              <a:t>Pre</a:t>
            </a:r>
            <a:r>
              <a:rPr lang="fr-FR" sz="2800" dirty="0" smtClean="0"/>
              <a:t> and post </a:t>
            </a:r>
            <a:r>
              <a:rPr lang="fr-FR" sz="2800" dirty="0" err="1" smtClean="0"/>
              <a:t>operative</a:t>
            </a:r>
            <a:r>
              <a:rPr lang="fr-FR" sz="2800" dirty="0" smtClean="0"/>
              <a:t> care of </a:t>
            </a:r>
            <a:r>
              <a:rPr lang="fr-FR" sz="2800" dirty="0" err="1" smtClean="0"/>
              <a:t>neurological</a:t>
            </a:r>
            <a:r>
              <a:rPr lang="fr-FR" sz="2800" dirty="0" smtClean="0"/>
              <a:t> </a:t>
            </a:r>
          </a:p>
          <a:p>
            <a:r>
              <a:rPr lang="fr-FR" sz="2800" dirty="0" smtClean="0"/>
              <a:t>  pathologies</a:t>
            </a:r>
            <a:br>
              <a:rPr lang="fr-FR" sz="2800" dirty="0" smtClean="0"/>
            </a:br>
            <a:r>
              <a:rPr lang="fr-FR" sz="2800" dirty="0" smtClean="0"/>
              <a:t>- Brachial plexus </a:t>
            </a:r>
            <a:r>
              <a:rPr lang="fr-FR" sz="2800" dirty="0" err="1" smtClean="0"/>
              <a:t>palsy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- </a:t>
            </a:r>
            <a:r>
              <a:rPr lang="fr-FR" sz="2800" dirty="0" err="1" smtClean="0"/>
              <a:t>Congenital</a:t>
            </a:r>
            <a:r>
              <a:rPr lang="fr-FR" sz="2800" dirty="0" smtClean="0"/>
              <a:t> malformations </a:t>
            </a:r>
            <a:r>
              <a:rPr lang="fr-FR" sz="2800" dirty="0" err="1" smtClean="0"/>
              <a:t>such</a:t>
            </a:r>
            <a:r>
              <a:rPr lang="fr-FR" sz="2800" dirty="0" smtClean="0"/>
              <a:t> as club </a:t>
            </a:r>
            <a:r>
              <a:rPr lang="fr-FR" sz="2800" dirty="0" err="1" smtClean="0"/>
              <a:t>feet</a:t>
            </a:r>
            <a:r>
              <a:rPr lang="fr-FR" sz="2800" dirty="0" smtClean="0"/>
              <a:t> </a:t>
            </a:r>
            <a:br>
              <a:rPr lang="fr-FR" sz="2800" dirty="0" smtClean="0"/>
            </a:br>
            <a:endParaRPr lang="fr-FR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531" y="548680"/>
            <a:ext cx="8785003" cy="1224136"/>
          </a:xfrm>
        </p:spPr>
        <p:txBody>
          <a:bodyPr>
            <a:noAutofit/>
          </a:bodyPr>
          <a:lstStyle/>
          <a:p>
            <a:r>
              <a:rPr lang="fr-FR" sz="2800" dirty="0" err="1" smtClean="0"/>
              <a:t>Some</a:t>
            </a:r>
            <a:r>
              <a:rPr lang="fr-FR" sz="2800" dirty="0" smtClean="0"/>
              <a:t> </a:t>
            </a:r>
            <a:r>
              <a:rPr lang="fr-FR" sz="2800" dirty="0" err="1" smtClean="0"/>
              <a:t>examples</a:t>
            </a:r>
            <a:r>
              <a:rPr lang="fr-FR" sz="2800" dirty="0" smtClean="0"/>
              <a:t> of support:</a:t>
            </a:r>
            <a:endParaRPr lang="fr-FR" sz="2800" dirty="0"/>
          </a:p>
        </p:txBody>
      </p:sp>
      <p:pic>
        <p:nvPicPr>
          <p:cNvPr id="7" name="Espace réservé du contenu 3" descr="IMG_20181003_064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31" y="1772816"/>
            <a:ext cx="2412269" cy="4320483"/>
          </a:xfrm>
          <a:prstGeom prst="rect">
            <a:avLst/>
          </a:prstGeom>
        </p:spPr>
      </p:pic>
      <p:pic>
        <p:nvPicPr>
          <p:cNvPr id="9" name="Image 8" descr="IMG_20180928_094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5876" y="1772817"/>
            <a:ext cx="2232248" cy="4332118"/>
          </a:xfrm>
          <a:prstGeom prst="rect">
            <a:avLst/>
          </a:prstGeom>
        </p:spPr>
      </p:pic>
      <p:pic>
        <p:nvPicPr>
          <p:cNvPr id="10" name="Image 9" descr="IMG_20180828_085145.jpg"/>
          <p:cNvPicPr>
            <a:picLocks noChangeAspect="1"/>
          </p:cNvPicPr>
          <p:nvPr/>
        </p:nvPicPr>
        <p:blipFill rotWithShape="1">
          <a:blip r:embed="rId4" cstate="print"/>
          <a:srcRect t="5842"/>
          <a:stretch/>
        </p:blipFill>
        <p:spPr>
          <a:xfrm>
            <a:off x="6372200" y="1772817"/>
            <a:ext cx="2286730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3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2542</TotalTime>
  <Words>444</Words>
  <Application>Microsoft Office PowerPoint</Application>
  <PresentationFormat>Affichage à l'écran (4:3)</PresentationFormat>
  <Paragraphs>108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Georgia</vt:lpstr>
      <vt:lpstr>Trebuchet MS</vt:lpstr>
      <vt:lpstr>Wingdings</vt:lpstr>
      <vt:lpstr>Wingdings 2</vt:lpstr>
      <vt:lpstr>Urbain</vt:lpstr>
      <vt:lpstr>Maison Notre Dame de Paix (MNDP)</vt:lpstr>
      <vt:lpstr>Introduction</vt:lpstr>
      <vt:lpstr>Objectives of the centre </vt:lpstr>
      <vt:lpstr>Treated pathologies</vt:lpstr>
      <vt:lpstr>The nursing service</vt:lpstr>
      <vt:lpstr>The Rehabilitation service</vt:lpstr>
      <vt:lpstr>Physiotherapy ~ heal by movement  and for movement</vt:lpstr>
      <vt:lpstr>The physiotherapist plays a key role in the care of the patient from the initial phase in intensive care for:</vt:lpstr>
      <vt:lpstr>Some examples of support:</vt:lpstr>
      <vt:lpstr>Relationship between physiotherapy and orthopaedics: Examples</vt:lpstr>
      <vt:lpstr>Orthopaedic fitting service </vt:lpstr>
      <vt:lpstr>Orthopaedics ~ Care thanks to orthopaedic fitting</vt:lpstr>
      <vt:lpstr>Orthopaedic fitting section</vt:lpstr>
      <vt:lpstr>Orthopaedic fitting Section (continued)</vt:lpstr>
      <vt:lpstr>Présentation PowerPoint</vt:lpstr>
      <vt:lpstr>Orthopaedic fitting section (continued)</vt:lpstr>
      <vt:lpstr> Orthopaedic fitting section (continued)</vt:lpstr>
      <vt:lpstr>Orthopaedic fitting(continued)</vt:lpstr>
      <vt:lpstr>Mechanics section</vt:lpstr>
      <vt:lpstr>Carpentry section</vt:lpstr>
      <vt:lpstr>Surgical missions </vt:lpstr>
      <vt:lpstr>=&gt; Plasty mission </vt:lpstr>
      <vt:lpstr>=&gt;Orthopaedics mission</vt:lpstr>
      <vt:lpstr>Encountered difficulties</vt:lpstr>
      <vt:lpstr>Centres of Doba, Laï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Maison Notre Dame de Paix (MNDP)</dc:title>
  <dc:creator>assoc</dc:creator>
  <cp:lastModifiedBy>gisele ajavon</cp:lastModifiedBy>
  <cp:revision>85</cp:revision>
  <dcterms:created xsi:type="dcterms:W3CDTF">2018-12-12T07:43:26Z</dcterms:created>
  <dcterms:modified xsi:type="dcterms:W3CDTF">2019-10-28T09:05:47Z</dcterms:modified>
</cp:coreProperties>
</file>