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32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93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15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2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026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39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54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40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445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78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34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171D-91DA-48E7-BAC7-656B107C4E97}" type="datetimeFigureOut">
              <a:rPr lang="fr-FR" smtClean="0"/>
              <a:t>22/10/2019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EC7C8-EEE6-475D-BDEA-0703CDF3E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7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#_Toc472662809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899829" tIns="899829" rIns="899829" bIns="4499145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AutoShape 1"/>
          <p:cNvSpPr>
            <a:spLocks noChangeArrowheads="1"/>
          </p:cNvSpPr>
          <p:nvPr/>
        </p:nvSpPr>
        <p:spPr bwMode="auto">
          <a:xfrm>
            <a:off x="1331640" y="1772816"/>
            <a:ext cx="6480720" cy="302433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189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anose="020B0606020202030204" pitchFamily="34" charset="0"/>
                <a:ea typeface="Times New Roman" pitchFamily="18" charset="0"/>
                <a:cs typeface="Arial" pitchFamily="34" charset="0"/>
              </a:rPr>
              <a:t>Module 3 : Procédure de gestion des stocks</a:t>
            </a:r>
            <a:endParaRPr kumimoji="0" lang="fr-FR" alt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fr-FR" alt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812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823858"/>
              </p:ext>
            </p:extLst>
          </p:nvPr>
        </p:nvGraphicFramePr>
        <p:xfrm>
          <a:off x="395536" y="620688"/>
          <a:ext cx="7632849" cy="5616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5690"/>
                <a:gridCol w="1113992"/>
                <a:gridCol w="1114778"/>
                <a:gridCol w="4568389"/>
              </a:tblGrid>
              <a:tr h="168498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itchFamily="34" charset="0"/>
                        </a:rPr>
                        <a:t>7.</a:t>
                      </a: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Le Directeur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prend connaissance des défectuosités constatées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informe le SED de la situation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80831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itchFamily="34" charset="0"/>
                        </a:rPr>
                        <a:t>8.</a:t>
                      </a: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reçoit l’information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prend toutes les dispositions en collaboration avec le Technicien pour la régularisation de la commande par le fournisseur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12332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itchFamily="34" charset="0"/>
                        </a:rPr>
                        <a:t>9.</a:t>
                      </a: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itchFamily="34" charset="0"/>
                        </a:rPr>
                        <a:t>Le Directeur</a:t>
                      </a:r>
                      <a:endParaRPr lang="fr-FR" sz="240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-900430" algn="l"/>
                          <a:tab pos="-635" algn="l"/>
                          <a:tab pos="457200" algn="l"/>
                          <a:tab pos="678180" algn="l"/>
                        </a:tabLst>
                      </a:pPr>
                      <a:r>
                        <a:rPr lang="fr-FR" sz="2400" u="sng" dirty="0">
                          <a:effectLst/>
                          <a:latin typeface="Arial Narrow" pitchFamily="34" charset="0"/>
                        </a:rPr>
                        <a:t>A l’absence de défectuosités</a:t>
                      </a:r>
                      <a:endParaRPr lang="fr-FR" sz="2400" dirty="0">
                        <a:effectLst/>
                        <a:latin typeface="Arial Narrow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reçoit les marchandises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046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lvl="3"/>
            <a:r>
              <a:rPr lang="fr-FR" sz="2400" dirty="0" smtClean="0">
                <a:latin typeface="Arial Narrow" panose="020B0606020202030204" pitchFamily="34" charset="0"/>
              </a:rPr>
              <a:t>G.1.4.2.  L’entrée </a:t>
            </a:r>
            <a:r>
              <a:rPr lang="fr-FR" sz="2400" dirty="0">
                <a:latin typeface="Arial Narrow" panose="020B0606020202030204" pitchFamily="34" charset="0"/>
              </a:rPr>
              <a:t>en magasin</a:t>
            </a:r>
            <a:r>
              <a:rPr lang="fr-FR" sz="2400" b="1" dirty="0">
                <a:latin typeface="Arial Narrow" panose="020B0606020202030204" pitchFamily="34" charset="0"/>
              </a:rPr>
              <a:t/>
            </a:r>
            <a:br>
              <a:rPr lang="fr-FR" sz="2400" b="1" dirty="0">
                <a:latin typeface="Arial Narrow" panose="020B0606020202030204" pitchFamily="34" charset="0"/>
              </a:rPr>
            </a:br>
            <a:r>
              <a:rPr lang="fr-FR" sz="2400" dirty="0" smtClean="0">
                <a:latin typeface="Arial Narrow" panose="020B0606020202030204" pitchFamily="34" charset="0"/>
              </a:rPr>
              <a:t>G.1.4.2.1. Pour </a:t>
            </a:r>
            <a:r>
              <a:rPr lang="fr-FR" sz="2400" dirty="0">
                <a:latin typeface="Arial Narrow" panose="020B0606020202030204" pitchFamily="34" charset="0"/>
              </a:rPr>
              <a:t>les équipements et le matériel</a:t>
            </a:r>
            <a:r>
              <a:rPr lang="fr-FR" sz="2400" b="1" i="1" dirty="0">
                <a:latin typeface="Arial Narrow" panose="020B0606020202030204" pitchFamily="34" charset="0"/>
              </a:rPr>
              <a:t/>
            </a:r>
            <a:br>
              <a:rPr lang="fr-FR" sz="2400" b="1" i="1" dirty="0">
                <a:latin typeface="Arial Narrow" panose="020B0606020202030204" pitchFamily="34" charset="0"/>
              </a:rPr>
            </a:br>
            <a:endParaRPr lang="fr-FR" sz="2400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475768"/>
              </p:ext>
            </p:extLst>
          </p:nvPr>
        </p:nvGraphicFramePr>
        <p:xfrm>
          <a:off x="107503" y="1196752"/>
          <a:ext cx="8856985" cy="5400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368"/>
                <a:gridCol w="1138388"/>
                <a:gridCol w="1552346"/>
                <a:gridCol w="4820883"/>
              </a:tblGrid>
              <a:tr h="4449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3620915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reçoit les marchandises et le bulletin de livraison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fait ranger les marchandises conformément aux conditions de stockage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Enregistre l’entrée de l’article dans son registre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établit un BE en 2 exemplaires qu’il signe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détache le 1</a:t>
                      </a:r>
                      <a:r>
                        <a:rPr lang="fr-FR" sz="1600" baseline="30000" dirty="0">
                          <a:effectLst/>
                          <a:latin typeface="Arial Narrow" panose="020B0606020202030204" pitchFamily="34" charset="0"/>
                        </a:rPr>
                        <a:t>er</a:t>
                      </a: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 volet du BE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joint le 1</a:t>
                      </a:r>
                      <a:r>
                        <a:rPr lang="fr-FR" sz="1600" baseline="30000" dirty="0">
                          <a:effectLst/>
                          <a:latin typeface="Arial Narrow" panose="020B0606020202030204" pitchFamily="34" charset="0"/>
                        </a:rPr>
                        <a:t>er</a:t>
                      </a: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 volet du BE au le bulletin de livraison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transmet la liasse à la Comptabilité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met à jour la/les fiches de stocks concernées ;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33476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6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2.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Le Comptable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reçoit la liasse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vérifie la conformité de la réception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remplis la fiche de suivi Excel 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2804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Autofit/>
          </a:bodyPr>
          <a:lstStyle/>
          <a:p>
            <a:pPr lvl="4" algn="ctr" rtl="0">
              <a:spcBef>
                <a:spcPct val="0"/>
              </a:spcBef>
            </a:pPr>
            <a:r>
              <a:rPr lang="fr-FR" sz="3200" i="1" dirty="0" smtClean="0">
                <a:latin typeface="Arial Narrow" panose="020B0606020202030204" pitchFamily="34" charset="0"/>
              </a:rPr>
              <a:t>G.1.4.2.2. Pour </a:t>
            </a:r>
            <a:r>
              <a:rPr lang="fr-FR" sz="3200" i="1" dirty="0">
                <a:latin typeface="Arial Narrow" panose="020B0606020202030204" pitchFamily="34" charset="0"/>
              </a:rPr>
              <a:t>les autres acquisitions</a:t>
            </a:r>
            <a:r>
              <a:rPr lang="fr-FR" sz="3200" b="1" i="1" dirty="0">
                <a:latin typeface="Arial Narrow" panose="020B0606020202030204" pitchFamily="34" charset="0"/>
              </a:rPr>
              <a:t/>
            </a:r>
            <a:br>
              <a:rPr lang="fr-FR" sz="3200" b="1" i="1" dirty="0">
                <a:latin typeface="Arial Narrow" panose="020B0606020202030204" pitchFamily="34" charset="0"/>
              </a:rPr>
            </a:br>
            <a:endParaRPr lang="fr-FR" sz="3200" b="1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Il s’agit particulièrement des produits pharmaceutiques, fournitures, consommables pour la livraison et/ou la consommation et toutes autres marchandises qui ne nécessitent pas de réception.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La réception de ces commandes est effectuée directement par la Comptable et / ou le Directeur en collaboration avec le Fournisseur.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Le processus est le suivant 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8104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393839"/>
              </p:ext>
            </p:extLst>
          </p:nvPr>
        </p:nvGraphicFramePr>
        <p:xfrm>
          <a:off x="323528" y="548678"/>
          <a:ext cx="8136904" cy="58326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/>
                <a:gridCol w="926306"/>
                <a:gridCol w="1188396"/>
                <a:gridCol w="4870074"/>
              </a:tblGrid>
              <a:tr h="364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5468108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Au moment de la réception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La Comptable et / ou Le Directeur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réceptionne la commande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rapproche le nombre de colis par rapport à la liste de colisage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procède au contrôle visuel du/des colis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procède au contrôle de la conformité de la commande.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336550" algn="l"/>
                        </a:tabLst>
                      </a:pPr>
                      <a:r>
                        <a:rPr lang="fr-FR" sz="1800" u="sng" dirty="0">
                          <a:effectLst/>
                          <a:latin typeface="Arial Narrow" panose="020B0606020202030204" pitchFamily="34" charset="0"/>
                        </a:rPr>
                        <a:t>Commande non conforme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consigne les anomalies constatées sur le bulletin de livraison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signe le bulletin de livraison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fait signer le livreur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récupère 1 exemplaire du bulletin de livraison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fait ranger la commande en attendant l’expertise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transmet l’exemplaire du bulletin de livraison à la Magasinière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664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017587"/>
              </p:ext>
            </p:extLst>
          </p:nvPr>
        </p:nvGraphicFramePr>
        <p:xfrm>
          <a:off x="251520" y="137940"/>
          <a:ext cx="8640960" cy="64594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6064"/>
                <a:gridCol w="1261122"/>
                <a:gridCol w="1262013"/>
                <a:gridCol w="5171761"/>
              </a:tblGrid>
              <a:tr h="16026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2.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00430" algn="l"/>
                          <a:tab pos="-635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- prend connaissance des anomalies constatées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prend toutes les dispositions en accord avec le SED pour la régularisation de la commande.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325403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3.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La Comptable et/ou le Directeur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336550" algn="l"/>
                        </a:tabLst>
                      </a:pPr>
                      <a:r>
                        <a:rPr lang="fr-FR" sz="2000" u="sng" dirty="0">
                          <a:effectLst/>
                          <a:latin typeface="Arial Narrow" panose="020B0606020202030204" pitchFamily="34" charset="0"/>
                        </a:rPr>
                        <a:t>Commande conforme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signe le bulletin de livraison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fait signer le livreur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récupère 1 exemplaire du bulletin de livraison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fait ranger les marchandises conformément aux conditions de stockage.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6026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4.</a:t>
                      </a:r>
                      <a:r>
                        <a:rPr lang="fr-FR" sz="2000" baseline="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 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La Comptable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la liasse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vérifie la conformité de la réception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remplis la fiche de suivi Excel.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498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fr-FR" sz="3200" b="1" i="1" cap="small" dirty="0" smtClean="0">
                <a:latin typeface="Arial Narrow" panose="020B0606020202030204" pitchFamily="34" charset="0"/>
              </a:rPr>
              <a:t>G.1.5.  </a:t>
            </a:r>
            <a:r>
              <a:rPr lang="fr-FR" sz="3200" b="1" i="1" cap="small" dirty="0">
                <a:latin typeface="Arial Narrow" panose="020B0606020202030204" pitchFamily="34" charset="0"/>
              </a:rPr>
              <a:t>Les sorties pour livraison</a:t>
            </a:r>
            <a:r>
              <a:rPr lang="fr-FR" sz="2000" b="1" i="1" cap="small" dirty="0"/>
              <a:t/>
            </a:r>
            <a:br>
              <a:rPr lang="fr-FR" sz="2000" b="1" i="1" cap="small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Les livraisons sont assurées par la magasinière, le chef de service selon la marchandise à livrer et le directeur.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647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606118"/>
              </p:ext>
            </p:extLst>
          </p:nvPr>
        </p:nvGraphicFramePr>
        <p:xfrm>
          <a:off x="467544" y="332656"/>
          <a:ext cx="8352927" cy="5904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9034"/>
                <a:gridCol w="1113083"/>
                <a:gridCol w="1361890"/>
                <a:gridCol w="4578920"/>
              </a:tblGrid>
              <a:tr h="421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26528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Le Demandeur (Personnel)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se présente au magasin avec les documents qui atteste qu’il a le droit de recevoir la marchandise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21761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2.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les documents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vérifie la conformité des documents, notamment la signature des personnes habilitées (chef de service relevant)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établit un BL en 3 exemplaires qu’il signe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fait signer le BL par le bénéficiaire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détache le 1</a:t>
                      </a:r>
                      <a:r>
                        <a:rPr lang="fr-FR" sz="2000" baseline="30000" dirty="0">
                          <a:effectLst/>
                          <a:latin typeface="Arial Narrow" panose="020B0606020202030204" pitchFamily="34" charset="0"/>
                        </a:rPr>
                        <a:t>er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 volet du BL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remet la marchandise, le 1</a:t>
                      </a:r>
                      <a:r>
                        <a:rPr lang="fr-FR" sz="2000" baseline="30000" dirty="0">
                          <a:effectLst/>
                          <a:latin typeface="Arial Narrow" panose="020B0606020202030204" pitchFamily="34" charset="0"/>
                        </a:rPr>
                        <a:t>er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 volet du BL et les documents au bénéficiaire,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Enregistre la sortie dans le registre.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963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7522"/>
              </p:ext>
            </p:extLst>
          </p:nvPr>
        </p:nvGraphicFramePr>
        <p:xfrm>
          <a:off x="395536" y="404664"/>
          <a:ext cx="7920879" cy="5760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1843"/>
                <a:gridCol w="1396164"/>
                <a:gridCol w="1877148"/>
                <a:gridCol w="3415724"/>
              </a:tblGrid>
              <a:tr h="230425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</a:rPr>
                        <a:t>3.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Après le départ du bénéficiaire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détache le 2</a:t>
                      </a:r>
                      <a:r>
                        <a:rPr lang="fr-FR" sz="1800" baseline="30000" dirty="0">
                          <a:effectLst/>
                          <a:latin typeface="Arial Narrow" panose="020B0606020202030204" pitchFamily="34" charset="0"/>
                        </a:rPr>
                        <a:t>ème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 volet du BL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met à jour la/les fiches de stocks concernées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classe le 2</a:t>
                      </a:r>
                      <a:r>
                        <a:rPr lang="fr-FR" sz="1800" baseline="30000" dirty="0">
                          <a:effectLst/>
                          <a:latin typeface="Arial Narrow" panose="020B0606020202030204" pitchFamily="34" charset="0"/>
                        </a:rPr>
                        <a:t>ème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 volet du BL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15212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4.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En fin de soirée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déclasse le 2</a:t>
                      </a:r>
                      <a:r>
                        <a:rPr lang="fr-FR" sz="1800" baseline="30000" dirty="0">
                          <a:effectLst/>
                          <a:latin typeface="Arial Narrow" panose="020B0606020202030204" pitchFamily="34" charset="0"/>
                        </a:rPr>
                        <a:t>ème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 volet des BL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transmet au Comptable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30425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5.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La comptable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reçoit la liasse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vérifie la conformité de la réception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remplis la fiche de suivi Excel.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988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741368"/>
          </a:xfrm>
        </p:spPr>
        <p:txBody>
          <a:bodyPr>
            <a:normAutofit fontScale="85000" lnSpcReduction="20000"/>
          </a:bodyPr>
          <a:lstStyle/>
          <a:p>
            <a:pPr marL="914400" lvl="2" indent="0" algn="just">
              <a:lnSpc>
                <a:spcPct val="120000"/>
              </a:lnSpc>
              <a:buNone/>
            </a:pPr>
            <a:r>
              <a:rPr lang="fr-FR" sz="3100" b="1" i="1" cap="small" dirty="0" smtClean="0">
                <a:latin typeface="Arial Narrow" panose="020B0606020202030204" pitchFamily="34" charset="0"/>
              </a:rPr>
              <a:t>G1.6. </a:t>
            </a:r>
            <a:r>
              <a:rPr lang="fr-FR" sz="3100" b="1" i="1" cap="small" dirty="0">
                <a:latin typeface="Arial Narrow" panose="020B0606020202030204" pitchFamily="34" charset="0"/>
              </a:rPr>
              <a:t>Processus de renouvellement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3100" dirty="0">
                <a:latin typeface="Arial Narrow" panose="020B0606020202030204" pitchFamily="34" charset="0"/>
              </a:rPr>
              <a:t>Afin d’éviter les ruptures de stocks, le renouvellement des stocks des marchandises à rotation importante doit être déclenché suffisamment à temps. Le processus doit tenir compte du stock de sécurité, des délais de traitement et de livraison de la commande.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3100" dirty="0">
                <a:latin typeface="Arial Narrow" panose="020B0606020202030204" pitchFamily="34" charset="0"/>
              </a:rPr>
              <a:t>Le processus de renouvellement des marchandises en stock est développé au «</a:t>
            </a:r>
            <a:r>
              <a:rPr lang="fr-FR" sz="3100" b="1" dirty="0">
                <a:latin typeface="Arial Narrow" panose="020B0606020202030204" pitchFamily="34" charset="0"/>
              </a:rPr>
              <a:t> § D.2.2.2 du module D : Procédures d’acquisitions </a:t>
            </a:r>
            <a:r>
              <a:rPr lang="fr-FR" sz="3100" dirty="0">
                <a:latin typeface="Arial Narrow" panose="020B0606020202030204" pitchFamily="34" charset="0"/>
              </a:rPr>
              <a:t>»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3100" dirty="0">
                <a:latin typeface="Arial Narrow" panose="020B0606020202030204" pitchFamily="34" charset="0"/>
              </a:rPr>
              <a:t> </a:t>
            </a:r>
          </a:p>
          <a:p>
            <a:pPr marL="914400" lvl="2" indent="0" algn="just">
              <a:lnSpc>
                <a:spcPct val="120000"/>
              </a:lnSpc>
              <a:buNone/>
            </a:pPr>
            <a:r>
              <a:rPr lang="fr-FR" sz="3100" b="1" i="1" cap="small" dirty="0" smtClean="0">
                <a:latin typeface="Arial Narrow" panose="020B0606020202030204" pitchFamily="34" charset="0"/>
              </a:rPr>
              <a:t>G.1.7  </a:t>
            </a:r>
            <a:r>
              <a:rPr lang="fr-FR" sz="3100" b="1" i="1" cap="small" dirty="0">
                <a:latin typeface="Arial Narrow" panose="020B0606020202030204" pitchFamily="34" charset="0"/>
              </a:rPr>
              <a:t>Processus de contrôle et d’inventaire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fr-FR" sz="3100" dirty="0" smtClean="0">
                <a:latin typeface="Arial Narrow" panose="020B0606020202030204" pitchFamily="34" charset="0"/>
              </a:rPr>
              <a:t>- Le </a:t>
            </a:r>
            <a:r>
              <a:rPr lang="fr-FR" sz="3100" dirty="0">
                <a:latin typeface="Arial Narrow" panose="020B0606020202030204" pitchFamily="34" charset="0"/>
              </a:rPr>
              <a:t>contrôle des stocks de marchandise s’exerce l‘occasion de l’inventaire de fin de période.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3100" dirty="0">
                <a:latin typeface="Arial Narrow" panose="020B0606020202030204" pitchFamily="34" charset="0"/>
              </a:rPr>
              <a:t>L’inventaire physique de fin de période, il est assuré par une équipe d’inventaire et sous la responsabilité du Directeur.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fr-FR" sz="3100" dirty="0">
                <a:latin typeface="Arial Narrow" panose="020B0606020202030204" pitchFamily="34" charset="0"/>
              </a:rPr>
              <a:t>Le processus est le suivant 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340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625413"/>
              </p:ext>
            </p:extLst>
          </p:nvPr>
        </p:nvGraphicFramePr>
        <p:xfrm>
          <a:off x="395537" y="332656"/>
          <a:ext cx="8280919" cy="6336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7863"/>
                <a:gridCol w="1451381"/>
                <a:gridCol w="1354621"/>
                <a:gridCol w="4217054"/>
              </a:tblGrid>
              <a:tr h="463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3553966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Au moins une fois par an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arrête une date pour l’inventaire physique des stocks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constitue l’équipe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rédige une note de service. La note de service indique la date d’inventaire et la liste des personnes chargées de réaliser l’inventaire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joint un exemplaire de la procédure d’inventaire à la note de service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transmet les documents SED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31894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2.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Le 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SED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connaissance des documents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apprécie la procédure d’inventaire et la constitution de l’équipe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signe la note de service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retourne les documents au Directeur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71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32656"/>
            <a:ext cx="8589640" cy="640871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4200" b="1" u="sng" cap="all" dirty="0">
                <a:latin typeface="Arial Narrow" panose="020B0606020202030204" pitchFamily="34" charset="0"/>
              </a:rPr>
              <a:t>G.1</a:t>
            </a:r>
            <a:r>
              <a:rPr lang="fr-FR" sz="4200" cap="all" dirty="0">
                <a:latin typeface="Arial Narrow" panose="020B0606020202030204" pitchFamily="34" charset="0"/>
              </a:rPr>
              <a:t>	</a:t>
            </a:r>
            <a:r>
              <a:rPr lang="fr-FR" sz="4200" b="1" u="sng" cap="all" dirty="0">
                <a:latin typeface="Arial Narrow" panose="020B0606020202030204" pitchFamily="34" charset="0"/>
              </a:rPr>
              <a:t>PRINCIPES DE GESTION DES </a:t>
            </a:r>
            <a:r>
              <a:rPr lang="fr-FR" sz="4200" b="1" u="sng" cap="all" dirty="0" smtClean="0">
                <a:latin typeface="Arial Narrow" panose="020B0606020202030204" pitchFamily="34" charset="0"/>
              </a:rPr>
              <a:t>STOCKS</a:t>
            </a:r>
            <a:r>
              <a:rPr lang="fr-FR" sz="4200" b="1" cap="all" dirty="0" smtClean="0">
                <a:latin typeface="Arial Narrow" panose="020B0606020202030204" pitchFamily="34" charset="0"/>
              </a:rPr>
              <a:t>………………………….3</a:t>
            </a:r>
            <a:endParaRPr lang="fr-FR" sz="4200" b="1" cap="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>
                <a:latin typeface="Arial Narrow" panose="020B0606020202030204" pitchFamily="34" charset="0"/>
              </a:rPr>
              <a:t>G.1.1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Objectifs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poursuivis</a:t>
            </a:r>
            <a:r>
              <a:rPr lang="fr-FR" sz="4200" b="1" cap="small" dirty="0" smtClean="0">
                <a:latin typeface="Arial Narrow" panose="020B0606020202030204" pitchFamily="34" charset="0"/>
              </a:rPr>
              <a:t>…………………………………………………3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i="1" cap="small" dirty="0">
                <a:latin typeface="Arial Narrow" panose="020B0606020202030204" pitchFamily="34" charset="0"/>
                <a:hlinkClick r:id="rId2" action="ppaction://hlinkfile"/>
              </a:rPr>
              <a:t>.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G.1.2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Etapes de la gestion des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stocks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…………………………………..4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>
                <a:latin typeface="Arial Narrow" panose="020B0606020202030204" pitchFamily="34" charset="0"/>
              </a:rPr>
              <a:t>G.1.3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Outils de gestion des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stocks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………………………………………5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>
                <a:latin typeface="Arial Narrow" panose="020B0606020202030204" pitchFamily="34" charset="0"/>
              </a:rPr>
              <a:t>G.1.4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réception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…………………………………………….6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>
                <a:latin typeface="Arial Narrow" panose="020B0606020202030204" pitchFamily="34" charset="0"/>
              </a:rPr>
              <a:t>G.1.5</a:t>
            </a:r>
            <a:r>
              <a:rPr lang="fr-FR" sz="4200" b="1" i="1" cap="small" dirty="0">
                <a:latin typeface="Arial Narrow" panose="020B0606020202030204" pitchFamily="34" charset="0"/>
              </a:rPr>
              <a:t>      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Les 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sorties de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livraison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……………………………………………15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G.1.6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renouvellement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…………………………………...18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G.1.7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contrôle et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d’inventaire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………………………...18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u="sng" cap="all" dirty="0" smtClean="0">
                <a:latin typeface="Arial Narrow" panose="020B0606020202030204" pitchFamily="34" charset="0"/>
              </a:rPr>
              <a:t>G.2</a:t>
            </a:r>
            <a:r>
              <a:rPr lang="fr-FR" sz="4200" cap="all" dirty="0">
                <a:latin typeface="Arial Narrow" panose="020B0606020202030204" pitchFamily="34" charset="0"/>
              </a:rPr>
              <a:t>	</a:t>
            </a:r>
            <a:r>
              <a:rPr lang="fr-FR" sz="4200" b="1" u="sng" cap="all" dirty="0">
                <a:latin typeface="Arial Narrow" panose="020B0606020202030204" pitchFamily="34" charset="0"/>
              </a:rPr>
              <a:t>Fournitures ET </a:t>
            </a:r>
            <a:r>
              <a:rPr lang="fr-FR" sz="4200" b="1" u="sng" cap="all" dirty="0" smtClean="0">
                <a:latin typeface="Arial Narrow" panose="020B0606020202030204" pitchFamily="34" charset="0"/>
              </a:rPr>
              <a:t>consommables</a:t>
            </a:r>
            <a:r>
              <a:rPr lang="fr-FR" sz="4200" b="1" cap="all" dirty="0" smtClean="0">
                <a:latin typeface="Arial Narrow" panose="020B0606020202030204" pitchFamily="34" charset="0"/>
              </a:rPr>
              <a:t>…………………………..27</a:t>
            </a:r>
            <a:endParaRPr lang="fr-FR" sz="4200" b="1" cap="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G.2.1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réception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…………………………………………...27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G.2.2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consommation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……………………………………..31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G.2.3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renouvellement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………………………………….34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G.2.4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Processus de contrôle et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d’inventaire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……………………….34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u="sng" cap="all" dirty="0" smtClean="0">
                <a:latin typeface="Arial Narrow" panose="020B0606020202030204" pitchFamily="34" charset="0"/>
              </a:rPr>
              <a:t>G.3</a:t>
            </a:r>
            <a:r>
              <a:rPr lang="fr-FR" sz="4200" cap="all" dirty="0">
                <a:latin typeface="Arial Narrow" panose="020B0606020202030204" pitchFamily="34" charset="0"/>
              </a:rPr>
              <a:t>	</a:t>
            </a:r>
            <a:r>
              <a:rPr lang="fr-FR" sz="4200" b="1" u="sng" cap="all" dirty="0">
                <a:latin typeface="Arial Narrow" panose="020B0606020202030204" pitchFamily="34" charset="0"/>
              </a:rPr>
              <a:t>GESTION DU </a:t>
            </a:r>
            <a:r>
              <a:rPr lang="fr-FR" sz="4200" b="1" u="sng" cap="all" dirty="0" smtClean="0">
                <a:latin typeface="Arial Narrow" panose="020B0606020202030204" pitchFamily="34" charset="0"/>
              </a:rPr>
              <a:t>MAGASIN</a:t>
            </a:r>
            <a:r>
              <a:rPr lang="fr-FR" sz="4200" b="1" cap="all" dirty="0" smtClean="0">
                <a:latin typeface="Arial Narrow" panose="020B0606020202030204" pitchFamily="34" charset="0"/>
              </a:rPr>
              <a:t>…………………………………………..35</a:t>
            </a:r>
            <a:endParaRPr lang="fr-FR" sz="4200" b="1" cap="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G.3.1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La tenue du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magasin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………………………………………………35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G.3.2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Le nettoyage du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magasin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………………………………………...36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4200" b="1" i="1" u="sng" cap="small" dirty="0" smtClean="0">
                <a:latin typeface="Arial Narrow" panose="020B0606020202030204" pitchFamily="34" charset="0"/>
              </a:rPr>
              <a:t>G.3.3</a:t>
            </a:r>
            <a:r>
              <a:rPr lang="fr-FR" sz="4200" cap="small" dirty="0">
                <a:latin typeface="Arial Narrow" panose="020B0606020202030204" pitchFamily="34" charset="0"/>
              </a:rPr>
              <a:t>	</a:t>
            </a:r>
            <a:r>
              <a:rPr lang="fr-FR" sz="4200" b="1" i="1" u="sng" cap="small" dirty="0">
                <a:latin typeface="Arial Narrow" panose="020B0606020202030204" pitchFamily="34" charset="0"/>
              </a:rPr>
              <a:t>La sécurité des </a:t>
            </a:r>
            <a:r>
              <a:rPr lang="fr-FR" sz="4200" b="1" i="1" u="sng" cap="small" dirty="0" smtClean="0">
                <a:latin typeface="Arial Narrow" panose="020B0606020202030204" pitchFamily="34" charset="0"/>
              </a:rPr>
              <a:t>stocks</a:t>
            </a:r>
            <a:r>
              <a:rPr lang="fr-FR" sz="4200" b="1" i="1" cap="small" dirty="0" smtClean="0">
                <a:latin typeface="Arial Narrow" panose="020B0606020202030204" pitchFamily="34" charset="0"/>
              </a:rPr>
              <a:t>…………………………………………..37</a:t>
            </a:r>
            <a:endParaRPr lang="fr-FR" sz="4200" b="1" i="1" cap="sm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r-FR" sz="4200" b="1" cap="all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175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620729"/>
              </p:ext>
            </p:extLst>
          </p:nvPr>
        </p:nvGraphicFramePr>
        <p:xfrm>
          <a:off x="323528" y="404664"/>
          <a:ext cx="8496944" cy="63367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297"/>
                <a:gridCol w="1345670"/>
                <a:gridCol w="1441446"/>
                <a:gridCol w="4779531"/>
              </a:tblGrid>
              <a:tr h="346952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3.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les documents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fait diffuser la note de service par la Secrétaire / Caissière,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un exemplaire de la note de service accompagnée d’un exemplaire de la procédure d’inventaire à la magasinière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un exemplaire de la note de service accompagnée d’un exemplaire de la procédure d’inventaire à la comptabilité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22879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4.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La comptabilité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la copie des documents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informe la magasinière du jour de l’inventaire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classe les documents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6383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5.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Au plus tard la veille du jour d’inventaire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vérifie que les stocks sont bien rangés et bien espacés les uns des autres pour faciliter le comptage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met à jour les fiches de stock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270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991828"/>
              </p:ext>
            </p:extLst>
          </p:nvPr>
        </p:nvGraphicFramePr>
        <p:xfrm>
          <a:off x="467544" y="548680"/>
          <a:ext cx="8208913" cy="5888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8762"/>
                <a:gridCol w="1078006"/>
                <a:gridCol w="1318972"/>
                <a:gridCol w="4913173"/>
              </a:tblGrid>
              <a:tr h="259228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6.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comptabilité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édite l’état théorique du stock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vérifie l’exhaustivité de l’état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vise l’état théorique du stock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prend 2 copies de l’état théorique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l’original au Directeur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classe la dernière copie avec les autres documents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49027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7.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Le jour de l’inventaire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réunit l’équipe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donne les instructions particulières à l’équipe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déclasse l’état théorique du stock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l’état, les fiches d’inventaire et les procédures d’inventaire au chef d’équipe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7003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236622"/>
              </p:ext>
            </p:extLst>
          </p:nvPr>
        </p:nvGraphicFramePr>
        <p:xfrm>
          <a:off x="395536" y="332656"/>
          <a:ext cx="8280920" cy="62224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6645"/>
                <a:gridCol w="605523"/>
                <a:gridCol w="1368152"/>
                <a:gridCol w="5400600"/>
              </a:tblGrid>
              <a:tr h="302433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8.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L’équipe d’inventaire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procède à l’identification des stocks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procède au décompte physique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inscrit sur les fiches d’inventaire les quantités inventoriées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rapproche les quantités inventoriées aux quantités théoriques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dégage les écarts</a:t>
                      </a:r>
                    </a:p>
                    <a:p>
                      <a:pPr marL="3619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00430" algn="l"/>
                          <a:tab pos="-635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En cas d’écart important, un double comptage doit être effectué pour confirmer les premiers résultats.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établit un PV d’inventaire en 1 exemplaire signés de tous les membres de l’équipe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le PV d’inventaire au Directeur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0162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9.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La Direction / Comptabilité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s’assure du respect de la procédure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s’assure de la signature du PV par tous les membres de l’équipe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le PV d’inventaire au SEA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392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130675"/>
              </p:ext>
            </p:extLst>
          </p:nvPr>
        </p:nvGraphicFramePr>
        <p:xfrm>
          <a:off x="611560" y="260648"/>
          <a:ext cx="7992887" cy="57575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5109"/>
                <a:gridCol w="1049637"/>
                <a:gridCol w="1284263"/>
                <a:gridCol w="4783878"/>
              </a:tblGrid>
              <a:tr h="10441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10.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SEA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reçoit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transmet au SED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98022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11.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Le  SED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prend connaissance du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s’assure du respect de la procédure de prise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approuve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retourne le PV d’inventaire à la SEA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0441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12.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SEA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au Directeur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56617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13.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s’assure de l’approbation du SEA / SED transmet le PV au Comptable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2016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46503"/>
              </p:ext>
            </p:extLst>
          </p:nvPr>
        </p:nvGraphicFramePr>
        <p:xfrm>
          <a:off x="251520" y="404664"/>
          <a:ext cx="8496944" cy="6120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298"/>
                <a:gridCol w="365846"/>
                <a:gridCol w="1656184"/>
                <a:gridCol w="5544616"/>
              </a:tblGrid>
              <a:tr h="3672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14.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Le CPTA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classe le PV d’inventaire avec l’état théorique du stock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joint une fiche d’imputation à la liasse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procède aux imputations comptables de constatation des stocks finaux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vise la fiche d’imputation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classe la fiche d’imputation dans la chemise des pièces d’OD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la chemise des pièces d’OD au DAF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44827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15.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Le DAF / Comptable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la chemise des pièces d’OD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procède à la vérification des imputations comptables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la chemise des pièces d’OD aux Comptables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fait reprendre la saisie des opérations par le Comptable en cas d’erreurs constatées</a:t>
                      </a:r>
                    </a:p>
                    <a:p>
                      <a:pPr marL="137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00430" algn="l"/>
                          <a:tab pos="-635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974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160431"/>
              </p:ext>
            </p:extLst>
          </p:nvPr>
        </p:nvGraphicFramePr>
        <p:xfrm>
          <a:off x="251519" y="404664"/>
          <a:ext cx="8496945" cy="61926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298"/>
                <a:gridCol w="1115831"/>
                <a:gridCol w="1365252"/>
                <a:gridCol w="5085564"/>
              </a:tblGrid>
              <a:tr h="193521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La</a:t>
                      </a:r>
                      <a:r>
                        <a:rPr lang="fr-FR" sz="2000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Comptable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la chemise des pièces d’OD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Saisie l’écriture ou  reprendre la fiche d’imputation en cas d’erreurs constatées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clôture les écritures d’OD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classe la chemise des pièces d’OD 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309634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17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336550" algn="l"/>
                          <a:tab pos="457200" algn="l"/>
                        </a:tabLst>
                      </a:pPr>
                      <a:r>
                        <a:rPr lang="fr-FR" sz="2000" u="sng" dirty="0">
                          <a:effectLst/>
                          <a:latin typeface="Arial Narrow" panose="020B0606020202030204" pitchFamily="34" charset="0"/>
                        </a:rPr>
                        <a:t>En cas d’écarts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recherche les raisons des écarts en collaboration avec l’équipe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établit un compte rendu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communique les résultats de ses constatations au SEA  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classe le PV d’inventaire et l’état théorique du stock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1611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18.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900430" algn="l"/>
                        </a:tabLs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SEA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les résultats des constatations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Faire savoir sa décision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sa décision à la SED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8949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259022"/>
              </p:ext>
            </p:extLst>
          </p:nvPr>
        </p:nvGraphicFramePr>
        <p:xfrm>
          <a:off x="323528" y="332656"/>
          <a:ext cx="8208911" cy="5888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8761"/>
                <a:gridCol w="1078005"/>
                <a:gridCol w="1318973"/>
                <a:gridCol w="4913172"/>
              </a:tblGrid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19.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Le SED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reçoit le compte rendu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transmet au Directeur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20.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la décision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prend connaissance de la décision du SEA /  SED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Procède à la mise en œuvre de la décision à travers des instructions au comptable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21.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le PV d’inventaire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met à jour l’état théorique du stock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classe le PV d’inventaire avec l’état théorique du stock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procède à la mise en œuvre des instructions du Directeur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641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ctr"/>
            <a:r>
              <a:rPr lang="fr-FR" b="1" cap="all" dirty="0" smtClean="0"/>
              <a:t>G.2 </a:t>
            </a:r>
            <a:r>
              <a:rPr lang="fr-FR" sz="2000" b="1" cap="all" dirty="0" smtClean="0">
                <a:latin typeface="Arial Narrow" panose="020B0606020202030204" pitchFamily="34" charset="0"/>
              </a:rPr>
              <a:t>Fournitures</a:t>
            </a:r>
            <a:r>
              <a:rPr lang="fr-FR" b="1" cap="all" dirty="0" smtClean="0"/>
              <a:t> </a:t>
            </a:r>
            <a:r>
              <a:rPr lang="fr-FR" b="1" cap="all" dirty="0"/>
              <a:t>ET consommables</a:t>
            </a:r>
            <a:r>
              <a:rPr lang="fr-FR" sz="2400" b="1" cap="all" dirty="0"/>
              <a:t/>
            </a:r>
            <a:br>
              <a:rPr lang="fr-FR" sz="2400" b="1" cap="all" dirty="0"/>
            </a:br>
            <a:r>
              <a:rPr lang="fr-FR" b="1" dirty="0"/>
              <a:t>	</a:t>
            </a:r>
            <a:r>
              <a:rPr lang="fr-FR" sz="1200" b="1" dirty="0"/>
              <a:t/>
            </a:r>
            <a:br>
              <a:rPr lang="fr-FR" sz="1200" b="1" dirty="0"/>
            </a:br>
            <a:r>
              <a:rPr lang="fr-FR" b="1" i="1" cap="small" dirty="0"/>
              <a:t> </a:t>
            </a:r>
            <a:r>
              <a:rPr lang="fr-FR" b="1" i="1" cap="small" dirty="0" smtClean="0"/>
              <a:t>G.2.1. Processus </a:t>
            </a:r>
            <a:r>
              <a:rPr lang="fr-FR" b="1" i="1" cap="small" dirty="0"/>
              <a:t>de réception</a:t>
            </a:r>
            <a:r>
              <a:rPr lang="fr-FR" sz="2000" b="1" i="1" cap="small" dirty="0"/>
              <a:t/>
            </a:r>
            <a:br>
              <a:rPr lang="fr-FR" sz="2000" b="1" i="1" cap="small" dirty="0"/>
            </a:br>
            <a:endParaRPr lang="fr-FR" b="1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932044"/>
              </p:ext>
            </p:extLst>
          </p:nvPr>
        </p:nvGraphicFramePr>
        <p:xfrm>
          <a:off x="251520" y="1340768"/>
          <a:ext cx="8640960" cy="53285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2478"/>
                <a:gridCol w="881458"/>
                <a:gridCol w="1195264"/>
                <a:gridCol w="5171760"/>
              </a:tblGrid>
              <a:tr h="3806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947978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Au moment de la réception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demande une copie du BC à la comptabilité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réceptionne les fournitures et consommables de bureau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se fait assister par un technicien ou le demandeur en cas de fourniture ou de consommables spécifiques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rapproche le BL au BC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vérifie par comptage et contrôle visuel les quantités livrées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457200" algn="l"/>
                        </a:tabLst>
                      </a:pPr>
                      <a:r>
                        <a:rPr lang="fr-FR" sz="1800" u="sng" dirty="0">
                          <a:effectLst/>
                          <a:latin typeface="Arial Narrow" panose="020B0606020202030204" pitchFamily="34" charset="0"/>
                        </a:rPr>
                        <a:t>En cas d’anomalies constatées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consigne les anomalies constatées sur le BL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signe le BL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fait signer par le livreur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récupère 1 exemplaire du BL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636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981590"/>
              </p:ext>
            </p:extLst>
          </p:nvPr>
        </p:nvGraphicFramePr>
        <p:xfrm>
          <a:off x="323527" y="404664"/>
          <a:ext cx="8712970" cy="6264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3950"/>
                <a:gridCol w="1144199"/>
                <a:gridCol w="1399963"/>
                <a:gridCol w="5214858"/>
              </a:tblGrid>
              <a:tr h="192522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</a:rPr>
                        <a:t>2.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Après le départ du livreur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1 copie du BL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transmet la copie à la Comptable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classe l’exemplaire du BL et la copie du BC en attendant la régularisation de la commande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92522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</a:rPr>
                        <a:t>3.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Direction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reçoit la copie du BL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connaissance des anomalies constatées 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transmet la copie du BL au CPTA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informe le SEA de la situation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41424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</a:rPr>
                        <a:t>4.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SED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reçoit la copie du BL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connaissance des anomalies constatées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toutes les dispositions en accord avec le SEA / Directeur / Comptable pour la régularisation de la commande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4227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676852"/>
              </p:ext>
            </p:extLst>
          </p:nvPr>
        </p:nvGraphicFramePr>
        <p:xfrm>
          <a:off x="395536" y="548680"/>
          <a:ext cx="8352928" cy="6048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529"/>
                <a:gridCol w="1096918"/>
                <a:gridCol w="1342113"/>
                <a:gridCol w="4999368"/>
              </a:tblGrid>
              <a:tr h="20162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5.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457200" algn="l"/>
                        </a:tabLst>
                      </a:pPr>
                      <a:r>
                        <a:rPr lang="fr-FR" sz="2400" u="sng" dirty="0">
                          <a:effectLst/>
                          <a:latin typeface="Arial Narrow" panose="020B0606020202030204" pitchFamily="34" charset="0"/>
                        </a:rPr>
                        <a:t>Absence d’anomalies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signe le BL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fait signer par le livreur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récupère 1 exemplaire du BL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0324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6.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Après le départ du fournisseur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remplit un BE en 3 exemplaires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signe le BE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met à jour les fiches de stocks concernées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détache le 1</a:t>
                      </a:r>
                      <a:r>
                        <a:rPr lang="fr-FR" sz="2400" baseline="30000" dirty="0">
                          <a:effectLst/>
                          <a:latin typeface="Arial Narrow" panose="020B0606020202030204" pitchFamily="34" charset="0"/>
                        </a:rPr>
                        <a:t>er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 volet du BE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joint le BL au 1</a:t>
                      </a:r>
                      <a:r>
                        <a:rPr lang="fr-FR" sz="2400" baseline="30000" dirty="0">
                          <a:effectLst/>
                          <a:latin typeface="Arial Narrow" panose="020B0606020202030204" pitchFamily="34" charset="0"/>
                        </a:rPr>
                        <a:t>er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 volet du BE et à la copie du BC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la liasse à la comptabilité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84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229600" cy="1412776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2400" b="1" cap="all" dirty="0" smtClean="0">
                <a:latin typeface="Arial Narrow" panose="020B0606020202030204" pitchFamily="34" charset="0"/>
              </a:rPr>
              <a:t>G.1. PRINCIPES </a:t>
            </a:r>
            <a:r>
              <a:rPr lang="fr-FR" sz="2400" b="1" cap="all" dirty="0">
                <a:latin typeface="Arial Narrow" panose="020B0606020202030204" pitchFamily="34" charset="0"/>
              </a:rPr>
              <a:t>DE GESTION DES STOCKS</a:t>
            </a:r>
            <a:br>
              <a:rPr lang="fr-FR" sz="2400" b="1" cap="all" dirty="0">
                <a:latin typeface="Arial Narrow" panose="020B0606020202030204" pitchFamily="34" charset="0"/>
              </a:rPr>
            </a:br>
            <a:r>
              <a:rPr lang="fr-FR" sz="2400" b="1" i="1" cap="small" dirty="0">
                <a:latin typeface="Arial Narrow" panose="020B0606020202030204" pitchFamily="34" charset="0"/>
              </a:rPr>
              <a:t> </a:t>
            </a:r>
            <a:r>
              <a:rPr lang="fr-FR" sz="2400" b="1" i="1" cap="small" dirty="0" smtClean="0">
                <a:latin typeface="Arial Narrow" panose="020B0606020202030204" pitchFamily="34" charset="0"/>
              </a:rPr>
              <a:t>         G.1.1. Objectifs </a:t>
            </a:r>
            <a:r>
              <a:rPr lang="fr-FR" sz="2400" b="1" i="1" cap="small" dirty="0">
                <a:latin typeface="Arial Narrow" panose="020B0606020202030204" pitchFamily="34" charset="0"/>
              </a:rPr>
              <a:t>poursuivis</a:t>
            </a:r>
            <a:br>
              <a:rPr lang="fr-FR" sz="2400" b="1" i="1" cap="small" dirty="0">
                <a:latin typeface="Arial Narrow" panose="020B0606020202030204" pitchFamily="34" charset="0"/>
              </a:rPr>
            </a:br>
            <a:endParaRPr lang="fr-FR" sz="24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256584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Les procédures de gestion des stocks visent les objectifs suivants :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le </a:t>
            </a:r>
            <a:r>
              <a:rPr lang="fr-FR" sz="2400" dirty="0">
                <a:latin typeface="Arial Narrow" panose="020B0606020202030204" pitchFamily="34" charset="0"/>
              </a:rPr>
              <a:t>maintien du potentiel de travail du centre,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l’utilisation </a:t>
            </a:r>
            <a:r>
              <a:rPr lang="fr-FR" sz="2400" dirty="0">
                <a:latin typeface="Arial Narrow" panose="020B0606020202030204" pitchFamily="34" charset="0"/>
              </a:rPr>
              <a:t>rationnelle des stocks,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le </a:t>
            </a:r>
            <a:r>
              <a:rPr lang="fr-FR" sz="2400" dirty="0">
                <a:latin typeface="Arial Narrow" panose="020B0606020202030204" pitchFamily="34" charset="0"/>
              </a:rPr>
              <a:t>renouvellement optimal des stocks,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le </a:t>
            </a:r>
            <a:r>
              <a:rPr lang="fr-FR" sz="2400" dirty="0">
                <a:latin typeface="Arial Narrow" panose="020B0606020202030204" pitchFamily="34" charset="0"/>
              </a:rPr>
              <a:t>contrôle périodique des stocks (inventaire physique).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7629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059472"/>
              </p:ext>
            </p:extLst>
          </p:nvPr>
        </p:nvGraphicFramePr>
        <p:xfrm>
          <a:off x="539552" y="476672"/>
          <a:ext cx="8136904" cy="5047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0877"/>
                <a:gridCol w="1068550"/>
                <a:gridCol w="1307403"/>
                <a:gridCol w="4870074"/>
              </a:tblGrid>
              <a:tr h="237626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7.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Le CPTAP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la liasse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vérifie la conformité des documents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Mettre en place un système de suivi »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le BL et la copie du BC au Directeur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classe le BE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90192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8.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le BL et la copie du BC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vérifie la conformité du BL par rapport au BC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joint le BL et la copie du BC à la liasse de la commande correspondante en attendant la facture de fournisseur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24922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fr-FR" sz="3600" i="1" cap="small" dirty="0" smtClean="0">
                <a:latin typeface="Arial Narrow" panose="020B0606020202030204" pitchFamily="34" charset="0"/>
              </a:rPr>
              <a:t>G.2.2. Processus </a:t>
            </a:r>
            <a:r>
              <a:rPr lang="fr-FR" sz="3600" i="1" cap="small" dirty="0">
                <a:latin typeface="Arial Narrow" panose="020B0606020202030204" pitchFamily="34" charset="0"/>
              </a:rPr>
              <a:t>de consommation</a:t>
            </a:r>
            <a:r>
              <a:rPr lang="fr-FR" sz="2000" b="1" i="1" cap="small" dirty="0"/>
              <a:t/>
            </a:r>
            <a:br>
              <a:rPr lang="fr-FR" sz="2000" b="1" i="1" cap="small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104379"/>
              </p:ext>
            </p:extLst>
          </p:nvPr>
        </p:nvGraphicFramePr>
        <p:xfrm>
          <a:off x="395536" y="764703"/>
          <a:ext cx="8352927" cy="5904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1201"/>
                <a:gridCol w="840247"/>
                <a:gridCol w="1342111"/>
                <a:gridCol w="4999368"/>
              </a:tblGrid>
              <a:tr h="393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180931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Chaque début du mois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établit un état de dotation mensuelle des fournitures pour chaque Service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transmet l’état à la comptabilité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57457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2.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La comptabilité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apprécie les quantités à fournir à chaque direction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l’état au Directeur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5550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000" dirty="0" smtClean="0">
                          <a:effectLst/>
                          <a:latin typeface="Arial Narrow" panose="020B0606020202030204" pitchFamily="34" charset="0"/>
                        </a:rPr>
                        <a:t>3.</a:t>
                      </a: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0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reçoit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apprécie les quantités à fournir à chaque Direction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fait reprendre l’état de dotation en cas d’ajustement des quantités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vise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</a:rPr>
                        <a:t>transmet l’état de dotation à la SD de OCADES</a:t>
                      </a:r>
                      <a:endParaRPr lang="fr-FR" sz="20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5688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436918"/>
              </p:ext>
            </p:extLst>
          </p:nvPr>
        </p:nvGraphicFramePr>
        <p:xfrm>
          <a:off x="539552" y="332656"/>
          <a:ext cx="8208912" cy="6040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8762"/>
                <a:gridCol w="1078006"/>
                <a:gridCol w="1318972"/>
                <a:gridCol w="4913172"/>
              </a:tblGrid>
              <a:tr h="88467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4.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SD de OCADES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reçoit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transmet au SEA 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77962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5.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SED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prend connaissance de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s’assure de la conformité de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approuve la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retourne l’état de dotation à la SD de OCADES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88467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6.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La SD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au Directeur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32700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7.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s’assure de l’approbation du SEA / SED transmet à la magasinière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5179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013907"/>
              </p:ext>
            </p:extLst>
          </p:nvPr>
        </p:nvGraphicFramePr>
        <p:xfrm>
          <a:off x="251520" y="548680"/>
          <a:ext cx="8640960" cy="5661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6064"/>
                <a:gridCol w="1296144"/>
                <a:gridCol w="1656184"/>
                <a:gridCol w="5112568"/>
              </a:tblGrid>
              <a:tr h="201622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8.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l’état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prépare les lots de fournitures pour chaque Service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les lots de fournitures à chaque Service contre émargement de l’état de dotation par le réceptionniste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65618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</a:rPr>
                        <a:t>9.</a:t>
                      </a: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A la fin de la dotation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la magasinière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met à jour les fiches de stocks concernées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prend 1 copie de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transmet l’original à la comptabilité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classe la copie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034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anose="020B0606020202030204" pitchFamily="34" charset="0"/>
                          <a:ea typeface="Times New Roman"/>
                        </a:rPr>
                        <a:t>   10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anose="020B0606020202030204" pitchFamily="34" charset="0"/>
                        </a:rPr>
                        <a:t>Le CPTAP</a:t>
                      </a:r>
                      <a:endParaRPr lang="fr-FR" sz="24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reçoit l’état de dotation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anose="020B0606020202030204" pitchFamily="34" charset="0"/>
                        </a:rPr>
                        <a:t>Met à jour le stock</a:t>
                      </a:r>
                      <a:endParaRPr lang="fr-FR" sz="24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67641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669360"/>
          </a:xfrm>
        </p:spPr>
        <p:txBody>
          <a:bodyPr>
            <a:noAutofit/>
          </a:bodyPr>
          <a:lstStyle/>
          <a:p>
            <a:pPr marL="914400" lvl="2" indent="0" algn="just">
              <a:buNone/>
            </a:pPr>
            <a:r>
              <a:rPr lang="fr-FR" b="1" i="1" cap="small" dirty="0" smtClean="0">
                <a:latin typeface="Arial Narrow" panose="020B0606020202030204" pitchFamily="34" charset="0"/>
              </a:rPr>
              <a:t>G.2.3  </a:t>
            </a:r>
            <a:r>
              <a:rPr lang="fr-FR" b="1" i="1" cap="small" dirty="0">
                <a:latin typeface="Arial Narrow" panose="020B0606020202030204" pitchFamily="34" charset="0"/>
              </a:rPr>
              <a:t>Processus de renouvellement</a:t>
            </a:r>
          </a:p>
          <a:p>
            <a:pPr marL="0" indent="0" algn="just">
              <a:buNone/>
            </a:pPr>
            <a:r>
              <a:rPr lang="fr-FR" sz="2400" dirty="0">
                <a:latin typeface="Arial Narrow" panose="020B0606020202030204" pitchFamily="34" charset="0"/>
              </a:rPr>
              <a:t>Le processus de renouvellement des fournitures et consommables de bureau est développé au niveau du «</a:t>
            </a:r>
            <a:r>
              <a:rPr lang="fr-FR" sz="2400" b="1" dirty="0">
                <a:latin typeface="Arial Narrow" panose="020B0606020202030204" pitchFamily="34" charset="0"/>
              </a:rPr>
              <a:t>  module  Procédures d’acquisitions ou d’approvisionnement</a:t>
            </a:r>
            <a:r>
              <a:rPr lang="fr-FR" sz="2400" dirty="0">
                <a:latin typeface="Arial Narrow" panose="020B0606020202030204" pitchFamily="34" charset="0"/>
              </a:rPr>
              <a:t>»</a:t>
            </a:r>
          </a:p>
          <a:p>
            <a:pPr algn="just"/>
            <a:r>
              <a:rPr lang="fr-FR" sz="2400" dirty="0">
                <a:latin typeface="Arial Narrow" panose="020B0606020202030204" pitchFamily="34" charset="0"/>
              </a:rPr>
              <a:t> </a:t>
            </a:r>
            <a:r>
              <a:rPr lang="fr-FR" sz="2400" b="1" i="1" cap="small" dirty="0" smtClean="0">
                <a:latin typeface="Arial Narrow" panose="020B0606020202030204" pitchFamily="34" charset="0"/>
              </a:rPr>
              <a:t>G.2.4  </a:t>
            </a:r>
            <a:r>
              <a:rPr lang="fr-FR" sz="2400" b="1" i="1" cap="small" dirty="0">
                <a:latin typeface="Arial Narrow" panose="020B0606020202030204" pitchFamily="34" charset="0"/>
              </a:rPr>
              <a:t>Processus de contrôle et d’inventaire</a:t>
            </a:r>
          </a:p>
          <a:p>
            <a:pPr marL="0" indent="0" algn="just">
              <a:buNone/>
            </a:pPr>
            <a:r>
              <a:rPr lang="fr-FR" sz="2400" dirty="0">
                <a:latin typeface="Arial Narrow" panose="020B0606020202030204" pitchFamily="34" charset="0"/>
              </a:rPr>
              <a:t>Le contrôle des fournitures et consommables de bureau s’exerce au moins à deux occasions principales :</a:t>
            </a:r>
          </a:p>
          <a:p>
            <a:pPr marL="0" lvl="0" indent="0" algn="just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- au </a:t>
            </a:r>
            <a:r>
              <a:rPr lang="fr-FR" sz="2400" dirty="0">
                <a:latin typeface="Arial Narrow" panose="020B0606020202030204" pitchFamily="34" charset="0"/>
              </a:rPr>
              <a:t>renouvellement des stocks,</a:t>
            </a:r>
          </a:p>
          <a:p>
            <a:pPr marL="0" lvl="0" indent="0" algn="just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- à </a:t>
            </a:r>
            <a:r>
              <a:rPr lang="fr-FR" sz="2400" dirty="0">
                <a:latin typeface="Arial Narrow" panose="020B0606020202030204" pitchFamily="34" charset="0"/>
              </a:rPr>
              <a:t>l’inventaire de fin de période.</a:t>
            </a:r>
          </a:p>
          <a:p>
            <a:pPr marL="0" indent="0" algn="just">
              <a:buNone/>
            </a:pPr>
            <a:r>
              <a:rPr lang="fr-FR" sz="2400" dirty="0">
                <a:latin typeface="Arial Narrow" panose="020B0606020202030204" pitchFamily="34" charset="0"/>
              </a:rPr>
              <a:t>L’inventaire physique lors du renouvellement des stocks est assuré par la comptabilité en présence du logisticien. Un procès verbal est dressé et signé.</a:t>
            </a:r>
          </a:p>
          <a:p>
            <a:pPr marL="0" indent="0" algn="just">
              <a:buNone/>
            </a:pPr>
            <a:r>
              <a:rPr lang="fr-FR" sz="2400" dirty="0">
                <a:latin typeface="Arial Narrow" panose="020B0606020202030204" pitchFamily="34" charset="0"/>
              </a:rPr>
              <a:t>Quant à l’inventaire physique de fin de période, il est assuré par une équipe d’inventaire et sous la responsabilité du Directeur et/ou Comptable.</a:t>
            </a:r>
          </a:p>
          <a:p>
            <a:pPr marL="0" indent="0" algn="just">
              <a:buNone/>
            </a:pPr>
            <a:r>
              <a:rPr lang="fr-FR" sz="2400" cap="small" dirty="0">
                <a:latin typeface="Arial Narrow" panose="020B0606020202030204" pitchFamily="34" charset="0"/>
              </a:rPr>
              <a:t>Pour le processus se référé procédure de contrôle et d’inventaire (G</a:t>
            </a:r>
            <a:r>
              <a:rPr lang="fr-FR" sz="2000" cap="small" dirty="0">
                <a:latin typeface="Arial Narrow" panose="020B0606020202030204" pitchFamily="34" charset="0"/>
              </a:rPr>
              <a:t>.2.4) </a:t>
            </a:r>
            <a:endParaRPr lang="fr-FR" sz="2000" b="1" i="1" cap="small" dirty="0">
              <a:latin typeface="Arial Narrow" panose="020B0606020202030204" pitchFamily="34" charset="0"/>
            </a:endParaRPr>
          </a:p>
          <a:p>
            <a:pPr algn="just">
              <a:lnSpc>
                <a:spcPct val="150000"/>
              </a:lnSpc>
            </a:pPr>
            <a:endParaRPr lang="fr-FR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9061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fr-FR" b="1" cap="all" dirty="0"/>
              <a:t> </a:t>
            </a:r>
            <a:r>
              <a:rPr lang="fr-FR" sz="3200" b="1" cap="all" dirty="0">
                <a:latin typeface="Arial Narrow" panose="020B0606020202030204" pitchFamily="34" charset="0"/>
              </a:rPr>
              <a:t>G.3 GESTION DU MAGASIN</a:t>
            </a:r>
            <a:endParaRPr lang="fr-FR" sz="32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97666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3100" dirty="0">
                <a:latin typeface="Arial Narrow" panose="020B0606020202030204" pitchFamily="34" charset="0"/>
              </a:rPr>
              <a:t>La gestion du magasin se fait sous la responsabilité du Logisticien et sous la supervision du chef de service Achat et Logistique.</a:t>
            </a:r>
          </a:p>
          <a:p>
            <a:pPr algn="just"/>
            <a:endParaRPr lang="fr-FR" sz="3100" dirty="0">
              <a:latin typeface="Arial Narrow" panose="020B0606020202030204" pitchFamily="34" charset="0"/>
            </a:endParaRPr>
          </a:p>
          <a:p>
            <a:pPr marL="914400" lvl="2" indent="0" algn="just">
              <a:buNone/>
            </a:pPr>
            <a:r>
              <a:rPr lang="fr-FR" sz="3100" b="1" i="1" cap="small" dirty="0" smtClean="0">
                <a:latin typeface="Arial Narrow" panose="020B0606020202030204" pitchFamily="34" charset="0"/>
              </a:rPr>
              <a:t>G.3.1. La </a:t>
            </a:r>
            <a:r>
              <a:rPr lang="fr-FR" sz="3100" b="1" i="1" cap="small" dirty="0">
                <a:latin typeface="Arial Narrow" panose="020B0606020202030204" pitchFamily="34" charset="0"/>
              </a:rPr>
              <a:t>tenue du magasin</a:t>
            </a:r>
          </a:p>
          <a:p>
            <a:pPr marL="0" indent="0" algn="just">
              <a:buNone/>
            </a:pPr>
            <a:r>
              <a:rPr lang="fr-FR" sz="3100" dirty="0">
                <a:latin typeface="Arial Narrow" panose="020B0606020202030204" pitchFamily="34" charset="0"/>
              </a:rPr>
              <a:t>Le magasin doit être tenu en bon état pour ; cela, le toit, les portes, les fenêtres, les murs et le sol doivent être toujours propres et réparé immédiatement après constatation des défectuosités de quelle que nature que ce soit.</a:t>
            </a:r>
          </a:p>
          <a:p>
            <a:pPr marL="0" indent="0" algn="just">
              <a:buNone/>
            </a:pPr>
            <a:r>
              <a:rPr lang="fr-FR" sz="3100" dirty="0">
                <a:latin typeface="Arial Narrow" panose="020B0606020202030204" pitchFamily="34" charset="0"/>
              </a:rPr>
              <a:t>Des extincteurs fonctionnels et adaptés doivent être disposés à l’entrée du magasin et à portée de main.</a:t>
            </a:r>
          </a:p>
          <a:p>
            <a:pPr marL="0" indent="0" algn="just">
              <a:buNone/>
            </a:pPr>
            <a:r>
              <a:rPr lang="fr-FR" sz="3100" dirty="0">
                <a:latin typeface="Arial Narrow" panose="020B0606020202030204" pitchFamily="34" charset="0"/>
              </a:rPr>
              <a:t>Toute défectuosité quelle que soit sa nature doit être signalée au chef achat et logistique pour une prise de décision immédiate.</a:t>
            </a:r>
          </a:p>
          <a:p>
            <a:pPr marL="0" indent="0" algn="just">
              <a:buNone/>
            </a:pPr>
            <a:r>
              <a:rPr lang="fr-FR" sz="3100" i="1" dirty="0">
                <a:latin typeface="Arial Narrow" panose="020B0606020202030204" pitchFamily="34" charset="0"/>
              </a:rPr>
              <a:t>N.B. :	Les ordures doivent être brûlées à une distance suffisante du magasin</a:t>
            </a:r>
            <a:endParaRPr lang="fr-FR" sz="3100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fr-FR" sz="3100" i="1" dirty="0">
                <a:latin typeface="Arial Narrow" panose="020B0606020202030204" pitchFamily="34" charset="0"/>
              </a:rPr>
              <a:t>Les extincteurs doivent être contrôlés annuellement</a:t>
            </a:r>
            <a:endParaRPr lang="fr-FR" sz="3100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560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fr-FR" sz="9600" dirty="0">
                <a:latin typeface="Arial Narrow" panose="020B0606020202030204" pitchFamily="34" charset="0"/>
              </a:rPr>
              <a:t>Les stocks doivent être rangés par nature et par lot. Chaque nature de stocks est suffisamment séparée de l’autre pour permettre d’effectuer facilement les chargements et les déchargements.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9600" dirty="0">
                <a:latin typeface="Arial Narrow" panose="020B0606020202030204" pitchFamily="34" charset="0"/>
              </a:rPr>
              <a:t>Le sol du magasin doit être nettoyé avant l’arrivée des stocks.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9600" dirty="0">
                <a:latin typeface="Arial Narrow" panose="020B0606020202030204" pitchFamily="34" charset="0"/>
              </a:rPr>
              <a:t>Les palettes ne doivent pas dépasser la base du lot. Elles doivent être propres, horizontales et exemptes d’éclats de bois. Les clous doivent être bien enfoncés.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9600" dirty="0">
                <a:latin typeface="Arial Narrow" panose="020B0606020202030204" pitchFamily="34" charset="0"/>
              </a:rPr>
              <a:t> </a:t>
            </a:r>
            <a:r>
              <a:rPr lang="fr-FR" sz="9600" b="1" i="1" cap="small" dirty="0" smtClean="0">
                <a:latin typeface="Arial Narrow" panose="020B0606020202030204" pitchFamily="34" charset="0"/>
              </a:rPr>
              <a:t>G.3.2. Le </a:t>
            </a:r>
            <a:r>
              <a:rPr lang="fr-FR" sz="9600" b="1" i="1" cap="small" dirty="0">
                <a:latin typeface="Arial Narrow" panose="020B0606020202030204" pitchFamily="34" charset="0"/>
              </a:rPr>
              <a:t>nettoyage du magasin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9600" dirty="0">
                <a:latin typeface="Arial Narrow" panose="020B0606020202030204" pitchFamily="34" charset="0"/>
              </a:rPr>
              <a:t>Le sol du magasin doit être balayé et les balayures enlevées à la fin de chaque journée ou pendant la réception.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9600" dirty="0">
                <a:latin typeface="Arial Narrow" panose="020B0606020202030204" pitchFamily="34" charset="0"/>
              </a:rPr>
              <a:t>Chaque semaine, les murs et les côtés des lots doivent être nettoyés</a:t>
            </a:r>
            <a:r>
              <a:rPr lang="fr-FR" sz="6200" dirty="0">
                <a:latin typeface="Arial Narrow" panose="020B0606020202030204" pitchFamily="34" charset="0"/>
              </a:rPr>
              <a:t>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fr-FR" sz="4200" dirty="0">
                <a:latin typeface="Arial Narrow" panose="020B0606020202030204" pitchFamily="34" charset="0"/>
              </a:rPr>
              <a:t>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06307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fr-FR" sz="3200" i="1" cap="small" dirty="0" smtClean="0">
                <a:latin typeface="Arial Narrow" panose="020B0606020202030204" pitchFamily="34" charset="0"/>
              </a:rPr>
              <a:t>G.3.3. La </a:t>
            </a:r>
            <a:r>
              <a:rPr lang="fr-FR" sz="3200" i="1" cap="small" dirty="0">
                <a:latin typeface="Arial Narrow" panose="020B0606020202030204" pitchFamily="34" charset="0"/>
              </a:rPr>
              <a:t>sécurité des stocks</a:t>
            </a:r>
            <a:r>
              <a:rPr lang="fr-FR" sz="3200" b="1" i="1" cap="small" dirty="0">
                <a:latin typeface="Arial Narrow" panose="020B0606020202030204" pitchFamily="34" charset="0"/>
              </a:rPr>
              <a:t/>
            </a:r>
            <a:br>
              <a:rPr lang="fr-FR" sz="3200" b="1" i="1" cap="small" dirty="0">
                <a:latin typeface="Arial Narrow" panose="020B0606020202030204" pitchFamily="34" charset="0"/>
              </a:rPr>
            </a:br>
            <a:endParaRPr lang="fr-FR" sz="32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8326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fr-FR" sz="2800" dirty="0">
                <a:latin typeface="Arial Narrow" panose="020B0606020202030204" pitchFamily="34" charset="0"/>
              </a:rPr>
              <a:t>Le magasin doit demeurer fermé sauf en cas de livraison ou de réception. Il doit être interdit à toutes personnes étrangères.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2800" b="1" dirty="0">
                <a:latin typeface="Arial Narrow" panose="020B0606020202030204" pitchFamily="34" charset="0"/>
              </a:rPr>
              <a:t>NB : Ne pas lancer ni laisser tomber les </a:t>
            </a:r>
            <a:r>
              <a:rPr lang="fr-FR" sz="2800" b="1" dirty="0" smtClean="0">
                <a:latin typeface="Arial Narrow" panose="020B0606020202030204" pitchFamily="34" charset="0"/>
              </a:rPr>
              <a:t>stocks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fr-FR" sz="2800" b="1" dirty="0">
              <a:latin typeface="Arial Narrow" panose="020B060602020203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28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ct val="160000"/>
              </a:lnSpc>
            </a:pPr>
            <a:endParaRPr lang="fr-FR" sz="2000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57842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sz="4000" b="1" u="sng" dirty="0" smtClean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fr-FR" sz="4000" b="1" u="sng" dirty="0"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fr-FR" sz="4000" b="1" u="sng" dirty="0" smtClean="0">
                <a:latin typeface="Arial Narrow" panose="020B0606020202030204" pitchFamily="34" charset="0"/>
              </a:rPr>
              <a:t>JE </a:t>
            </a:r>
            <a:r>
              <a:rPr lang="fr-FR" sz="4000" b="1" u="sng" dirty="0">
                <a:latin typeface="Arial Narrow" panose="020B0606020202030204" pitchFamily="34" charset="0"/>
              </a:rPr>
              <a:t>VOUS REMERCIE POUR VOTRE AIMABLE ATTENTION</a:t>
            </a:r>
            <a:endParaRPr lang="fr-FR" sz="4000" u="sng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249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fr-FR" sz="2400" b="1" i="1" cap="small" dirty="0">
                <a:latin typeface="Arial Narrow" panose="020B0606020202030204" pitchFamily="34" charset="0"/>
              </a:rPr>
              <a:t> </a:t>
            </a:r>
            <a:r>
              <a:rPr lang="fr-FR" sz="2400" b="1" i="1" cap="small" dirty="0" smtClean="0">
                <a:latin typeface="Arial Narrow" panose="020B0606020202030204" pitchFamily="34" charset="0"/>
              </a:rPr>
              <a:t>G.1.2. Etapes </a:t>
            </a:r>
            <a:r>
              <a:rPr lang="fr-FR" sz="2400" b="1" i="1" cap="small" dirty="0">
                <a:latin typeface="Arial Narrow" panose="020B0606020202030204" pitchFamily="34" charset="0"/>
              </a:rPr>
              <a:t>de la gestion des stocks</a:t>
            </a:r>
            <a:br>
              <a:rPr lang="fr-FR" sz="2400" b="1" i="1" cap="small" dirty="0">
                <a:latin typeface="Arial Narrow" panose="020B0606020202030204" pitchFamily="34" charset="0"/>
              </a:rPr>
            </a:br>
            <a:endParaRPr lang="fr-FR" sz="24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Les procédures de gestion des stocks comportent les étapes suivantes :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la </a:t>
            </a:r>
            <a:r>
              <a:rPr lang="fr-FR" sz="2400" dirty="0">
                <a:latin typeface="Arial Narrow" panose="020B0606020202030204" pitchFamily="34" charset="0"/>
              </a:rPr>
              <a:t>réception des stocks ;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l’entrée </a:t>
            </a:r>
            <a:r>
              <a:rPr lang="fr-FR" sz="2400" dirty="0">
                <a:latin typeface="Arial Narrow" panose="020B0606020202030204" pitchFamily="34" charset="0"/>
              </a:rPr>
              <a:t>en stocks dans le magasin ;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les </a:t>
            </a:r>
            <a:r>
              <a:rPr lang="fr-FR" sz="2400" dirty="0">
                <a:latin typeface="Arial Narrow" panose="020B0606020202030204" pitchFamily="34" charset="0"/>
              </a:rPr>
              <a:t>sorties de stocks (distribution aux bénéficiaires) ;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le </a:t>
            </a:r>
            <a:r>
              <a:rPr lang="fr-FR" sz="2400" dirty="0">
                <a:latin typeface="Arial Narrow" panose="020B0606020202030204" pitchFamily="34" charset="0"/>
              </a:rPr>
              <a:t>renouvellement des stocks</a:t>
            </a:r>
          </a:p>
          <a:p>
            <a:pPr marL="0" lvl="0" indent="0">
              <a:lnSpc>
                <a:spcPct val="200000"/>
              </a:lnSpc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- le </a:t>
            </a:r>
            <a:r>
              <a:rPr lang="fr-FR" sz="2400" dirty="0">
                <a:latin typeface="Arial Narrow" panose="020B0606020202030204" pitchFamily="34" charset="0"/>
              </a:rPr>
              <a:t>contrôle des stocks (inventaire physique).</a:t>
            </a:r>
          </a:p>
          <a:p>
            <a:pPr marL="0" indent="0">
              <a:lnSpc>
                <a:spcPct val="200000"/>
              </a:lnSpc>
              <a:buNone/>
            </a:pPr>
            <a:endParaRPr lang="fr-FR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09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fr-FR" b="1" i="1" cap="small" dirty="0"/>
              <a:t> </a:t>
            </a:r>
            <a:r>
              <a:rPr lang="fr-FR" sz="2700" b="1" i="1" cap="small" dirty="0" smtClean="0">
                <a:latin typeface="Arial Narrow" panose="020B0606020202030204" pitchFamily="34" charset="0"/>
              </a:rPr>
              <a:t>G.1.3.  Outils </a:t>
            </a:r>
            <a:r>
              <a:rPr lang="fr-FR" sz="2700" b="1" i="1" cap="small" dirty="0">
                <a:latin typeface="Arial Narrow" panose="020B0606020202030204" pitchFamily="34" charset="0"/>
              </a:rPr>
              <a:t>de gestion des stocks</a:t>
            </a:r>
            <a:br>
              <a:rPr lang="fr-FR" sz="2700" b="1" i="1" cap="small" dirty="0">
                <a:latin typeface="Arial Narrow" panose="020B0606020202030204" pitchFamily="34" charset="0"/>
              </a:rPr>
            </a:br>
            <a:endParaRPr lang="fr-FR" sz="27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712968" cy="5760640"/>
          </a:xfrm>
        </p:spPr>
        <p:txBody>
          <a:bodyPr>
            <a:noAutofit/>
          </a:bodyPr>
          <a:lstStyle/>
          <a:p>
            <a:pPr marL="1371600" lvl="3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G.1.3.1 Matériel </a:t>
            </a:r>
            <a:r>
              <a:rPr lang="fr-FR" sz="2400" dirty="0">
                <a:latin typeface="Arial Narrow" panose="020B0606020202030204" pitchFamily="34" charset="0"/>
              </a:rPr>
              <a:t>de gestion</a:t>
            </a:r>
            <a:endParaRPr lang="fr-FR" sz="2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Narrow" panose="020B0606020202030204" pitchFamily="34" charset="0"/>
              </a:rPr>
              <a:t>La gestion des stocks est faite avec les matériels suivants :</a:t>
            </a:r>
          </a:p>
          <a:p>
            <a:pPr marL="0" lvl="0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 - un </a:t>
            </a:r>
            <a:r>
              <a:rPr lang="fr-FR" sz="2400" dirty="0">
                <a:latin typeface="Arial Narrow" panose="020B0606020202030204" pitchFamily="34" charset="0"/>
              </a:rPr>
              <a:t>magasin,</a:t>
            </a:r>
          </a:p>
          <a:p>
            <a:pPr marL="0" lvl="0" indent="0">
              <a:buNone/>
            </a:pPr>
            <a:r>
              <a:rPr lang="fr-FR" sz="2400" dirty="0">
                <a:latin typeface="Arial Narrow" panose="020B0606020202030204" pitchFamily="34" charset="0"/>
              </a:rPr>
              <a:t> </a:t>
            </a:r>
            <a:r>
              <a:rPr lang="fr-FR" sz="2400" dirty="0" smtClean="0">
                <a:latin typeface="Arial Narrow" panose="020B0606020202030204" pitchFamily="34" charset="0"/>
              </a:rPr>
              <a:t>  - des </a:t>
            </a:r>
            <a:r>
              <a:rPr lang="fr-FR" sz="2400" dirty="0">
                <a:latin typeface="Arial Narrow" panose="020B0606020202030204" pitchFamily="34" charset="0"/>
              </a:rPr>
              <a:t>palettes,</a:t>
            </a:r>
          </a:p>
          <a:p>
            <a:pPr marL="0" lvl="0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 - des </a:t>
            </a:r>
            <a:r>
              <a:rPr lang="fr-FR" sz="2400" dirty="0">
                <a:latin typeface="Arial Narrow" panose="020B0606020202030204" pitchFamily="34" charset="0"/>
              </a:rPr>
              <a:t>étagères.</a:t>
            </a:r>
          </a:p>
          <a:p>
            <a:pPr marL="1371600" lvl="3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G.1.3.1 Supports </a:t>
            </a:r>
            <a:r>
              <a:rPr lang="fr-FR" sz="2400" dirty="0">
                <a:latin typeface="Arial Narrow" panose="020B0606020202030204" pitchFamily="34" charset="0"/>
              </a:rPr>
              <a:t>de gestion</a:t>
            </a:r>
            <a:endParaRPr lang="fr-FR" sz="24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 Narrow" panose="020B0606020202030204" pitchFamily="34" charset="0"/>
              </a:rPr>
              <a:t>Les </a:t>
            </a:r>
            <a:r>
              <a:rPr lang="fr-FR" sz="2400" dirty="0" smtClean="0">
                <a:latin typeface="Arial Narrow" panose="020B0606020202030204" pitchFamily="34" charset="0"/>
              </a:rPr>
              <a:t> supports </a:t>
            </a:r>
            <a:r>
              <a:rPr lang="fr-FR" sz="2400" dirty="0">
                <a:latin typeface="Arial Narrow" panose="020B0606020202030204" pitchFamily="34" charset="0"/>
              </a:rPr>
              <a:t>nécessaires à la gestion des stocks comprennent :</a:t>
            </a:r>
          </a:p>
          <a:p>
            <a:pPr marL="0" lvl="0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- le </a:t>
            </a:r>
            <a:r>
              <a:rPr lang="fr-FR" sz="2400" dirty="0">
                <a:latin typeface="Arial Narrow" panose="020B0606020202030204" pitchFamily="34" charset="0"/>
              </a:rPr>
              <a:t>bon d’entrée ;</a:t>
            </a:r>
          </a:p>
          <a:p>
            <a:pPr marL="0" lvl="0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- le </a:t>
            </a:r>
            <a:r>
              <a:rPr lang="fr-FR" sz="2400" dirty="0">
                <a:latin typeface="Arial Narrow" panose="020B0606020202030204" pitchFamily="34" charset="0"/>
              </a:rPr>
              <a:t>bordereau de livraison ;</a:t>
            </a:r>
          </a:p>
          <a:p>
            <a:pPr marL="0" lvl="0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- le </a:t>
            </a:r>
            <a:r>
              <a:rPr lang="fr-FR" sz="2400" dirty="0">
                <a:latin typeface="Arial Narrow" panose="020B0606020202030204" pitchFamily="34" charset="0"/>
              </a:rPr>
              <a:t>bon de sortie ;</a:t>
            </a:r>
          </a:p>
          <a:p>
            <a:pPr marL="0" lvl="0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  - la </a:t>
            </a:r>
            <a:r>
              <a:rPr lang="fr-FR" sz="2400" dirty="0">
                <a:latin typeface="Arial Narrow" panose="020B0606020202030204" pitchFamily="34" charset="0"/>
              </a:rPr>
              <a:t>fiche d’inventaire.</a:t>
            </a:r>
          </a:p>
        </p:txBody>
      </p:sp>
    </p:spTree>
    <p:extLst>
      <p:ext uri="{BB962C8B-B14F-4D97-AF65-F5344CB8AC3E}">
        <p14:creationId xmlns:p14="http://schemas.microsoft.com/office/powerpoint/2010/main" val="329320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881336"/>
          </a:xfrm>
        </p:spPr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fr-FR" sz="3200" b="1" i="1" cap="small" dirty="0" smtClean="0">
                <a:latin typeface="Arial Narrow" panose="020B0606020202030204" pitchFamily="34" charset="0"/>
              </a:rPr>
              <a:t>G.1.4.  </a:t>
            </a:r>
            <a:r>
              <a:rPr lang="fr-FR" sz="3200" b="1" i="1" cap="small" dirty="0">
                <a:latin typeface="Arial Narrow" panose="020B0606020202030204" pitchFamily="34" charset="0"/>
              </a:rPr>
              <a:t>Processus de réception</a:t>
            </a:r>
            <a:br>
              <a:rPr lang="fr-FR" sz="3200" b="1" i="1" cap="small" dirty="0">
                <a:latin typeface="Arial Narrow" panose="020B0606020202030204" pitchFamily="34" charset="0"/>
              </a:rPr>
            </a:br>
            <a:endParaRPr lang="fr-FR" sz="3200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688632"/>
          </a:xfrm>
        </p:spPr>
        <p:txBody>
          <a:bodyPr>
            <a:normAutofit/>
          </a:bodyPr>
          <a:lstStyle/>
          <a:p>
            <a:pPr marL="1371600" lvl="3" indent="0">
              <a:buNone/>
            </a:pPr>
            <a:r>
              <a:rPr lang="fr-FR" sz="2400" dirty="0" smtClean="0">
                <a:latin typeface="Arial Narrow" panose="020B0606020202030204" pitchFamily="34" charset="0"/>
              </a:rPr>
              <a:t>G.1.4.1. La </a:t>
            </a:r>
            <a:r>
              <a:rPr lang="fr-FR" sz="2400" dirty="0">
                <a:latin typeface="Arial Narrow" panose="020B0606020202030204" pitchFamily="34" charset="0"/>
              </a:rPr>
              <a:t>réception technique</a:t>
            </a:r>
            <a:endParaRPr lang="fr-FR" sz="2400" b="1" dirty="0">
              <a:latin typeface="Arial Narrow" panose="020B0606020202030204" pitchFamily="34" charset="0"/>
            </a:endParaRPr>
          </a:p>
          <a:p>
            <a:pPr marL="0" indent="0" algn="just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Cette étape permet à </a:t>
            </a:r>
            <a:r>
              <a:rPr lang="fr-FR" sz="2400" dirty="0" err="1">
                <a:latin typeface="Arial Narrow" panose="020B0606020202030204" pitchFamily="34" charset="0"/>
              </a:rPr>
              <a:t>syscom</a:t>
            </a:r>
            <a:r>
              <a:rPr lang="fr-FR" sz="2400" dirty="0">
                <a:latin typeface="Arial Narrow" panose="020B0606020202030204" pitchFamily="34" charset="0"/>
              </a:rPr>
              <a:t> de limiter les risques financiers liés à ses acquisitions (anomalies et non-conformités des commandes).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La réception technique concerne les équipements et le matériel. Elle est réalisée par le Directeur en présence d’un technicien. 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fr-FR" sz="2400" dirty="0">
                <a:latin typeface="Arial Narrow" panose="020B0606020202030204" pitchFamily="34" charset="0"/>
              </a:rPr>
              <a:t>Le processus détaillé est le suivant :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5325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888886"/>
              </p:ext>
            </p:extLst>
          </p:nvPr>
        </p:nvGraphicFramePr>
        <p:xfrm>
          <a:off x="179512" y="196102"/>
          <a:ext cx="8640959" cy="6401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7815"/>
                <a:gridCol w="1255524"/>
                <a:gridCol w="1181670"/>
                <a:gridCol w="5095950"/>
              </a:tblGrid>
              <a:tr h="4611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Séquence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Période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Intervenants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Description narrative des tâches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12033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A la réception de dons de marchandise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déclasse le dossier de la promesse de don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481977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2.</a:t>
                      </a:r>
                      <a:r>
                        <a:rPr lang="fr-FR" sz="1600" dirty="0" smtClean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6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Le Directeur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se présente au lieu de réception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procède à la réception de la commande en collaboration avec le Transitaire ou le fournisseur ;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rapproche le nombre de colis par rapport à la liste de colisage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procède au contrôle visuel du/des colis ;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procède au contrôle de la conformité de la commande.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336550" algn="l"/>
                          <a:tab pos="457200" algn="l"/>
                        </a:tabLst>
                      </a:pPr>
                      <a:r>
                        <a:rPr lang="fr-FR" sz="1600" u="sng" dirty="0">
                          <a:effectLst/>
                          <a:latin typeface="Arial Narrow" panose="020B0606020202030204" pitchFamily="34" charset="0"/>
                        </a:rPr>
                        <a:t>En cas d’anomalies constatées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consigne les anomalies constatées sur le bulletin de livraison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signe le bulletin de livraison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fait signer le transitaire et le livreur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récupère 1 exemplaire du bulletin de livraison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fait ranger la commande en attendant l’expertise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</a:rPr>
                        <a:t>transmet l’exemplaire du bulletin de livraison à la Comptable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644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538556"/>
              </p:ext>
            </p:extLst>
          </p:nvPr>
        </p:nvGraphicFramePr>
        <p:xfrm>
          <a:off x="395536" y="476672"/>
          <a:ext cx="8136905" cy="6048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0878"/>
                <a:gridCol w="1187557"/>
                <a:gridCol w="1629528"/>
                <a:gridCol w="4428942"/>
              </a:tblGrid>
              <a:tr h="302433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  <a:ea typeface="+mn-ea"/>
                        </a:rPr>
                        <a:t>3.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La comptable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reçoit le bulletin de livraison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connaissance des anomalies constatées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1 copie du bulletin de livraison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transmet la copie à la magasinière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classe l’original en attendant la régularisation de la livraison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302433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1800" dirty="0" smtClean="0">
                          <a:effectLst/>
                          <a:latin typeface="Arial Narrow" panose="020B0606020202030204" pitchFamily="34" charset="0"/>
                        </a:rPr>
                        <a:t>4.</a:t>
                      </a: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 Narrow" panose="020B0606020202030204" pitchFamily="34" charset="0"/>
                        </a:rPr>
                        <a:t>SED</a:t>
                      </a:r>
                      <a:endParaRPr lang="fr-FR" sz="180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reçoit le bulletin de livraison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connaissance des anomalies constatées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prend toutes les dispositions en collaboration avec le Directeur pour une solution idoine avec la société de transit,  le donateur, ou le fournisseur</a:t>
                      </a:r>
                      <a:endParaRPr lang="fr-FR" sz="1800" dirty="0">
                        <a:effectLst/>
                        <a:latin typeface="Arial Narrow" panose="020B0606020202030204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693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609033"/>
              </p:ext>
            </p:extLst>
          </p:nvPr>
        </p:nvGraphicFramePr>
        <p:xfrm>
          <a:off x="395536" y="404664"/>
          <a:ext cx="8424936" cy="5976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2412"/>
                <a:gridCol w="1229595"/>
                <a:gridCol w="1448393"/>
                <a:gridCol w="4824536"/>
              </a:tblGrid>
              <a:tr h="3259999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itchFamily="34" charset="0"/>
                          <a:ea typeface="+mn-ea"/>
                        </a:rPr>
                        <a:t>5.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Le Directeur ou Comptable 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900430" algn="l"/>
                          <a:tab pos="-635" algn="l"/>
                          <a:tab pos="336550" algn="l"/>
                          <a:tab pos="457200" algn="l"/>
                        </a:tabLst>
                      </a:pPr>
                      <a:r>
                        <a:rPr lang="fr-FR" sz="2400" u="sng" dirty="0">
                          <a:effectLst/>
                          <a:latin typeface="Arial Narrow" pitchFamily="34" charset="0"/>
                        </a:rPr>
                        <a:t>A l’absence d’anomalies</a:t>
                      </a:r>
                      <a:endParaRPr lang="fr-FR" sz="2400" dirty="0">
                        <a:effectLst/>
                        <a:latin typeface="Arial Narrow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signe le bulletin de livraison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fait signer le transitaire, le livreur ou le fournisseur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récupère 1 exemplaire du bulletin de livraison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271666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28600" algn="l"/>
                        </a:tabLst>
                      </a:pPr>
                      <a:r>
                        <a:rPr lang="fr-FR" sz="2400" dirty="0" smtClean="0">
                          <a:effectLst/>
                          <a:latin typeface="Arial Narrow" pitchFamily="34" charset="0"/>
                        </a:rPr>
                        <a:t>6.</a:t>
                      </a: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 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itchFamily="34" charset="0"/>
                        </a:rPr>
                        <a:t>Après le départ du livreur</a:t>
                      </a:r>
                      <a:endParaRPr lang="fr-FR" sz="240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>
                          <a:effectLst/>
                          <a:latin typeface="Arial Narrow" pitchFamily="34" charset="0"/>
                        </a:rPr>
                        <a:t>Le Technicien </a:t>
                      </a:r>
                      <a:endParaRPr lang="fr-FR" sz="240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procède aux essais techniques s’il y a lieu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-900430" algn="l"/>
                          <a:tab pos="-635" algn="l"/>
                          <a:tab pos="457200" algn="l"/>
                          <a:tab pos="678180" algn="l"/>
                        </a:tabLst>
                      </a:pPr>
                      <a:r>
                        <a:rPr lang="fr-FR" sz="2400" u="sng" dirty="0">
                          <a:effectLst/>
                          <a:latin typeface="Arial Narrow" pitchFamily="34" charset="0"/>
                        </a:rPr>
                        <a:t>En cas de défectuosités</a:t>
                      </a:r>
                      <a:endParaRPr lang="fr-FR" sz="2400" dirty="0">
                        <a:effectLst/>
                        <a:latin typeface="Arial Narrow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relève les défectuosités constatées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-900430" algn="l"/>
                          <a:tab pos="-635" algn="l"/>
                          <a:tab pos="135890" algn="l"/>
                          <a:tab pos="457200" algn="l"/>
                        </a:tabLst>
                      </a:pPr>
                      <a:r>
                        <a:rPr lang="fr-FR" sz="2400" dirty="0">
                          <a:effectLst/>
                          <a:latin typeface="Arial Narrow" pitchFamily="34" charset="0"/>
                        </a:rPr>
                        <a:t>transmet ses constatations au Directeur</a:t>
                      </a:r>
                      <a:endParaRPr lang="fr-FR" sz="2400" dirty="0">
                        <a:effectLst/>
                        <a:latin typeface="Arial Narrow" pitchFamily="34" charset="0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566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2032</Words>
  <Application>Microsoft Office PowerPoint</Application>
  <PresentationFormat>Affichage à l'écran (4:3)</PresentationFormat>
  <Paragraphs>541</Paragraphs>
  <Slides>38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5" baseType="lpstr">
      <vt:lpstr>Arial</vt:lpstr>
      <vt:lpstr>Arial Narrow</vt:lpstr>
      <vt:lpstr>Calibri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G.1. PRINCIPES DE GESTION DES STOCKS           G.1.1. Objectifs poursuivis </vt:lpstr>
      <vt:lpstr> G.1.2. Etapes de la gestion des stocks </vt:lpstr>
      <vt:lpstr> G.1.3.  Outils de gestion des stocks </vt:lpstr>
      <vt:lpstr>G.1.4.  Processus de réception </vt:lpstr>
      <vt:lpstr>Présentation PowerPoint</vt:lpstr>
      <vt:lpstr>Présentation PowerPoint</vt:lpstr>
      <vt:lpstr>Présentation PowerPoint</vt:lpstr>
      <vt:lpstr>Présentation PowerPoint</vt:lpstr>
      <vt:lpstr>G.1.4.2.  L’entrée en magasin G.1.4.2.1. Pour les équipements et le matériel </vt:lpstr>
      <vt:lpstr>G.1.4.2.2. Pour les autres acquisitions </vt:lpstr>
      <vt:lpstr>Présentation PowerPoint</vt:lpstr>
      <vt:lpstr>Présentation PowerPoint</vt:lpstr>
      <vt:lpstr>G.1.5.  Les sorties pour livraison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G.2 Fournitures ET consommables    G.2.1. Processus de réception </vt:lpstr>
      <vt:lpstr>Présentation PowerPoint</vt:lpstr>
      <vt:lpstr>Présentation PowerPoint</vt:lpstr>
      <vt:lpstr>Présentation PowerPoint</vt:lpstr>
      <vt:lpstr>G.2.2. Processus de consommation </vt:lpstr>
      <vt:lpstr>Présentation PowerPoint</vt:lpstr>
      <vt:lpstr>Présentation PowerPoint</vt:lpstr>
      <vt:lpstr>Présentation PowerPoint</vt:lpstr>
      <vt:lpstr> G.3 GESTION DU MAGASIN</vt:lpstr>
      <vt:lpstr>Présentation PowerPoint</vt:lpstr>
      <vt:lpstr>G.3.3. La sécurité des stocks 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Comptabilité</dc:creator>
  <cp:lastModifiedBy>SECRET</cp:lastModifiedBy>
  <cp:revision>63</cp:revision>
  <dcterms:created xsi:type="dcterms:W3CDTF">2019-10-17T13:28:04Z</dcterms:created>
  <dcterms:modified xsi:type="dcterms:W3CDTF">2019-10-22T11:29:06Z</dcterms:modified>
</cp:coreProperties>
</file>