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2" d="100"/>
          <a:sy n="42" d="100"/>
        </p:scale>
        <p:origin x="132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30F75716-7B5C-42CF-A168-37FB9AC92948}" type="datetimeFigureOut">
              <a:rPr lang="fr-FR" smtClean="0"/>
              <a:t>22/10/2019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360E02E-F7FE-4AC0-ADDD-0E6DA1324061}" type="slidenum">
              <a:rPr lang="fr-FR" smtClean="0"/>
              <a:t>‹N°›</a:t>
            </a:fld>
            <a:endParaRPr lang="fr-FR"/>
          </a:p>
        </p:txBody>
      </p:sp>
    </p:spTree>
    <p:extLst>
      <p:ext uri="{BB962C8B-B14F-4D97-AF65-F5344CB8AC3E}">
        <p14:creationId xmlns:p14="http://schemas.microsoft.com/office/powerpoint/2010/main" val="1670334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0F75716-7B5C-42CF-A168-37FB9AC92948}" type="datetimeFigureOut">
              <a:rPr lang="fr-FR" smtClean="0"/>
              <a:t>22/10/2019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360E02E-F7FE-4AC0-ADDD-0E6DA1324061}" type="slidenum">
              <a:rPr lang="fr-FR" smtClean="0"/>
              <a:t>‹N°›</a:t>
            </a:fld>
            <a:endParaRPr lang="fr-FR"/>
          </a:p>
        </p:txBody>
      </p:sp>
    </p:spTree>
    <p:extLst>
      <p:ext uri="{BB962C8B-B14F-4D97-AF65-F5344CB8AC3E}">
        <p14:creationId xmlns:p14="http://schemas.microsoft.com/office/powerpoint/2010/main" val="28144453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0F75716-7B5C-42CF-A168-37FB9AC92948}" type="datetimeFigureOut">
              <a:rPr lang="fr-FR" smtClean="0"/>
              <a:t>22/10/2019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360E02E-F7FE-4AC0-ADDD-0E6DA1324061}" type="slidenum">
              <a:rPr lang="fr-FR" smtClean="0"/>
              <a:t>‹N°›</a:t>
            </a:fld>
            <a:endParaRPr lang="fr-FR"/>
          </a:p>
        </p:txBody>
      </p:sp>
    </p:spTree>
    <p:extLst>
      <p:ext uri="{BB962C8B-B14F-4D97-AF65-F5344CB8AC3E}">
        <p14:creationId xmlns:p14="http://schemas.microsoft.com/office/powerpoint/2010/main" val="40873911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30F75716-7B5C-42CF-A168-37FB9AC92948}" type="datetimeFigureOut">
              <a:rPr lang="fr-FR" smtClean="0"/>
              <a:t>22/10/2019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360E02E-F7FE-4AC0-ADDD-0E6DA1324061}" type="slidenum">
              <a:rPr lang="fr-FR" smtClean="0"/>
              <a:t>‹N°›</a:t>
            </a:fld>
            <a:endParaRPr lang="fr-FR"/>
          </a:p>
        </p:txBody>
      </p:sp>
    </p:spTree>
    <p:extLst>
      <p:ext uri="{BB962C8B-B14F-4D97-AF65-F5344CB8AC3E}">
        <p14:creationId xmlns:p14="http://schemas.microsoft.com/office/powerpoint/2010/main" val="23408034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30F75716-7B5C-42CF-A168-37FB9AC92948}" type="datetimeFigureOut">
              <a:rPr lang="fr-FR" smtClean="0"/>
              <a:t>22/10/2019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360E02E-F7FE-4AC0-ADDD-0E6DA1324061}" type="slidenum">
              <a:rPr lang="fr-FR" smtClean="0"/>
              <a:t>‹N°›</a:t>
            </a:fld>
            <a:endParaRPr lang="fr-FR"/>
          </a:p>
        </p:txBody>
      </p:sp>
    </p:spTree>
    <p:extLst>
      <p:ext uri="{BB962C8B-B14F-4D97-AF65-F5344CB8AC3E}">
        <p14:creationId xmlns:p14="http://schemas.microsoft.com/office/powerpoint/2010/main" val="8862611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30F75716-7B5C-42CF-A168-37FB9AC92948}" type="datetimeFigureOut">
              <a:rPr lang="fr-FR" smtClean="0"/>
              <a:t>22/10/2019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360E02E-F7FE-4AC0-ADDD-0E6DA1324061}" type="slidenum">
              <a:rPr lang="fr-FR" smtClean="0"/>
              <a:t>‹N°›</a:t>
            </a:fld>
            <a:endParaRPr lang="fr-FR"/>
          </a:p>
        </p:txBody>
      </p:sp>
    </p:spTree>
    <p:extLst>
      <p:ext uri="{BB962C8B-B14F-4D97-AF65-F5344CB8AC3E}">
        <p14:creationId xmlns:p14="http://schemas.microsoft.com/office/powerpoint/2010/main" val="3541213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30F75716-7B5C-42CF-A168-37FB9AC92948}" type="datetimeFigureOut">
              <a:rPr lang="fr-FR" smtClean="0"/>
              <a:t>22/10/2019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360E02E-F7FE-4AC0-ADDD-0E6DA1324061}" type="slidenum">
              <a:rPr lang="fr-FR" smtClean="0"/>
              <a:t>‹N°›</a:t>
            </a:fld>
            <a:endParaRPr lang="fr-FR"/>
          </a:p>
        </p:txBody>
      </p:sp>
    </p:spTree>
    <p:extLst>
      <p:ext uri="{BB962C8B-B14F-4D97-AF65-F5344CB8AC3E}">
        <p14:creationId xmlns:p14="http://schemas.microsoft.com/office/powerpoint/2010/main" val="23895692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30F75716-7B5C-42CF-A168-37FB9AC92948}" type="datetimeFigureOut">
              <a:rPr lang="fr-FR" smtClean="0"/>
              <a:t>22/10/2019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360E02E-F7FE-4AC0-ADDD-0E6DA1324061}" type="slidenum">
              <a:rPr lang="fr-FR" smtClean="0"/>
              <a:t>‹N°›</a:t>
            </a:fld>
            <a:endParaRPr lang="fr-FR"/>
          </a:p>
        </p:txBody>
      </p:sp>
    </p:spTree>
    <p:extLst>
      <p:ext uri="{BB962C8B-B14F-4D97-AF65-F5344CB8AC3E}">
        <p14:creationId xmlns:p14="http://schemas.microsoft.com/office/powerpoint/2010/main" val="3371399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0F75716-7B5C-42CF-A168-37FB9AC92948}" type="datetimeFigureOut">
              <a:rPr lang="fr-FR" smtClean="0"/>
              <a:t>22/10/2019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360E02E-F7FE-4AC0-ADDD-0E6DA1324061}" type="slidenum">
              <a:rPr lang="fr-FR" smtClean="0"/>
              <a:t>‹N°›</a:t>
            </a:fld>
            <a:endParaRPr lang="fr-FR"/>
          </a:p>
        </p:txBody>
      </p:sp>
    </p:spTree>
    <p:extLst>
      <p:ext uri="{BB962C8B-B14F-4D97-AF65-F5344CB8AC3E}">
        <p14:creationId xmlns:p14="http://schemas.microsoft.com/office/powerpoint/2010/main" val="40156583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30F75716-7B5C-42CF-A168-37FB9AC92948}" type="datetimeFigureOut">
              <a:rPr lang="fr-FR" smtClean="0"/>
              <a:t>22/10/2019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360E02E-F7FE-4AC0-ADDD-0E6DA1324061}" type="slidenum">
              <a:rPr lang="fr-FR" smtClean="0"/>
              <a:t>‹N°›</a:t>
            </a:fld>
            <a:endParaRPr lang="fr-FR"/>
          </a:p>
        </p:txBody>
      </p:sp>
    </p:spTree>
    <p:extLst>
      <p:ext uri="{BB962C8B-B14F-4D97-AF65-F5344CB8AC3E}">
        <p14:creationId xmlns:p14="http://schemas.microsoft.com/office/powerpoint/2010/main" val="4276971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30F75716-7B5C-42CF-A168-37FB9AC92948}" type="datetimeFigureOut">
              <a:rPr lang="fr-FR" smtClean="0"/>
              <a:t>22/10/2019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360E02E-F7FE-4AC0-ADDD-0E6DA1324061}" type="slidenum">
              <a:rPr lang="fr-FR" smtClean="0"/>
              <a:t>‹N°›</a:t>
            </a:fld>
            <a:endParaRPr lang="fr-FR"/>
          </a:p>
        </p:txBody>
      </p:sp>
    </p:spTree>
    <p:extLst>
      <p:ext uri="{BB962C8B-B14F-4D97-AF65-F5344CB8AC3E}">
        <p14:creationId xmlns:p14="http://schemas.microsoft.com/office/powerpoint/2010/main" val="569781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F75716-7B5C-42CF-A168-37FB9AC92948}" type="datetimeFigureOut">
              <a:rPr lang="fr-FR" smtClean="0"/>
              <a:t>22/10/2019</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60E02E-F7FE-4AC0-ADDD-0E6DA1324061}" type="slidenum">
              <a:rPr lang="fr-FR" smtClean="0"/>
              <a:t>‹N°›</a:t>
            </a:fld>
            <a:endParaRPr lang="fr-FR"/>
          </a:p>
        </p:txBody>
      </p:sp>
    </p:spTree>
    <p:extLst>
      <p:ext uri="{BB962C8B-B14F-4D97-AF65-F5344CB8AC3E}">
        <p14:creationId xmlns:p14="http://schemas.microsoft.com/office/powerpoint/2010/main" val="26260278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pour une image  4"/>
          <p:cNvSpPr>
            <a:spLocks noGrp="1"/>
          </p:cNvSpPr>
          <p:nvPr>
            <p:ph type="pic" idx="1"/>
          </p:nvPr>
        </p:nvSpPr>
        <p:spPr/>
      </p:sp>
      <p:sp>
        <p:nvSpPr>
          <p:cNvPr id="7" name="Rectangle à coins arrondis 6"/>
          <p:cNvSpPr>
            <a:spLocks noChangeArrowheads="1"/>
          </p:cNvSpPr>
          <p:nvPr/>
        </p:nvSpPr>
        <p:spPr bwMode="auto">
          <a:xfrm>
            <a:off x="1043608" y="404664"/>
            <a:ext cx="7056784" cy="4536503"/>
          </a:xfrm>
          <a:prstGeom prst="roundRect">
            <a:avLst>
              <a:gd name="adj" fmla="val 16667"/>
            </a:avLst>
          </a:prstGeom>
          <a:gradFill rotWithShape="0">
            <a:gsLst>
              <a:gs pos="0">
                <a:srgbClr val="C2D69B"/>
              </a:gs>
              <a:gs pos="50000">
                <a:srgbClr val="EAF1DD"/>
              </a:gs>
              <a:gs pos="100000">
                <a:srgbClr val="C2D69B"/>
              </a:gs>
            </a:gsLst>
            <a:lin ang="18900000" scaled="1"/>
          </a:gradFill>
          <a:ln w="12700">
            <a:solidFill>
              <a:srgbClr val="C2D69B"/>
            </a:solidFill>
            <a:round/>
            <a:headEnd/>
            <a:tailEnd/>
          </a:ln>
          <a:effectLst>
            <a:outerShdw dist="28398" dir="3806097" algn="ctr" rotWithShape="0">
              <a:srgbClr val="4E6128">
                <a:alpha val="50000"/>
              </a:srgbClr>
            </a:outerShdw>
          </a:effectLst>
        </p:spPr>
        <p:txBody>
          <a:bodyPr rot="0" vert="horz" wrap="square" lIns="91440" tIns="45720" rIns="91440" bIns="45720" anchor="t" anchorCtr="0" upright="1">
            <a:noAutofit/>
          </a:bodyPr>
          <a:lstStyle/>
          <a:p>
            <a:pPr algn="ctr">
              <a:spcAft>
                <a:spcPts val="0"/>
              </a:spcAft>
            </a:pPr>
            <a:r>
              <a:rPr lang="fr-FR" sz="1000" dirty="0">
                <a:effectLst/>
                <a:latin typeface="Times New Roman"/>
                <a:ea typeface="Times New Roman"/>
              </a:rPr>
              <a:t> </a:t>
            </a:r>
          </a:p>
          <a:p>
            <a:pPr algn="ctr">
              <a:spcAft>
                <a:spcPts val="0"/>
              </a:spcAft>
            </a:pPr>
            <a:r>
              <a:rPr lang="fr-FR" sz="1000" dirty="0">
                <a:effectLst/>
                <a:latin typeface="Times New Roman"/>
                <a:ea typeface="Times New Roman"/>
              </a:rPr>
              <a:t> </a:t>
            </a:r>
          </a:p>
          <a:p>
            <a:pPr algn="ctr">
              <a:spcAft>
                <a:spcPts val="0"/>
              </a:spcAft>
            </a:pPr>
            <a:r>
              <a:rPr lang="fr-FR" sz="1000" dirty="0">
                <a:effectLst/>
                <a:latin typeface="Times New Roman"/>
                <a:ea typeface="Times New Roman"/>
              </a:rPr>
              <a:t> </a:t>
            </a:r>
          </a:p>
          <a:p>
            <a:pPr algn="ctr">
              <a:lnSpc>
                <a:spcPct val="200000"/>
              </a:lnSpc>
              <a:spcAft>
                <a:spcPts val="0"/>
              </a:spcAft>
            </a:pPr>
            <a:endParaRPr lang="fr-FR" sz="2000" b="1" dirty="0">
              <a:latin typeface="Verdana"/>
              <a:ea typeface="Times New Roman"/>
            </a:endParaRPr>
          </a:p>
          <a:p>
            <a:pPr algn="ctr">
              <a:lnSpc>
                <a:spcPct val="200000"/>
              </a:lnSpc>
              <a:spcAft>
                <a:spcPts val="0"/>
              </a:spcAft>
            </a:pPr>
            <a:r>
              <a:rPr lang="fr-FR" sz="3600" b="1" dirty="0" smtClean="0">
                <a:effectLst/>
                <a:latin typeface="Arial Narrow" panose="020B0606020202030204" pitchFamily="34" charset="0"/>
                <a:ea typeface="Times New Roman"/>
              </a:rPr>
              <a:t>Module </a:t>
            </a:r>
            <a:r>
              <a:rPr lang="fr-FR" sz="3600" b="1" dirty="0">
                <a:effectLst/>
                <a:latin typeface="Arial Narrow" panose="020B0606020202030204" pitchFamily="34" charset="0"/>
                <a:ea typeface="Times New Roman"/>
              </a:rPr>
              <a:t>I : Procédure de gestion budgétaire</a:t>
            </a:r>
            <a:endParaRPr lang="fr-FR" sz="3600" dirty="0">
              <a:effectLst/>
              <a:latin typeface="Arial Narrow" panose="020B0606020202030204" pitchFamily="34" charset="0"/>
              <a:ea typeface="Times New Roman"/>
            </a:endParaRPr>
          </a:p>
          <a:p>
            <a:pPr algn="ctr">
              <a:spcAft>
                <a:spcPts val="0"/>
              </a:spcAft>
            </a:pPr>
            <a:r>
              <a:rPr lang="fr-FR" sz="3600" dirty="0">
                <a:effectLst/>
                <a:latin typeface="Arial Narrow" panose="020B0606020202030204" pitchFamily="34" charset="0"/>
                <a:ea typeface="Times New Roman"/>
              </a:rPr>
              <a:t> </a:t>
            </a:r>
          </a:p>
        </p:txBody>
      </p:sp>
    </p:spTree>
    <p:extLst>
      <p:ext uri="{BB962C8B-B14F-4D97-AF65-F5344CB8AC3E}">
        <p14:creationId xmlns:p14="http://schemas.microsoft.com/office/powerpoint/2010/main" val="21656753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260648"/>
            <a:ext cx="8640960" cy="6336704"/>
          </a:xfrm>
        </p:spPr>
        <p:txBody>
          <a:bodyPr>
            <a:normAutofit/>
          </a:bodyPr>
          <a:lstStyle/>
          <a:p>
            <a:pPr marL="0" lvl="0" indent="0" algn="just">
              <a:lnSpc>
                <a:spcPct val="150000"/>
              </a:lnSpc>
              <a:buNone/>
            </a:pPr>
            <a:r>
              <a:rPr lang="fr-FR" dirty="0" smtClean="0"/>
              <a:t>- </a:t>
            </a:r>
            <a:r>
              <a:rPr lang="x-none" sz="2400" smtClean="0">
                <a:latin typeface="Arial Narrow" panose="020B0606020202030204" pitchFamily="34" charset="0"/>
              </a:rPr>
              <a:t>Au </a:t>
            </a:r>
            <a:r>
              <a:rPr lang="x-none" sz="2400">
                <a:latin typeface="Arial Narrow" panose="020B0606020202030204" pitchFamily="34" charset="0"/>
              </a:rPr>
              <a:t>cours de l’exécution, il sera mené une étude systématique et permanente des perturbations susceptibles de modifier les prévisions d</a:t>
            </a:r>
            <a:r>
              <a:rPr lang="fr-FR" sz="2400" dirty="0">
                <a:latin typeface="Arial Narrow" panose="020B0606020202030204" pitchFamily="34" charset="0"/>
              </a:rPr>
              <a:t>u Centre</a:t>
            </a:r>
            <a:r>
              <a:rPr lang="x-none" sz="2400">
                <a:latin typeface="Arial Narrow" panose="020B0606020202030204" pitchFamily="34" charset="0"/>
              </a:rPr>
              <a:t>.</a:t>
            </a:r>
            <a:endParaRPr lang="fr-FR" sz="2400" dirty="0">
              <a:latin typeface="Arial Narrow" panose="020B0606020202030204" pitchFamily="34" charset="0"/>
            </a:endParaRPr>
          </a:p>
          <a:p>
            <a:pPr marL="0" lvl="0" indent="0" algn="just">
              <a:lnSpc>
                <a:spcPct val="150000"/>
              </a:lnSpc>
              <a:buNone/>
            </a:pPr>
            <a:r>
              <a:rPr lang="fr-FR" sz="2400" dirty="0" smtClean="0">
                <a:latin typeface="Arial Narrow" panose="020B0606020202030204" pitchFamily="34" charset="0"/>
              </a:rPr>
              <a:t>- </a:t>
            </a:r>
            <a:r>
              <a:rPr lang="x-none" sz="2400" smtClean="0">
                <a:latin typeface="Arial Narrow" panose="020B0606020202030204" pitchFamily="34" charset="0"/>
              </a:rPr>
              <a:t>Le </a:t>
            </a:r>
            <a:r>
              <a:rPr lang="x-none" sz="2400">
                <a:latin typeface="Arial Narrow" panose="020B0606020202030204" pitchFamily="34" charset="0"/>
              </a:rPr>
              <a:t>suivi de l’exécution budgétaire doit se faire sur des bases mensuelles, trimestrielles, semestrielles et annuelles.</a:t>
            </a:r>
            <a:endParaRPr lang="fr-FR" sz="2400" dirty="0">
              <a:latin typeface="Arial Narrow" panose="020B0606020202030204" pitchFamily="34" charset="0"/>
            </a:endParaRPr>
          </a:p>
          <a:p>
            <a:pPr marL="0" lvl="0" indent="0" algn="just">
              <a:lnSpc>
                <a:spcPct val="150000"/>
              </a:lnSpc>
              <a:buNone/>
            </a:pPr>
            <a:r>
              <a:rPr lang="fr-FR" sz="2400" dirty="0" smtClean="0">
                <a:latin typeface="Arial Narrow" panose="020B0606020202030204" pitchFamily="34" charset="0"/>
              </a:rPr>
              <a:t>- </a:t>
            </a:r>
            <a:r>
              <a:rPr lang="x-none" sz="2400" smtClean="0">
                <a:latin typeface="Arial Narrow" panose="020B0606020202030204" pitchFamily="34" charset="0"/>
              </a:rPr>
              <a:t>Toute </a:t>
            </a:r>
            <a:r>
              <a:rPr lang="x-none" sz="2400">
                <a:latin typeface="Arial Narrow" panose="020B0606020202030204" pitchFamily="34" charset="0"/>
              </a:rPr>
              <a:t>modification du budget doit être motivée et demandée par le </a:t>
            </a:r>
            <a:r>
              <a:rPr lang="fr-FR" sz="2400" dirty="0">
                <a:latin typeface="Arial Narrow" panose="020B0606020202030204" pitchFamily="34" charset="0"/>
              </a:rPr>
              <a:t>Directeur du Centre soumis au SEA / et</a:t>
            </a:r>
            <a:r>
              <a:rPr lang="x-none" sz="2400">
                <a:latin typeface="Arial Narrow" panose="020B0606020202030204" pitchFamily="34" charset="0"/>
              </a:rPr>
              <a:t>  au membre du </a:t>
            </a:r>
            <a:r>
              <a:rPr lang="fr-FR" sz="2400" dirty="0">
                <a:latin typeface="Arial Narrow" panose="020B0606020202030204" pitchFamily="34" charset="0"/>
              </a:rPr>
              <a:t>Conseil de Gestion de l’OCADES</a:t>
            </a:r>
            <a:r>
              <a:rPr lang="x-none" sz="2400">
                <a:latin typeface="Arial Narrow" panose="020B0606020202030204" pitchFamily="34" charset="0"/>
              </a:rPr>
              <a:t>.</a:t>
            </a:r>
            <a:endParaRPr lang="fr-FR" sz="2400" dirty="0">
              <a:latin typeface="Arial Narrow" panose="020B0606020202030204" pitchFamily="34" charset="0"/>
            </a:endParaRPr>
          </a:p>
          <a:p>
            <a:endParaRPr lang="fr-FR" dirty="0"/>
          </a:p>
        </p:txBody>
      </p:sp>
    </p:spTree>
    <p:extLst>
      <p:ext uri="{BB962C8B-B14F-4D97-AF65-F5344CB8AC3E}">
        <p14:creationId xmlns:p14="http://schemas.microsoft.com/office/powerpoint/2010/main" val="38409651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b="1" dirty="0">
                <a:latin typeface="Arial Narrow" panose="020B0606020202030204" pitchFamily="34" charset="0"/>
              </a:rPr>
              <a:t>L’utilisation du budget</a:t>
            </a:r>
            <a:r>
              <a:rPr lang="fr-FR" sz="3200" dirty="0">
                <a:latin typeface="Arial Narrow" panose="020B0606020202030204" pitchFamily="34" charset="0"/>
              </a:rPr>
              <a:t/>
            </a:r>
            <a:br>
              <a:rPr lang="fr-FR" sz="3200" dirty="0">
                <a:latin typeface="Arial Narrow" panose="020B0606020202030204" pitchFamily="34" charset="0"/>
              </a:rPr>
            </a:br>
            <a:endParaRPr lang="fr-FR" sz="3200" dirty="0">
              <a:latin typeface="Arial Narrow" panose="020B0606020202030204" pitchFamily="34" charset="0"/>
            </a:endParaRPr>
          </a:p>
        </p:txBody>
      </p:sp>
      <p:sp>
        <p:nvSpPr>
          <p:cNvPr id="3" name="Espace réservé du contenu 2"/>
          <p:cNvSpPr>
            <a:spLocks noGrp="1"/>
          </p:cNvSpPr>
          <p:nvPr>
            <p:ph idx="1"/>
          </p:nvPr>
        </p:nvSpPr>
        <p:spPr>
          <a:xfrm>
            <a:off x="323528" y="1124744"/>
            <a:ext cx="8568952" cy="5616624"/>
          </a:xfrm>
        </p:spPr>
        <p:txBody>
          <a:bodyPr>
            <a:normAutofit/>
          </a:bodyPr>
          <a:lstStyle/>
          <a:p>
            <a:pPr marL="0" lvl="0" indent="0" algn="just">
              <a:lnSpc>
                <a:spcPct val="150000"/>
              </a:lnSpc>
              <a:buNone/>
            </a:pPr>
            <a:r>
              <a:rPr lang="fr-FR" dirty="0" smtClean="0"/>
              <a:t>- </a:t>
            </a:r>
            <a:r>
              <a:rPr lang="x-none" sz="2600" smtClean="0">
                <a:latin typeface="Arial Narrow" panose="020B0606020202030204" pitchFamily="34" charset="0"/>
                <a:cs typeface="Arial" panose="020B0604020202020204" pitchFamily="34" charset="0"/>
              </a:rPr>
              <a:t>Aucune </a:t>
            </a:r>
            <a:r>
              <a:rPr lang="x-none" sz="2600">
                <a:latin typeface="Arial Narrow" panose="020B0606020202030204" pitchFamily="34" charset="0"/>
                <a:cs typeface="Arial" panose="020B0604020202020204" pitchFamily="34" charset="0"/>
              </a:rPr>
              <a:t>dépense n'est autorisée si elle n'est pas inscrite au budget annuel approuvé dans le cadre des programmes et budgets annuels : </a:t>
            </a:r>
            <a:endParaRPr lang="fr-FR" sz="2600" dirty="0">
              <a:latin typeface="Arial Narrow" panose="020B0606020202030204" pitchFamily="34" charset="0"/>
              <a:cs typeface="Arial" panose="020B0604020202020204" pitchFamily="34" charset="0"/>
            </a:endParaRPr>
          </a:p>
          <a:p>
            <a:pPr lvl="0" algn="just">
              <a:lnSpc>
                <a:spcPct val="150000"/>
              </a:lnSpc>
              <a:buFont typeface="Wingdings" panose="05000000000000000000" pitchFamily="2" charset="2"/>
              <a:buChar char="ü"/>
            </a:pPr>
            <a:r>
              <a:rPr lang="fr-FR" sz="2600" dirty="0">
                <a:latin typeface="Arial Narrow" panose="020B0606020202030204" pitchFamily="34" charset="0"/>
                <a:cs typeface="Arial" panose="020B0604020202020204" pitchFamily="34" charset="0"/>
              </a:rPr>
              <a:t>Les dépenses sont  initiées par les Responsables des Services;</a:t>
            </a:r>
          </a:p>
          <a:p>
            <a:pPr algn="just">
              <a:lnSpc>
                <a:spcPct val="150000"/>
              </a:lnSpc>
              <a:buFont typeface="Wingdings" panose="05000000000000000000" pitchFamily="2" charset="2"/>
              <a:buChar char="ü"/>
            </a:pPr>
            <a:r>
              <a:rPr lang="fr-FR" sz="2600" dirty="0">
                <a:latin typeface="Arial Narrow" panose="020B0606020202030204" pitchFamily="34" charset="0"/>
                <a:cs typeface="Arial" panose="020B0604020202020204" pitchFamily="34" charset="0"/>
              </a:rPr>
              <a:t>L'avis du Comptable, du Directeur est requis pour confirmer l'éligibilité de la dépense et l’indication de la ligne budgétaire à imputer ;</a:t>
            </a:r>
          </a:p>
          <a:p>
            <a:pPr algn="just">
              <a:lnSpc>
                <a:spcPct val="150000"/>
              </a:lnSpc>
              <a:buFont typeface="Wingdings" panose="05000000000000000000" pitchFamily="2" charset="2"/>
              <a:buChar char="ü"/>
            </a:pPr>
            <a:r>
              <a:rPr lang="fr-FR" sz="2600" dirty="0">
                <a:latin typeface="Arial Narrow" panose="020B0606020202030204" pitchFamily="34" charset="0"/>
                <a:cs typeface="Arial" panose="020B0604020202020204" pitchFamily="34" charset="0"/>
              </a:rPr>
              <a:t>La dépense n'est effectivement engagée qu'après accord du SEA et SED. </a:t>
            </a:r>
          </a:p>
          <a:p>
            <a:endParaRPr lang="fr-FR" dirty="0"/>
          </a:p>
        </p:txBody>
      </p:sp>
    </p:spTree>
    <p:extLst>
      <p:ext uri="{BB962C8B-B14F-4D97-AF65-F5344CB8AC3E}">
        <p14:creationId xmlns:p14="http://schemas.microsoft.com/office/powerpoint/2010/main" val="17046787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116632"/>
            <a:ext cx="8229600" cy="1241376"/>
          </a:xfrm>
        </p:spPr>
        <p:txBody>
          <a:bodyPr>
            <a:normAutofit fontScale="90000"/>
          </a:bodyPr>
          <a:lstStyle/>
          <a:p>
            <a:r>
              <a:rPr lang="fr-FR" sz="3100" b="1" dirty="0">
                <a:latin typeface="Arial Narrow" panose="020B0606020202030204" pitchFamily="34" charset="0"/>
              </a:rPr>
              <a:t>II.4. Contrôle budgétaire </a:t>
            </a:r>
            <a:br>
              <a:rPr lang="fr-FR" sz="3100" b="1" dirty="0">
                <a:latin typeface="Arial Narrow" panose="020B0606020202030204" pitchFamily="34" charset="0"/>
              </a:rPr>
            </a:br>
            <a:r>
              <a:rPr lang="fr-FR" sz="3100" b="1" dirty="0">
                <a:latin typeface="Arial Narrow" panose="020B0606020202030204" pitchFamily="34" charset="0"/>
              </a:rPr>
              <a:t>II.4.1. Suivi quotidien</a:t>
            </a:r>
            <a:r>
              <a:rPr lang="fr-FR" b="1" dirty="0"/>
              <a:t/>
            </a:r>
            <a:br>
              <a:rPr lang="fr-FR" b="1" dirty="0"/>
            </a:br>
            <a:endParaRPr lang="fr-FR" dirty="0"/>
          </a:p>
        </p:txBody>
      </p:sp>
      <p:sp>
        <p:nvSpPr>
          <p:cNvPr id="3" name="Espace réservé du contenu 2"/>
          <p:cNvSpPr>
            <a:spLocks noGrp="1"/>
          </p:cNvSpPr>
          <p:nvPr>
            <p:ph idx="1"/>
          </p:nvPr>
        </p:nvSpPr>
        <p:spPr>
          <a:xfrm>
            <a:off x="251520" y="1196752"/>
            <a:ext cx="8640960" cy="5256584"/>
          </a:xfrm>
        </p:spPr>
        <p:txBody>
          <a:bodyPr/>
          <a:lstStyle/>
          <a:p>
            <a:pPr marL="0" indent="0" algn="just">
              <a:lnSpc>
                <a:spcPct val="150000"/>
              </a:lnSpc>
              <a:buNone/>
            </a:pPr>
            <a:r>
              <a:rPr lang="fr-FR" sz="2400" dirty="0">
                <a:latin typeface="Arial Narrow" panose="020B0606020202030204" pitchFamily="34" charset="0"/>
              </a:rPr>
              <a:t>Dans la phase d'exécution du budget, le Comptable effectue un contrôle des budgets disponibles avant tout engagement de dépense sous la supervision du Directeur. </a:t>
            </a:r>
          </a:p>
          <a:p>
            <a:pPr marL="0" indent="0" algn="just">
              <a:lnSpc>
                <a:spcPct val="150000"/>
              </a:lnSpc>
              <a:buNone/>
            </a:pPr>
            <a:r>
              <a:rPr lang="fr-FR" sz="2400" dirty="0">
                <a:latin typeface="Arial Narrow" panose="020B0606020202030204" pitchFamily="34" charset="0"/>
              </a:rPr>
              <a:t>A cet effet, une demande et autorisation de décaissement sera établie pour chaque catégorie de dépenses. </a:t>
            </a:r>
          </a:p>
          <a:p>
            <a:endParaRPr lang="fr-FR" dirty="0"/>
          </a:p>
        </p:txBody>
      </p:sp>
    </p:spTree>
    <p:extLst>
      <p:ext uri="{BB962C8B-B14F-4D97-AF65-F5344CB8AC3E}">
        <p14:creationId xmlns:p14="http://schemas.microsoft.com/office/powerpoint/2010/main" val="23647719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116632"/>
            <a:ext cx="8229600" cy="908720"/>
          </a:xfrm>
        </p:spPr>
        <p:txBody>
          <a:bodyPr>
            <a:normAutofit fontScale="90000"/>
          </a:bodyPr>
          <a:lstStyle/>
          <a:p>
            <a:r>
              <a:rPr lang="fr-FR" sz="3600" b="1" dirty="0">
                <a:latin typeface="Arial Narrow" panose="020B0606020202030204" pitchFamily="34" charset="0"/>
              </a:rPr>
              <a:t>II.4.2. Suivi mensuel</a:t>
            </a:r>
            <a:r>
              <a:rPr lang="fr-FR" dirty="0"/>
              <a:t/>
            </a:r>
            <a:br>
              <a:rPr lang="fr-FR" dirty="0"/>
            </a:br>
            <a:endParaRPr lang="fr-FR" dirty="0"/>
          </a:p>
        </p:txBody>
      </p:sp>
      <p:sp>
        <p:nvSpPr>
          <p:cNvPr id="3" name="Espace réservé du contenu 2"/>
          <p:cNvSpPr>
            <a:spLocks noGrp="1"/>
          </p:cNvSpPr>
          <p:nvPr>
            <p:ph idx="1"/>
          </p:nvPr>
        </p:nvSpPr>
        <p:spPr>
          <a:xfrm>
            <a:off x="323528" y="548680"/>
            <a:ext cx="8640960" cy="6048672"/>
          </a:xfrm>
        </p:spPr>
        <p:txBody>
          <a:bodyPr>
            <a:normAutofit fontScale="77500" lnSpcReduction="20000"/>
          </a:bodyPr>
          <a:lstStyle/>
          <a:p>
            <a:pPr marL="0" indent="0" algn="just">
              <a:lnSpc>
                <a:spcPct val="170000"/>
              </a:lnSpc>
              <a:buNone/>
            </a:pPr>
            <a:r>
              <a:rPr lang="fr-BE" dirty="0">
                <a:latin typeface="Arial Narrow" panose="020B0606020202030204" pitchFamily="34" charset="0"/>
              </a:rPr>
              <a:t>La Comptable</a:t>
            </a:r>
            <a:r>
              <a:rPr lang="fr-FR" dirty="0">
                <a:latin typeface="Arial Narrow" panose="020B0606020202030204" pitchFamily="34" charset="0"/>
              </a:rPr>
              <a:t> :</a:t>
            </a:r>
          </a:p>
          <a:p>
            <a:pPr marL="0" lvl="0" indent="0" algn="just">
              <a:lnSpc>
                <a:spcPct val="170000"/>
              </a:lnSpc>
              <a:buNone/>
            </a:pPr>
            <a:r>
              <a:rPr lang="fr-FR" dirty="0" smtClean="0">
                <a:latin typeface="Arial Narrow" panose="020B0606020202030204" pitchFamily="34" charset="0"/>
              </a:rPr>
              <a:t>- Produit </a:t>
            </a:r>
            <a:r>
              <a:rPr lang="fr-FR" dirty="0">
                <a:latin typeface="Arial Narrow" panose="020B0606020202030204" pitchFamily="34" charset="0"/>
              </a:rPr>
              <a:t>l’état d’exécution budgétaire mensuel permettant de suivre de façon fiable l’exécution des budgets par axe d’intervention, par activité et par catégories de dépenses.</a:t>
            </a:r>
          </a:p>
          <a:p>
            <a:pPr marL="0" lvl="0" indent="0" algn="just">
              <a:lnSpc>
                <a:spcPct val="170000"/>
              </a:lnSpc>
              <a:buNone/>
            </a:pPr>
            <a:r>
              <a:rPr lang="fr-FR" dirty="0" smtClean="0">
                <a:latin typeface="Arial Narrow" panose="020B0606020202030204" pitchFamily="34" charset="0"/>
              </a:rPr>
              <a:t>- Fournit </a:t>
            </a:r>
            <a:r>
              <a:rPr lang="fr-FR" dirty="0">
                <a:latin typeface="Arial Narrow" panose="020B0606020202030204" pitchFamily="34" charset="0"/>
              </a:rPr>
              <a:t>chaque mois  l’état d’exécution du budget pour le mois écoulé ainsi que les dépenses cumulées depuis le début de l'année. Ces états lui permettront de visualiser l’état d’exécution des projets, et de communiquer avec le Directeur les activités pour des corrections et réaménagements éventuels. Il en informe régulièrement le SEA ou le SED.</a:t>
            </a:r>
          </a:p>
          <a:p>
            <a:endParaRPr lang="fr-FR" dirty="0"/>
          </a:p>
        </p:txBody>
      </p:sp>
    </p:spTree>
    <p:extLst>
      <p:ext uri="{BB962C8B-B14F-4D97-AF65-F5344CB8AC3E}">
        <p14:creationId xmlns:p14="http://schemas.microsoft.com/office/powerpoint/2010/main" val="40215661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116632"/>
            <a:ext cx="8229600" cy="966738"/>
          </a:xfrm>
        </p:spPr>
        <p:txBody>
          <a:bodyPr>
            <a:normAutofit fontScale="90000"/>
          </a:bodyPr>
          <a:lstStyle/>
          <a:p>
            <a:r>
              <a:rPr lang="fr-FR" sz="3600" b="1" dirty="0">
                <a:latin typeface="Arial Narrow" panose="020B0606020202030204" pitchFamily="34" charset="0"/>
              </a:rPr>
              <a:t>II.4.3. Suivi trimestriel</a:t>
            </a:r>
            <a:r>
              <a:rPr lang="fr-FR" b="1" dirty="0"/>
              <a:t/>
            </a:r>
            <a:br>
              <a:rPr lang="fr-FR" b="1" dirty="0"/>
            </a:br>
            <a:endParaRPr lang="fr-FR" dirty="0"/>
          </a:p>
        </p:txBody>
      </p:sp>
      <p:sp>
        <p:nvSpPr>
          <p:cNvPr id="3" name="Espace réservé du contenu 2"/>
          <p:cNvSpPr>
            <a:spLocks noGrp="1"/>
          </p:cNvSpPr>
          <p:nvPr>
            <p:ph idx="1"/>
          </p:nvPr>
        </p:nvSpPr>
        <p:spPr>
          <a:xfrm>
            <a:off x="251520" y="692696"/>
            <a:ext cx="8712968" cy="5976664"/>
          </a:xfrm>
        </p:spPr>
        <p:txBody>
          <a:bodyPr>
            <a:normAutofit/>
          </a:bodyPr>
          <a:lstStyle/>
          <a:p>
            <a:pPr marL="0" indent="0" algn="just">
              <a:lnSpc>
                <a:spcPct val="150000"/>
              </a:lnSpc>
              <a:buNone/>
            </a:pPr>
            <a:r>
              <a:rPr lang="fr-FR" sz="2400" dirty="0">
                <a:latin typeface="Arial Narrow" panose="020B0606020202030204" pitchFamily="34" charset="0"/>
              </a:rPr>
              <a:t>La Comptable fournit un état d'exécution du budget au Directeur pour le trimestre écoulé ainsi que les dépenses cumulées depuis le début de l'année. Ces états sont édités tous les trimestres et intégrés dans la présentation des rapports financiers trimestriels.</a:t>
            </a:r>
          </a:p>
          <a:p>
            <a:pPr marL="0" indent="0" algn="just">
              <a:lnSpc>
                <a:spcPct val="150000"/>
              </a:lnSpc>
              <a:buNone/>
            </a:pPr>
            <a:r>
              <a:rPr lang="fr-FR" sz="2400" dirty="0">
                <a:latin typeface="Arial Narrow" panose="020B0606020202030204" pitchFamily="34" charset="0"/>
              </a:rPr>
              <a:t>La fiabilité des informations fournies, requiert la tenue à jour de la comptabilité.</a:t>
            </a:r>
          </a:p>
          <a:p>
            <a:pPr marL="0" indent="0" algn="just">
              <a:lnSpc>
                <a:spcPct val="150000"/>
              </a:lnSpc>
              <a:buNone/>
            </a:pPr>
            <a:r>
              <a:rPr lang="fr-FR" sz="2400" dirty="0">
                <a:latin typeface="Arial Narrow" panose="020B0606020202030204" pitchFamily="34" charset="0"/>
              </a:rPr>
              <a:t>Le Directeur tient des réunions mensuelles avec l’ensemble du personnel au cours desquelles il peut </a:t>
            </a:r>
          </a:p>
        </p:txBody>
      </p:sp>
    </p:spTree>
    <p:extLst>
      <p:ext uri="{BB962C8B-B14F-4D97-AF65-F5344CB8AC3E}">
        <p14:creationId xmlns:p14="http://schemas.microsoft.com/office/powerpoint/2010/main" val="15871654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620688"/>
            <a:ext cx="8712968" cy="5976664"/>
          </a:xfrm>
        </p:spPr>
        <p:txBody>
          <a:bodyPr>
            <a:normAutofit/>
          </a:bodyPr>
          <a:lstStyle/>
          <a:p>
            <a:pPr marL="0" indent="0" algn="just">
              <a:lnSpc>
                <a:spcPct val="150000"/>
              </a:lnSpc>
              <a:buNone/>
            </a:pPr>
            <a:r>
              <a:rPr lang="fr-FR" sz="2400" dirty="0">
                <a:latin typeface="Arial Narrow" panose="020B0606020202030204" pitchFamily="34" charset="0"/>
              </a:rPr>
              <a:t>faire un commentaire sur le niveau d'exécution du budget et recommander des actions correctrices s'il y a lieu.</a:t>
            </a:r>
          </a:p>
          <a:p>
            <a:pPr marL="0" indent="0" algn="just">
              <a:lnSpc>
                <a:spcPct val="150000"/>
              </a:lnSpc>
              <a:buNone/>
            </a:pPr>
            <a:r>
              <a:rPr lang="fr-FR" sz="2400" dirty="0">
                <a:latin typeface="Arial Narrow" panose="020B0606020202030204" pitchFamily="34" charset="0"/>
              </a:rPr>
              <a:t>Les travaux suivants doivent être exécutés et suivis tous les trimestres :</a:t>
            </a:r>
          </a:p>
          <a:p>
            <a:pPr marL="0" indent="0" algn="just">
              <a:lnSpc>
                <a:spcPct val="150000"/>
              </a:lnSpc>
              <a:buNone/>
            </a:pPr>
            <a:r>
              <a:rPr lang="fr-FR" sz="2400" dirty="0">
                <a:latin typeface="Arial Narrow" panose="020B0606020202030204" pitchFamily="34" charset="0"/>
              </a:rPr>
              <a:t> </a:t>
            </a:r>
          </a:p>
          <a:p>
            <a:pPr lvl="0" algn="just">
              <a:lnSpc>
                <a:spcPct val="150000"/>
              </a:lnSpc>
              <a:buFont typeface="Wingdings" panose="05000000000000000000" pitchFamily="2" charset="2"/>
              <a:buChar char="ü"/>
            </a:pPr>
            <a:r>
              <a:rPr lang="fr-FR" sz="2400" dirty="0">
                <a:latin typeface="Arial Narrow" panose="020B0606020202030204" pitchFamily="34" charset="0"/>
              </a:rPr>
              <a:t>Elaboration de l'état d'exécution du budget par source de financement et par ligne budgétaire ;</a:t>
            </a:r>
          </a:p>
          <a:p>
            <a:pPr algn="just">
              <a:lnSpc>
                <a:spcPct val="150000"/>
              </a:lnSpc>
              <a:buFont typeface="Wingdings" panose="05000000000000000000" pitchFamily="2" charset="2"/>
              <a:buChar char="ü"/>
            </a:pPr>
            <a:r>
              <a:rPr lang="fr-FR" sz="2400" dirty="0">
                <a:latin typeface="Arial Narrow" panose="020B0606020202030204" pitchFamily="34" charset="0"/>
              </a:rPr>
              <a:t>Elaboration des rapports financiers trimestriels.</a:t>
            </a:r>
          </a:p>
          <a:p>
            <a:pPr algn="just">
              <a:lnSpc>
                <a:spcPct val="150000"/>
              </a:lnSpc>
            </a:pPr>
            <a:endParaRPr lang="fr-FR" sz="2400" dirty="0">
              <a:latin typeface="Arial Narrow" panose="020B0606020202030204" pitchFamily="34" charset="0"/>
            </a:endParaRPr>
          </a:p>
        </p:txBody>
      </p:sp>
    </p:spTree>
    <p:extLst>
      <p:ext uri="{BB962C8B-B14F-4D97-AF65-F5344CB8AC3E}">
        <p14:creationId xmlns:p14="http://schemas.microsoft.com/office/powerpoint/2010/main" val="31538819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980728"/>
          </a:xfrm>
        </p:spPr>
        <p:txBody>
          <a:bodyPr>
            <a:normAutofit fontScale="90000"/>
          </a:bodyPr>
          <a:lstStyle/>
          <a:p>
            <a:r>
              <a:rPr lang="fr-FR" sz="3600" b="1" dirty="0">
                <a:latin typeface="Arial Narrow" panose="020B0606020202030204" pitchFamily="34" charset="0"/>
              </a:rPr>
              <a:t>II.4.4. Rédaction des rapports</a:t>
            </a:r>
            <a:r>
              <a:rPr lang="fr-FR" b="1" dirty="0"/>
              <a:t/>
            </a:r>
            <a:br>
              <a:rPr lang="fr-FR" b="1" dirty="0"/>
            </a:br>
            <a:endParaRPr lang="fr-FR" dirty="0"/>
          </a:p>
        </p:txBody>
      </p:sp>
      <p:sp>
        <p:nvSpPr>
          <p:cNvPr id="3" name="Espace réservé du contenu 2"/>
          <p:cNvSpPr>
            <a:spLocks noGrp="1"/>
          </p:cNvSpPr>
          <p:nvPr>
            <p:ph idx="1"/>
          </p:nvPr>
        </p:nvSpPr>
        <p:spPr>
          <a:xfrm>
            <a:off x="323528" y="620688"/>
            <a:ext cx="8568952" cy="5904656"/>
          </a:xfrm>
        </p:spPr>
        <p:txBody>
          <a:bodyPr>
            <a:normAutofit fontScale="62500" lnSpcReduction="20000"/>
          </a:bodyPr>
          <a:lstStyle/>
          <a:p>
            <a:pPr marL="0" indent="0" algn="just">
              <a:lnSpc>
                <a:spcPct val="170000"/>
              </a:lnSpc>
              <a:buNone/>
            </a:pPr>
            <a:r>
              <a:rPr lang="fr-FR" sz="3800" dirty="0">
                <a:latin typeface="Arial Narrow" panose="020B0606020202030204" pitchFamily="34" charset="0"/>
              </a:rPr>
              <a:t>Sur la base des états d’exécution budgétaire, le Directeur rédige un rapport financier comprenant notamment : </a:t>
            </a:r>
          </a:p>
          <a:p>
            <a:pPr marL="0" lvl="0" indent="0" algn="just">
              <a:lnSpc>
                <a:spcPct val="170000"/>
              </a:lnSpc>
              <a:buNone/>
            </a:pPr>
            <a:r>
              <a:rPr lang="fr-FR" sz="3800" dirty="0" smtClean="0">
                <a:latin typeface="Arial Narrow" panose="020B0606020202030204" pitchFamily="34" charset="0"/>
              </a:rPr>
              <a:t>-  une </a:t>
            </a:r>
            <a:r>
              <a:rPr lang="fr-FR" sz="3800" dirty="0">
                <a:latin typeface="Arial Narrow" panose="020B0606020202030204" pitchFamily="34" charset="0"/>
              </a:rPr>
              <a:t>analyse globale de la situation financière et les performances par rapport aux objectifs de la période;</a:t>
            </a:r>
          </a:p>
          <a:p>
            <a:pPr marL="0" lvl="0" indent="0" algn="just">
              <a:lnSpc>
                <a:spcPct val="170000"/>
              </a:lnSpc>
              <a:buNone/>
            </a:pPr>
            <a:r>
              <a:rPr lang="fr-FR" sz="3800" dirty="0" smtClean="0">
                <a:latin typeface="Arial Narrow" panose="020B0606020202030204" pitchFamily="34" charset="0"/>
              </a:rPr>
              <a:t>-  une </a:t>
            </a:r>
            <a:r>
              <a:rPr lang="fr-FR" sz="3800" dirty="0">
                <a:latin typeface="Arial Narrow" panose="020B0606020202030204" pitchFamily="34" charset="0"/>
              </a:rPr>
              <a:t>analyse détaillée du problème d’exécution des budgets par axe d’intervention, par activité et par catégories de dépenses.</a:t>
            </a:r>
          </a:p>
          <a:p>
            <a:pPr marL="0" lvl="0" indent="0" algn="just">
              <a:lnSpc>
                <a:spcPct val="170000"/>
              </a:lnSpc>
              <a:buNone/>
            </a:pPr>
            <a:r>
              <a:rPr lang="fr-FR" sz="3800" dirty="0" smtClean="0">
                <a:latin typeface="Arial Narrow" panose="020B0606020202030204" pitchFamily="34" charset="0"/>
              </a:rPr>
              <a:t>-  une </a:t>
            </a:r>
            <a:r>
              <a:rPr lang="fr-FR" sz="3800" dirty="0">
                <a:latin typeface="Arial Narrow" panose="020B0606020202030204" pitchFamily="34" charset="0"/>
              </a:rPr>
              <a:t>analyse des déboursements par catégorie de dépenses :  </a:t>
            </a:r>
          </a:p>
          <a:p>
            <a:pPr lvl="1" algn="just">
              <a:lnSpc>
                <a:spcPct val="170000"/>
              </a:lnSpc>
              <a:buFont typeface="Wingdings" panose="05000000000000000000" pitchFamily="2" charset="2"/>
              <a:buChar char="ü"/>
            </a:pPr>
            <a:r>
              <a:rPr lang="fr-FR" sz="3800" dirty="0">
                <a:latin typeface="Arial Narrow" panose="020B0606020202030204" pitchFamily="34" charset="0"/>
              </a:rPr>
              <a:t>une analyse de la situation de trésorerie ;</a:t>
            </a:r>
          </a:p>
          <a:p>
            <a:pPr lvl="1" algn="just">
              <a:lnSpc>
                <a:spcPct val="170000"/>
              </a:lnSpc>
              <a:buFont typeface="Wingdings" panose="05000000000000000000" pitchFamily="2" charset="2"/>
              <a:buChar char="ü"/>
            </a:pPr>
            <a:r>
              <a:rPr lang="fr-FR" sz="3800" dirty="0">
                <a:latin typeface="Arial Narrow" panose="020B0606020202030204" pitchFamily="34" charset="0"/>
              </a:rPr>
              <a:t>la situation des engagements.</a:t>
            </a:r>
          </a:p>
          <a:p>
            <a:endParaRPr lang="fr-FR" dirty="0"/>
          </a:p>
        </p:txBody>
      </p:sp>
    </p:spTree>
    <p:extLst>
      <p:ext uri="{BB962C8B-B14F-4D97-AF65-F5344CB8AC3E}">
        <p14:creationId xmlns:p14="http://schemas.microsoft.com/office/powerpoint/2010/main" val="36173149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116632"/>
            <a:ext cx="8712968" cy="6480720"/>
          </a:xfrm>
        </p:spPr>
        <p:txBody>
          <a:bodyPr>
            <a:normAutofit/>
          </a:bodyPr>
          <a:lstStyle/>
          <a:p>
            <a:pPr marL="0" indent="0" algn="just">
              <a:lnSpc>
                <a:spcPct val="150000"/>
              </a:lnSpc>
              <a:buNone/>
            </a:pPr>
            <a:r>
              <a:rPr lang="fr-FR" sz="2400" dirty="0">
                <a:latin typeface="Arial Narrow" panose="020B0606020202030204" pitchFamily="34" charset="0"/>
              </a:rPr>
              <a:t>En sommes, la Direction administrative et financière éditera périodiquement une situation de l'exécution budgétaire, faisant apparaître le budget, les réalisations budgétaires, les écarts et les pourcentages de réalisation. Il devra ensuite procéder à l'analyse des écarts résultant de l'exécution budgétaire. </a:t>
            </a:r>
          </a:p>
          <a:p>
            <a:pPr marL="0" indent="0" algn="just">
              <a:lnSpc>
                <a:spcPct val="150000"/>
              </a:lnSpc>
              <a:buNone/>
            </a:pPr>
            <a:r>
              <a:rPr lang="fr-FR" sz="2400" dirty="0">
                <a:latin typeface="Arial Narrow" panose="020B0606020202030204" pitchFamily="34" charset="0"/>
              </a:rPr>
              <a:t>La situation de l'exécution budgétaire devra être exposée et examinée au cours d'une réunion avec le Secrétariat Exécutif Diocésain, en vue de permettre une réorientation des actions à mettre en œuvre dans le cadre de la gestion courante du projet.</a:t>
            </a:r>
          </a:p>
        </p:txBody>
      </p:sp>
    </p:spTree>
    <p:extLst>
      <p:ext uri="{BB962C8B-B14F-4D97-AF65-F5344CB8AC3E}">
        <p14:creationId xmlns:p14="http://schemas.microsoft.com/office/powerpoint/2010/main" val="42276307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260648"/>
            <a:ext cx="8568952" cy="6480720"/>
          </a:xfrm>
        </p:spPr>
        <p:txBody>
          <a:bodyPr>
            <a:normAutofit/>
          </a:bodyPr>
          <a:lstStyle/>
          <a:p>
            <a:pPr marL="0" indent="0" algn="just">
              <a:lnSpc>
                <a:spcPct val="200000"/>
              </a:lnSpc>
              <a:buNone/>
            </a:pPr>
            <a:r>
              <a:rPr lang="fr-FR" sz="2600" dirty="0">
                <a:latin typeface="Arial Narrow" panose="020B0606020202030204" pitchFamily="34" charset="0"/>
              </a:rPr>
              <a:t>Des réaménagements budgétaires peuvent être autorisés par le SEA/SED  dès lors qu'il apparaîtrait des écarts importants entre les prévisions et les réalisations déjà effectuées.</a:t>
            </a:r>
          </a:p>
          <a:p>
            <a:pPr marL="0" indent="0" algn="just">
              <a:lnSpc>
                <a:spcPct val="200000"/>
              </a:lnSpc>
              <a:buNone/>
            </a:pPr>
            <a:r>
              <a:rPr lang="fr-FR" sz="2600" dirty="0">
                <a:latin typeface="Arial Narrow" panose="020B0606020202030204" pitchFamily="34" charset="0"/>
              </a:rPr>
              <a:t>Ces réaménagements budgétaires consistent à annuler des crédits sur des lignes budgétaires surévaluées afin d'en doter d'autres sous-évaluées et vice versa dans la limite des autorisations de préfinancement figurant dans les contrats de réalisation.</a:t>
            </a:r>
          </a:p>
          <a:p>
            <a:pPr marL="0" indent="0">
              <a:lnSpc>
                <a:spcPct val="200000"/>
              </a:lnSpc>
              <a:buNone/>
            </a:pPr>
            <a:endParaRPr lang="fr-FR" dirty="0"/>
          </a:p>
        </p:txBody>
      </p:sp>
    </p:spTree>
    <p:extLst>
      <p:ext uri="{BB962C8B-B14F-4D97-AF65-F5344CB8AC3E}">
        <p14:creationId xmlns:p14="http://schemas.microsoft.com/office/powerpoint/2010/main" val="23886944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404664"/>
            <a:ext cx="8640960" cy="6264696"/>
          </a:xfrm>
        </p:spPr>
        <p:txBody>
          <a:bodyPr>
            <a:normAutofit/>
          </a:bodyPr>
          <a:lstStyle/>
          <a:p>
            <a:pPr marL="0" indent="0" algn="just">
              <a:lnSpc>
                <a:spcPct val="160000"/>
              </a:lnSpc>
              <a:buNone/>
            </a:pPr>
            <a:r>
              <a:rPr lang="fr-FR" sz="2600" dirty="0">
                <a:latin typeface="Arial Narrow" panose="020B0606020202030204" pitchFamily="34" charset="0"/>
              </a:rPr>
              <a:t>En outre, dans le cadre des financements de partenaires financiers, les procédures de décaissements préconisent la préparation des rapports financiers périodiques (mensuels, trimestriels, semestriels ou annuels) qui font ressortir les états d’exécution suivants :</a:t>
            </a:r>
          </a:p>
          <a:p>
            <a:pPr marL="0" lvl="0" indent="0" algn="just">
              <a:lnSpc>
                <a:spcPct val="160000"/>
              </a:lnSpc>
              <a:buNone/>
            </a:pPr>
            <a:r>
              <a:rPr lang="fr-FR" sz="2600" dirty="0" smtClean="0">
                <a:latin typeface="Arial Narrow" panose="020B0606020202030204" pitchFamily="34" charset="0"/>
              </a:rPr>
              <a:t>  - les </a:t>
            </a:r>
            <a:r>
              <a:rPr lang="fr-FR" sz="2600" dirty="0">
                <a:latin typeface="Arial Narrow" panose="020B0606020202030204" pitchFamily="34" charset="0"/>
              </a:rPr>
              <a:t>appels de fonds ou transferts,</a:t>
            </a:r>
          </a:p>
          <a:p>
            <a:pPr marL="0" lvl="0" indent="0" algn="just">
              <a:lnSpc>
                <a:spcPct val="160000"/>
              </a:lnSpc>
              <a:buNone/>
            </a:pPr>
            <a:r>
              <a:rPr lang="fr-FR" sz="2600" dirty="0" smtClean="0">
                <a:latin typeface="Arial Narrow" panose="020B0606020202030204" pitchFamily="34" charset="0"/>
              </a:rPr>
              <a:t>  - les </a:t>
            </a:r>
            <a:r>
              <a:rPr lang="fr-FR" sz="2600" dirty="0">
                <a:latin typeface="Arial Narrow" panose="020B0606020202030204" pitchFamily="34" charset="0"/>
              </a:rPr>
              <a:t>décaissements par le projet,</a:t>
            </a:r>
          </a:p>
          <a:p>
            <a:pPr marL="0" lvl="0" indent="0" algn="just">
              <a:lnSpc>
                <a:spcPct val="160000"/>
              </a:lnSpc>
              <a:buNone/>
            </a:pPr>
            <a:r>
              <a:rPr lang="fr-FR" sz="2600" dirty="0" smtClean="0">
                <a:latin typeface="Arial Narrow" panose="020B0606020202030204" pitchFamily="34" charset="0"/>
              </a:rPr>
              <a:t>  - les </a:t>
            </a:r>
            <a:r>
              <a:rPr lang="fr-FR" sz="2600" dirty="0">
                <a:latin typeface="Arial Narrow" panose="020B0606020202030204" pitchFamily="34" charset="0"/>
              </a:rPr>
              <a:t>engagements,</a:t>
            </a:r>
          </a:p>
          <a:p>
            <a:pPr marL="0" lvl="0" indent="0" algn="just">
              <a:lnSpc>
                <a:spcPct val="160000"/>
              </a:lnSpc>
              <a:buNone/>
            </a:pPr>
            <a:r>
              <a:rPr lang="fr-FR" sz="2600" dirty="0" smtClean="0">
                <a:latin typeface="Arial Narrow" panose="020B0606020202030204" pitchFamily="34" charset="0"/>
              </a:rPr>
              <a:t>  - l’état </a:t>
            </a:r>
            <a:r>
              <a:rPr lang="fr-FR" sz="2600" dirty="0">
                <a:latin typeface="Arial Narrow" panose="020B0606020202030204" pitchFamily="34" charset="0"/>
              </a:rPr>
              <a:t>global d’exécution du budget par période,</a:t>
            </a:r>
          </a:p>
          <a:p>
            <a:pPr marL="0" lvl="0" indent="0" algn="just">
              <a:lnSpc>
                <a:spcPct val="160000"/>
              </a:lnSpc>
              <a:buNone/>
            </a:pPr>
            <a:r>
              <a:rPr lang="fr-FR" sz="2600" dirty="0" smtClean="0">
                <a:latin typeface="Arial Narrow" panose="020B0606020202030204" pitchFamily="34" charset="0"/>
              </a:rPr>
              <a:t>  - les </a:t>
            </a:r>
            <a:r>
              <a:rPr lang="fr-FR" sz="2600" dirty="0">
                <a:latin typeface="Arial Narrow" panose="020B0606020202030204" pitchFamily="34" charset="0"/>
              </a:rPr>
              <a:t>dépenses effectuées.</a:t>
            </a:r>
          </a:p>
          <a:p>
            <a:endParaRPr lang="fr-FR" dirty="0"/>
          </a:p>
        </p:txBody>
      </p:sp>
    </p:spTree>
    <p:extLst>
      <p:ext uri="{BB962C8B-B14F-4D97-AF65-F5344CB8AC3E}">
        <p14:creationId xmlns:p14="http://schemas.microsoft.com/office/powerpoint/2010/main" val="40696395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ctrTitle"/>
          </p:nvPr>
        </p:nvSpPr>
        <p:spPr>
          <a:xfrm>
            <a:off x="683568" y="548681"/>
            <a:ext cx="7772400" cy="1008112"/>
          </a:xfrm>
        </p:spPr>
        <p:txBody>
          <a:bodyPr>
            <a:normAutofit fontScale="90000"/>
          </a:bodyPr>
          <a:lstStyle/>
          <a:p>
            <a:r>
              <a:rPr lang="fr-FR" b="1" dirty="0"/>
              <a:t>Sommaire</a:t>
            </a:r>
            <a:br>
              <a:rPr lang="fr-FR" b="1" dirty="0"/>
            </a:br>
            <a:endParaRPr lang="fr-FR" dirty="0"/>
          </a:p>
        </p:txBody>
      </p:sp>
      <p:sp>
        <p:nvSpPr>
          <p:cNvPr id="6" name="Sous-titre 5"/>
          <p:cNvSpPr>
            <a:spLocks noGrp="1"/>
          </p:cNvSpPr>
          <p:nvPr>
            <p:ph type="subTitle" idx="1"/>
          </p:nvPr>
        </p:nvSpPr>
        <p:spPr>
          <a:xfrm>
            <a:off x="539552" y="1268760"/>
            <a:ext cx="7920880" cy="4896544"/>
          </a:xfrm>
        </p:spPr>
        <p:txBody>
          <a:bodyPr>
            <a:normAutofit/>
          </a:bodyPr>
          <a:lstStyle/>
          <a:p>
            <a:r>
              <a:rPr lang="fr-FR" b="1" cap="all" dirty="0"/>
              <a:t> </a:t>
            </a:r>
            <a:r>
              <a:rPr lang="fr-FR" sz="2600" b="1" cap="all" dirty="0">
                <a:latin typeface="Arial Narrow" panose="020B0606020202030204" pitchFamily="34" charset="0"/>
              </a:rPr>
              <a:t>PROCEDURES DE GESTION </a:t>
            </a:r>
            <a:r>
              <a:rPr lang="fr-FR" sz="2600" b="1" cap="all" dirty="0" smtClean="0">
                <a:latin typeface="Arial Narrow" panose="020B0606020202030204" pitchFamily="34" charset="0"/>
              </a:rPr>
              <a:t>BUDGETAIRE</a:t>
            </a:r>
            <a:endParaRPr lang="fr-FR" sz="2600" b="1" cap="all" dirty="0">
              <a:latin typeface="Arial Narrow" panose="020B0606020202030204" pitchFamily="34" charset="0"/>
            </a:endParaRPr>
          </a:p>
          <a:p>
            <a:r>
              <a:rPr lang="fr-FR" sz="2600" cap="all" dirty="0" smtClean="0">
                <a:latin typeface="Arial Narrow" panose="020B0606020202030204" pitchFamily="34" charset="0"/>
              </a:rPr>
              <a:t>I.LES </a:t>
            </a:r>
            <a:r>
              <a:rPr lang="fr-FR" sz="2600" cap="all" dirty="0">
                <a:latin typeface="Arial Narrow" panose="020B0606020202030204" pitchFamily="34" charset="0"/>
              </a:rPr>
              <a:t>ETAPES DE LA COMPTABILITE </a:t>
            </a:r>
            <a:r>
              <a:rPr lang="fr-FR" sz="2600" cap="all" dirty="0" smtClean="0">
                <a:latin typeface="Arial Narrow" panose="020B0606020202030204" pitchFamily="34" charset="0"/>
              </a:rPr>
              <a:t>BUDGETAIRE         </a:t>
            </a:r>
            <a:r>
              <a:rPr lang="fr-FR" sz="2600" b="1" cap="all" dirty="0" smtClean="0">
                <a:latin typeface="Arial Narrow" panose="020B0606020202030204" pitchFamily="34" charset="0"/>
              </a:rPr>
              <a:t>3</a:t>
            </a:r>
          </a:p>
          <a:p>
            <a:r>
              <a:rPr lang="fr-FR" sz="2600" cap="all" dirty="0" smtClean="0">
                <a:latin typeface="Arial Narrow" panose="020B0606020202030204" pitchFamily="34" charset="0"/>
              </a:rPr>
              <a:t>II.L’ELABORATION DU BUDGET                                          4 </a:t>
            </a:r>
            <a:r>
              <a:rPr lang="fr-FR" sz="2600" b="1" cap="all" dirty="0" smtClean="0">
                <a:latin typeface="Arial Narrow" panose="020B0606020202030204" pitchFamily="34" charset="0"/>
              </a:rPr>
              <a:t>                            </a:t>
            </a:r>
          </a:p>
          <a:p>
            <a:r>
              <a:rPr lang="fr-FR" sz="2600" cap="small" dirty="0" smtClean="0">
                <a:latin typeface="Arial Narrow" panose="020B0606020202030204" pitchFamily="34" charset="0"/>
              </a:rPr>
              <a:t>II.1. Présentation du budget                                       </a:t>
            </a:r>
            <a:r>
              <a:rPr lang="fr-FR" sz="2600" cap="small" dirty="0">
                <a:latin typeface="Arial Narrow" panose="020B0606020202030204" pitchFamily="34" charset="0"/>
              </a:rPr>
              <a:t> </a:t>
            </a:r>
            <a:r>
              <a:rPr lang="fr-FR" sz="2600" cap="small" dirty="0" smtClean="0">
                <a:latin typeface="Arial Narrow" panose="020B0606020202030204" pitchFamily="34" charset="0"/>
              </a:rPr>
              <a:t>         5</a:t>
            </a:r>
          </a:p>
          <a:p>
            <a:pPr algn="l"/>
            <a:r>
              <a:rPr lang="fr-FR" sz="2600" cap="small" dirty="0" smtClean="0">
                <a:latin typeface="Arial Narrow" panose="020B0606020202030204" pitchFamily="34" charset="0"/>
              </a:rPr>
              <a:t>  II.2</a:t>
            </a:r>
            <a:r>
              <a:rPr lang="fr-FR" sz="2600" cap="small" dirty="0">
                <a:latin typeface="Arial Narrow" panose="020B0606020202030204" pitchFamily="34" charset="0"/>
              </a:rPr>
              <a:t>. Elaboration </a:t>
            </a:r>
            <a:r>
              <a:rPr lang="fr-FR" sz="2600" cap="small" dirty="0" smtClean="0">
                <a:latin typeface="Arial Narrow" panose="020B0606020202030204" pitchFamily="34" charset="0"/>
              </a:rPr>
              <a:t>du programme de travail et du budget annuel	                                                                                       6                                                                                                                      II.3</a:t>
            </a:r>
            <a:r>
              <a:rPr lang="fr-FR" sz="2600" cap="small" dirty="0">
                <a:latin typeface="Arial Narrow" panose="020B0606020202030204" pitchFamily="34" charset="0"/>
              </a:rPr>
              <a:t>. Exécution </a:t>
            </a:r>
            <a:r>
              <a:rPr lang="fr-FR" sz="2600" cap="small" dirty="0" smtClean="0">
                <a:latin typeface="Arial Narrow" panose="020B0606020202030204" pitchFamily="34" charset="0"/>
              </a:rPr>
              <a:t>budgétaire	                                                  </a:t>
            </a:r>
            <a:r>
              <a:rPr lang="fr-FR" sz="2600" cap="small" dirty="0">
                <a:latin typeface="Arial Narrow" panose="020B0606020202030204" pitchFamily="34" charset="0"/>
              </a:rPr>
              <a:t>9</a:t>
            </a:r>
          </a:p>
          <a:p>
            <a:r>
              <a:rPr lang="fr-FR" sz="2600" cap="small" dirty="0">
                <a:latin typeface="Arial Narrow" panose="020B0606020202030204" pitchFamily="34" charset="0"/>
              </a:rPr>
              <a:t>II.4. Contrôle budgétaire	</a:t>
            </a:r>
            <a:r>
              <a:rPr lang="fr-FR" sz="2600" cap="small" dirty="0" smtClean="0">
                <a:latin typeface="Arial Narrow" panose="020B0606020202030204" pitchFamily="34" charset="0"/>
              </a:rPr>
              <a:t>                                              12</a:t>
            </a:r>
            <a:endParaRPr lang="fr-FR" sz="2600" cap="small" dirty="0">
              <a:latin typeface="Arial Narrow" panose="020B0606020202030204" pitchFamily="34" charset="0"/>
            </a:endParaRPr>
          </a:p>
          <a:p>
            <a:endParaRPr lang="fr-FR" dirty="0"/>
          </a:p>
        </p:txBody>
      </p:sp>
    </p:spTree>
    <p:extLst>
      <p:ext uri="{BB962C8B-B14F-4D97-AF65-F5344CB8AC3E}">
        <p14:creationId xmlns:p14="http://schemas.microsoft.com/office/powerpoint/2010/main" val="28438390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260648"/>
            <a:ext cx="8568952" cy="6336704"/>
          </a:xfrm>
        </p:spPr>
        <p:txBody>
          <a:bodyPr>
            <a:normAutofit/>
          </a:bodyPr>
          <a:lstStyle/>
          <a:p>
            <a:pPr marL="0" indent="0" algn="just">
              <a:lnSpc>
                <a:spcPct val="200000"/>
              </a:lnSpc>
              <a:buNone/>
            </a:pPr>
            <a:r>
              <a:rPr lang="fr-FR" sz="2400" dirty="0">
                <a:latin typeface="Arial Narrow" panose="020B0606020202030204" pitchFamily="34" charset="0"/>
              </a:rPr>
              <a:t>En tout état de cause, il conviendrait de se conformer aux directives pour l’utilisation des subventions accordées par certains PTF.</a:t>
            </a:r>
          </a:p>
          <a:p>
            <a:pPr marL="0" indent="0" algn="just">
              <a:lnSpc>
                <a:spcPct val="200000"/>
              </a:lnSpc>
              <a:buNone/>
            </a:pPr>
            <a:r>
              <a:rPr lang="fr-FR" sz="2400" b="1" dirty="0">
                <a:latin typeface="Arial Narrow" panose="020B0606020202030204" pitchFamily="34" charset="0"/>
              </a:rPr>
              <a:t> </a:t>
            </a:r>
            <a:endParaRPr lang="fr-FR" sz="2400" dirty="0">
              <a:latin typeface="Arial Narrow" panose="020B0606020202030204" pitchFamily="34" charset="0"/>
            </a:endParaRPr>
          </a:p>
          <a:p>
            <a:pPr marL="0" indent="0" algn="just">
              <a:lnSpc>
                <a:spcPct val="200000"/>
              </a:lnSpc>
              <a:buNone/>
            </a:pPr>
            <a:r>
              <a:rPr lang="fr-FR" sz="2400" b="1" dirty="0">
                <a:latin typeface="Arial Narrow" panose="020B0606020202030204" pitchFamily="34" charset="0"/>
              </a:rPr>
              <a:t>Remarque : Les révisions budgétaires qui constateront une augmentation de plus de  10% feront l’objet au préalable d’une demande de non objection du partenaire financier, avant tout engagement.</a:t>
            </a:r>
            <a:endParaRPr lang="fr-FR" sz="2400" dirty="0">
              <a:latin typeface="Arial Narrow" panose="020B0606020202030204" pitchFamily="34" charset="0"/>
            </a:endParaRPr>
          </a:p>
        </p:txBody>
      </p:sp>
    </p:spTree>
    <p:extLst>
      <p:ext uri="{BB962C8B-B14F-4D97-AF65-F5344CB8AC3E}">
        <p14:creationId xmlns:p14="http://schemas.microsoft.com/office/powerpoint/2010/main" val="29041291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marL="0" indent="0" algn="ctr">
              <a:buNone/>
            </a:pPr>
            <a:endParaRPr lang="fr-FR" sz="4000" dirty="0" smtClean="0"/>
          </a:p>
          <a:p>
            <a:pPr marL="0" indent="0" algn="ctr">
              <a:buNone/>
            </a:pPr>
            <a:endParaRPr lang="fr-FR" sz="4000" dirty="0"/>
          </a:p>
          <a:p>
            <a:pPr marL="0" indent="0" algn="ctr">
              <a:buNone/>
            </a:pPr>
            <a:r>
              <a:rPr lang="fr-FR" sz="4000" b="1" dirty="0" smtClean="0"/>
              <a:t>JE VOUS REMERCIE POUR VOTRE AIMABLE ATTENTION</a:t>
            </a:r>
            <a:endParaRPr lang="fr-FR" sz="4000" b="1" dirty="0"/>
          </a:p>
        </p:txBody>
      </p:sp>
    </p:spTree>
    <p:extLst>
      <p:ext uri="{BB962C8B-B14F-4D97-AF65-F5344CB8AC3E}">
        <p14:creationId xmlns:p14="http://schemas.microsoft.com/office/powerpoint/2010/main" val="38937951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315416"/>
            <a:ext cx="8229600" cy="1241376"/>
          </a:xfrm>
        </p:spPr>
        <p:txBody>
          <a:bodyPr>
            <a:normAutofit fontScale="90000"/>
          </a:bodyPr>
          <a:lstStyle/>
          <a:p>
            <a:pPr lvl="0"/>
            <a:r>
              <a:rPr lang="fr-FR" sz="3600" b="1" u="sng" dirty="0" smtClean="0">
                <a:latin typeface="Arial Narrow" panose="020B0606020202030204" pitchFamily="34" charset="0"/>
              </a:rPr>
              <a:t/>
            </a:r>
            <a:br>
              <a:rPr lang="fr-FR" sz="3600" b="1" u="sng" dirty="0" smtClean="0">
                <a:latin typeface="Arial Narrow" panose="020B0606020202030204" pitchFamily="34" charset="0"/>
              </a:rPr>
            </a:br>
            <a:r>
              <a:rPr lang="fr-FR" sz="3600" b="1" u="sng" dirty="0" smtClean="0">
                <a:latin typeface="Arial Narrow" panose="020B0606020202030204" pitchFamily="34" charset="0"/>
              </a:rPr>
              <a:t>I. </a:t>
            </a:r>
            <a:r>
              <a:rPr lang="fr-FR" sz="2700" b="1" u="sng" dirty="0" smtClean="0">
                <a:latin typeface="Arial Narrow" panose="020B0606020202030204" pitchFamily="34" charset="0"/>
              </a:rPr>
              <a:t>LES </a:t>
            </a:r>
            <a:r>
              <a:rPr lang="fr-FR" sz="2700" b="1" u="sng" dirty="0">
                <a:latin typeface="Arial Narrow" panose="020B0606020202030204" pitchFamily="34" charset="0"/>
              </a:rPr>
              <a:t>ETAPES DE LA COMPTABILITE BUDGETAIRE /</a:t>
            </a:r>
            <a:r>
              <a:rPr lang="fr-FR" sz="2700" b="1" dirty="0"/>
              <a:t/>
            </a:r>
            <a:br>
              <a:rPr lang="fr-FR" sz="2700" b="1" dirty="0"/>
            </a:br>
            <a:endParaRPr lang="fr-FR" sz="2700" dirty="0"/>
          </a:p>
        </p:txBody>
      </p:sp>
      <p:sp>
        <p:nvSpPr>
          <p:cNvPr id="3" name="Espace réservé du contenu 2"/>
          <p:cNvSpPr>
            <a:spLocks noGrp="1"/>
          </p:cNvSpPr>
          <p:nvPr>
            <p:ph idx="1"/>
          </p:nvPr>
        </p:nvSpPr>
        <p:spPr>
          <a:xfrm>
            <a:off x="395536" y="764704"/>
            <a:ext cx="8229600" cy="6093296"/>
          </a:xfrm>
        </p:spPr>
        <p:txBody>
          <a:bodyPr>
            <a:noAutofit/>
          </a:bodyPr>
          <a:lstStyle/>
          <a:p>
            <a:pPr marL="0" indent="0" algn="just">
              <a:buNone/>
            </a:pPr>
            <a:r>
              <a:rPr lang="fr-FR" sz="2400" dirty="0">
                <a:latin typeface="Arial Narrow" panose="020B0606020202030204" pitchFamily="34" charset="0"/>
              </a:rPr>
              <a:t>La gestion budgétaire développée ci-après comprend essentiellement :</a:t>
            </a:r>
          </a:p>
          <a:p>
            <a:pPr marL="0" indent="0" algn="just">
              <a:buNone/>
            </a:pPr>
            <a:r>
              <a:rPr lang="fr-FR" sz="2400" dirty="0">
                <a:latin typeface="Arial Narrow" panose="020B0606020202030204" pitchFamily="34" charset="0"/>
              </a:rPr>
              <a:t> </a:t>
            </a:r>
          </a:p>
          <a:p>
            <a:pPr marL="0" indent="0" algn="just">
              <a:buNone/>
            </a:pPr>
            <a:r>
              <a:rPr lang="fr-FR" sz="2400" dirty="0" smtClean="0">
                <a:latin typeface="Arial Narrow" panose="020B0606020202030204" pitchFamily="34" charset="0"/>
              </a:rPr>
              <a:t>- l’élaboration </a:t>
            </a:r>
            <a:r>
              <a:rPr lang="fr-FR" sz="2400" dirty="0">
                <a:latin typeface="Arial Narrow" panose="020B0606020202030204" pitchFamily="34" charset="0"/>
              </a:rPr>
              <a:t>des budgets avant le début de chaque exercice,</a:t>
            </a:r>
          </a:p>
          <a:p>
            <a:pPr marL="0" indent="0" algn="just">
              <a:buNone/>
            </a:pPr>
            <a:endParaRPr lang="fr-FR" sz="2400" dirty="0">
              <a:latin typeface="Arial Narrow" panose="020B0606020202030204" pitchFamily="34" charset="0"/>
            </a:endParaRPr>
          </a:p>
          <a:p>
            <a:pPr marL="0" lvl="0" indent="0" algn="just">
              <a:buNone/>
            </a:pPr>
            <a:r>
              <a:rPr lang="fr-FR" sz="2400" dirty="0" smtClean="0">
                <a:latin typeface="Arial Narrow" panose="020B0606020202030204" pitchFamily="34" charset="0"/>
              </a:rPr>
              <a:t>- l'approbation </a:t>
            </a:r>
            <a:r>
              <a:rPr lang="fr-FR" sz="2400" dirty="0">
                <a:latin typeface="Arial Narrow" panose="020B0606020202030204" pitchFamily="34" charset="0"/>
              </a:rPr>
              <a:t>du budget par le  Comité Exécutif/Conseil de gestion,</a:t>
            </a:r>
          </a:p>
          <a:p>
            <a:pPr marL="0" indent="0" algn="just">
              <a:buNone/>
            </a:pPr>
            <a:r>
              <a:rPr lang="fr-FR" sz="2400" dirty="0">
                <a:latin typeface="Arial Narrow" panose="020B0606020202030204" pitchFamily="34" charset="0"/>
              </a:rPr>
              <a:t> </a:t>
            </a:r>
          </a:p>
          <a:p>
            <a:pPr marL="0" lvl="0" indent="0" algn="just">
              <a:buNone/>
            </a:pPr>
            <a:r>
              <a:rPr lang="fr-FR" sz="2400" dirty="0" smtClean="0">
                <a:latin typeface="Arial Narrow" panose="020B0606020202030204" pitchFamily="34" charset="0"/>
              </a:rPr>
              <a:t>- l'exécution </a:t>
            </a:r>
            <a:r>
              <a:rPr lang="fr-FR" sz="2400" dirty="0">
                <a:latin typeface="Arial Narrow" panose="020B0606020202030204" pitchFamily="34" charset="0"/>
              </a:rPr>
              <a:t>budgétaire,</a:t>
            </a:r>
          </a:p>
          <a:p>
            <a:pPr marL="0" indent="0" algn="just">
              <a:buNone/>
            </a:pPr>
            <a:r>
              <a:rPr lang="fr-FR" sz="2400" dirty="0">
                <a:latin typeface="Arial Narrow" panose="020B0606020202030204" pitchFamily="34" charset="0"/>
              </a:rPr>
              <a:t> </a:t>
            </a:r>
          </a:p>
          <a:p>
            <a:pPr marL="0" lvl="0" indent="0" algn="just">
              <a:buNone/>
            </a:pPr>
            <a:r>
              <a:rPr lang="fr-FR" sz="2400" dirty="0" smtClean="0">
                <a:latin typeface="Arial Narrow" panose="020B0606020202030204" pitchFamily="34" charset="0"/>
              </a:rPr>
              <a:t>- la </a:t>
            </a:r>
            <a:r>
              <a:rPr lang="fr-FR" sz="2400" dirty="0">
                <a:latin typeface="Arial Narrow" panose="020B0606020202030204" pitchFamily="34" charset="0"/>
              </a:rPr>
              <a:t>revue périodique de l'exécution du budget,</a:t>
            </a:r>
          </a:p>
          <a:p>
            <a:pPr algn="just"/>
            <a:endParaRPr lang="fr-FR" sz="2400" dirty="0">
              <a:latin typeface="Arial Narrow" panose="020B0606020202030204" pitchFamily="34" charset="0"/>
            </a:endParaRPr>
          </a:p>
          <a:p>
            <a:pPr marL="0" lvl="0" indent="0" algn="just">
              <a:buNone/>
            </a:pPr>
            <a:r>
              <a:rPr lang="fr-FR" sz="2400" dirty="0" smtClean="0">
                <a:latin typeface="Arial Narrow" panose="020B0606020202030204" pitchFamily="34" charset="0"/>
              </a:rPr>
              <a:t>- l'analyse </a:t>
            </a:r>
            <a:r>
              <a:rPr lang="fr-FR" sz="2400" dirty="0">
                <a:latin typeface="Arial Narrow" panose="020B0606020202030204" pitchFamily="34" charset="0"/>
              </a:rPr>
              <a:t>en fin de période de l'exécution.</a:t>
            </a:r>
          </a:p>
          <a:p>
            <a:pPr marL="0" indent="0" algn="just">
              <a:buNone/>
            </a:pPr>
            <a:endParaRPr lang="fr-FR" sz="2400" dirty="0">
              <a:latin typeface="Arial Narrow" panose="020B0606020202030204" pitchFamily="34" charset="0"/>
            </a:endParaRPr>
          </a:p>
          <a:p>
            <a:pPr marL="0" indent="0" algn="just">
              <a:buNone/>
            </a:pPr>
            <a:r>
              <a:rPr lang="fr-FR" sz="2400" dirty="0">
                <a:latin typeface="Arial Narrow" panose="020B0606020202030204" pitchFamily="34" charset="0"/>
              </a:rPr>
              <a:t>La </a:t>
            </a:r>
            <a:r>
              <a:rPr lang="fr-FR" sz="2400" dirty="0" smtClean="0">
                <a:latin typeface="Arial Narrow" panose="020B0606020202030204" pitchFamily="34" charset="0"/>
              </a:rPr>
              <a:t>gestion </a:t>
            </a:r>
            <a:r>
              <a:rPr lang="fr-FR" sz="2400" dirty="0">
                <a:latin typeface="Arial Narrow" panose="020B0606020202030204" pitchFamily="34" charset="0"/>
              </a:rPr>
              <a:t>des engagements est un des éléments clé de la gestion budgétaire.</a:t>
            </a:r>
          </a:p>
          <a:p>
            <a:pPr algn="just"/>
            <a:endParaRPr lang="fr-FR" sz="2400" dirty="0">
              <a:latin typeface="Arial Narrow" panose="020B0606020202030204" pitchFamily="34" charset="0"/>
            </a:endParaRPr>
          </a:p>
        </p:txBody>
      </p:sp>
    </p:spTree>
    <p:extLst>
      <p:ext uri="{BB962C8B-B14F-4D97-AF65-F5344CB8AC3E}">
        <p14:creationId xmlns:p14="http://schemas.microsoft.com/office/powerpoint/2010/main" val="42342522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0"/>
            <a:ext cx="8229600" cy="881336"/>
          </a:xfrm>
        </p:spPr>
        <p:txBody>
          <a:bodyPr>
            <a:normAutofit fontScale="90000"/>
          </a:bodyPr>
          <a:lstStyle/>
          <a:p>
            <a:pPr lvl="0"/>
            <a:r>
              <a:rPr lang="fr-FR" sz="3200" b="1" u="sng" dirty="0" smtClean="0">
                <a:latin typeface="Arial Narrow" panose="020B0606020202030204" pitchFamily="34" charset="0"/>
              </a:rPr>
              <a:t>II. L’ELABORATION </a:t>
            </a:r>
            <a:r>
              <a:rPr lang="fr-FR" sz="3200" b="1" u="sng" dirty="0">
                <a:latin typeface="Arial Narrow" panose="020B0606020202030204" pitchFamily="34" charset="0"/>
              </a:rPr>
              <a:t>DU BUDGET /</a:t>
            </a:r>
            <a:r>
              <a:rPr lang="fr-FR" sz="3200" b="1" dirty="0">
                <a:latin typeface="Arial Narrow" panose="020B0606020202030204" pitchFamily="34" charset="0"/>
              </a:rPr>
              <a:t/>
            </a:r>
            <a:br>
              <a:rPr lang="fr-FR" sz="3200" b="1" dirty="0">
                <a:latin typeface="Arial Narrow" panose="020B0606020202030204" pitchFamily="34" charset="0"/>
              </a:rPr>
            </a:br>
            <a:endParaRPr lang="fr-FR" sz="3200" dirty="0">
              <a:latin typeface="Arial Narrow" panose="020B0606020202030204" pitchFamily="34" charset="0"/>
            </a:endParaRPr>
          </a:p>
        </p:txBody>
      </p:sp>
      <p:sp>
        <p:nvSpPr>
          <p:cNvPr id="3" name="Espace réservé du contenu 2"/>
          <p:cNvSpPr>
            <a:spLocks noGrp="1"/>
          </p:cNvSpPr>
          <p:nvPr>
            <p:ph idx="1"/>
          </p:nvPr>
        </p:nvSpPr>
        <p:spPr>
          <a:xfrm>
            <a:off x="323528" y="764704"/>
            <a:ext cx="8712968" cy="5832648"/>
          </a:xfrm>
        </p:spPr>
        <p:txBody>
          <a:bodyPr>
            <a:normAutofit fontScale="77500" lnSpcReduction="20000"/>
          </a:bodyPr>
          <a:lstStyle/>
          <a:p>
            <a:pPr marL="0" indent="0" algn="just">
              <a:lnSpc>
                <a:spcPct val="160000"/>
              </a:lnSpc>
              <a:buNone/>
            </a:pPr>
            <a:r>
              <a:rPr lang="fr-FR" sz="3100" dirty="0">
                <a:latin typeface="Arial Narrow" panose="020B0606020202030204" pitchFamily="34" charset="0"/>
              </a:rPr>
              <a:t>La gestion budgétaire comprend trois phases à savoir la prévision, l’exécution et le contrôle.</a:t>
            </a:r>
          </a:p>
          <a:p>
            <a:pPr lvl="0" algn="just">
              <a:lnSpc>
                <a:spcPct val="160000"/>
              </a:lnSpc>
            </a:pPr>
            <a:r>
              <a:rPr lang="fr-FR" sz="3100" dirty="0">
                <a:latin typeface="Arial Narrow" panose="020B0606020202030204" pitchFamily="34" charset="0"/>
              </a:rPr>
              <a:t>La prévision budgétaire consiste en l’établissement d’un programme précis en vue d’atteindre de façon quantitative et dans un délai déterminé, un résultat prévu d’avance (prévision dans le temps avec des données physiques et financières) ;</a:t>
            </a:r>
          </a:p>
          <a:p>
            <a:pPr lvl="0" algn="just">
              <a:lnSpc>
                <a:spcPct val="160000"/>
              </a:lnSpc>
            </a:pPr>
            <a:r>
              <a:rPr lang="fr-FR" sz="3100" dirty="0">
                <a:latin typeface="Arial Narrow" panose="020B0606020202030204" pitchFamily="34" charset="0"/>
              </a:rPr>
              <a:t>L’exécution budgétaire correspond à la mise à disposition des ressources financières afin de réaliser les programmes et activités prévues ;</a:t>
            </a:r>
          </a:p>
          <a:p>
            <a:pPr lvl="0" algn="just">
              <a:lnSpc>
                <a:spcPct val="160000"/>
              </a:lnSpc>
            </a:pPr>
            <a:r>
              <a:rPr lang="fr-FR" sz="3100" dirty="0">
                <a:latin typeface="Arial Narrow" panose="020B0606020202030204" pitchFamily="34" charset="0"/>
              </a:rPr>
              <a:t>Le contrôle budgétaire  permet de rapprocher les prévisions des réalisations pour faire apparaître les écarts entre ces dernières. </a:t>
            </a:r>
          </a:p>
          <a:p>
            <a:endParaRPr lang="fr-FR" dirty="0"/>
          </a:p>
        </p:txBody>
      </p:sp>
    </p:spTree>
    <p:extLst>
      <p:ext uri="{BB962C8B-B14F-4D97-AF65-F5344CB8AC3E}">
        <p14:creationId xmlns:p14="http://schemas.microsoft.com/office/powerpoint/2010/main" val="3025436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980728"/>
          </a:xfrm>
        </p:spPr>
        <p:txBody>
          <a:bodyPr>
            <a:normAutofit fontScale="90000"/>
          </a:bodyPr>
          <a:lstStyle/>
          <a:p>
            <a:r>
              <a:rPr lang="fr-FR" sz="3600" b="1" dirty="0">
                <a:latin typeface="Arial Narrow" panose="020B0606020202030204" pitchFamily="34" charset="0"/>
              </a:rPr>
              <a:t>II.1. Présentation du budget </a:t>
            </a:r>
            <a:r>
              <a:rPr lang="fr-FR" b="1" dirty="0"/>
              <a:t/>
            </a:r>
            <a:br>
              <a:rPr lang="fr-FR" b="1" dirty="0"/>
            </a:br>
            <a:endParaRPr lang="fr-FR" dirty="0"/>
          </a:p>
        </p:txBody>
      </p:sp>
      <p:sp>
        <p:nvSpPr>
          <p:cNvPr id="3" name="Espace réservé du contenu 2"/>
          <p:cNvSpPr>
            <a:spLocks noGrp="1"/>
          </p:cNvSpPr>
          <p:nvPr>
            <p:ph idx="1"/>
          </p:nvPr>
        </p:nvSpPr>
        <p:spPr>
          <a:xfrm>
            <a:off x="251520" y="548680"/>
            <a:ext cx="8640960" cy="6309320"/>
          </a:xfrm>
        </p:spPr>
        <p:txBody>
          <a:bodyPr>
            <a:normAutofit fontScale="85000" lnSpcReduction="20000"/>
          </a:bodyPr>
          <a:lstStyle/>
          <a:p>
            <a:pPr marL="0" indent="0" algn="just">
              <a:lnSpc>
                <a:spcPct val="170000"/>
              </a:lnSpc>
              <a:buNone/>
            </a:pPr>
            <a:r>
              <a:rPr lang="fr-FR" sz="2800" dirty="0">
                <a:latin typeface="Arial Narrow" panose="020B0606020202030204" pitchFamily="34" charset="0"/>
              </a:rPr>
              <a:t>Le budget est un sous-produit de la comptabilité à laquelle il est intégré.</a:t>
            </a:r>
          </a:p>
          <a:p>
            <a:pPr marL="0" indent="0" algn="just">
              <a:lnSpc>
                <a:spcPct val="170000"/>
              </a:lnSpc>
              <a:buNone/>
            </a:pPr>
            <a:r>
              <a:rPr lang="fr-FR" sz="2800" dirty="0">
                <a:latin typeface="Arial Narrow" panose="020B0606020202030204" pitchFamily="34" charset="0"/>
              </a:rPr>
              <a:t>Le Plan d’Action et Budget Annuel (PABA) est élaboré par le Directeur du Centre et soumis au SED/SEA, validé et approuvé par le comité d’exécution ou de gestion.</a:t>
            </a:r>
          </a:p>
          <a:p>
            <a:pPr marL="0" indent="0" algn="just">
              <a:lnSpc>
                <a:spcPct val="170000"/>
              </a:lnSpc>
              <a:buNone/>
            </a:pPr>
            <a:r>
              <a:rPr lang="fr-FR" sz="2800" dirty="0">
                <a:latin typeface="Arial Narrow" panose="020B0606020202030204" pitchFamily="34" charset="0"/>
              </a:rPr>
              <a:t>Le PABA précise les coûts détaillés par : </a:t>
            </a:r>
          </a:p>
          <a:p>
            <a:pPr lvl="0" algn="just">
              <a:lnSpc>
                <a:spcPct val="170000"/>
              </a:lnSpc>
            </a:pPr>
            <a:r>
              <a:rPr lang="fr-FR" sz="2800" dirty="0">
                <a:latin typeface="Arial Narrow" panose="020B0606020202030204" pitchFamily="34" charset="0"/>
              </a:rPr>
              <a:t>Axe ;</a:t>
            </a:r>
          </a:p>
          <a:p>
            <a:pPr lvl="0" algn="just">
              <a:lnSpc>
                <a:spcPct val="170000"/>
              </a:lnSpc>
            </a:pPr>
            <a:r>
              <a:rPr lang="fr-FR" sz="2800" dirty="0">
                <a:latin typeface="Arial Narrow" panose="020B0606020202030204" pitchFamily="34" charset="0"/>
              </a:rPr>
              <a:t>Objectif ;</a:t>
            </a:r>
          </a:p>
          <a:p>
            <a:pPr lvl="0" algn="just">
              <a:lnSpc>
                <a:spcPct val="170000"/>
              </a:lnSpc>
            </a:pPr>
            <a:r>
              <a:rPr lang="fr-FR" sz="2800" dirty="0">
                <a:latin typeface="Arial Narrow" panose="020B0606020202030204" pitchFamily="34" charset="0"/>
              </a:rPr>
              <a:t>Stratégie d’intervention ;</a:t>
            </a:r>
          </a:p>
          <a:p>
            <a:pPr lvl="0" algn="just">
              <a:lnSpc>
                <a:spcPct val="170000"/>
              </a:lnSpc>
            </a:pPr>
            <a:r>
              <a:rPr lang="fr-FR" sz="2800" dirty="0">
                <a:latin typeface="Arial Narrow" panose="020B0606020202030204" pitchFamily="34" charset="0"/>
              </a:rPr>
              <a:t>Activité ou action ;</a:t>
            </a:r>
          </a:p>
          <a:p>
            <a:pPr lvl="0" algn="just">
              <a:lnSpc>
                <a:spcPct val="170000"/>
              </a:lnSpc>
            </a:pPr>
            <a:r>
              <a:rPr lang="fr-FR" sz="2800" dirty="0">
                <a:latin typeface="Arial Narrow" panose="020B0606020202030204" pitchFamily="34" charset="0"/>
              </a:rPr>
              <a:t> Catégorie de dépense.</a:t>
            </a:r>
          </a:p>
          <a:p>
            <a:endParaRPr lang="fr-FR" dirty="0"/>
          </a:p>
        </p:txBody>
      </p:sp>
    </p:spTree>
    <p:extLst>
      <p:ext uri="{BB962C8B-B14F-4D97-AF65-F5344CB8AC3E}">
        <p14:creationId xmlns:p14="http://schemas.microsoft.com/office/powerpoint/2010/main" val="4145571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188640"/>
            <a:ext cx="8229600" cy="1124744"/>
          </a:xfrm>
        </p:spPr>
        <p:txBody>
          <a:bodyPr>
            <a:normAutofit fontScale="90000"/>
          </a:bodyPr>
          <a:lstStyle/>
          <a:p>
            <a:r>
              <a:rPr lang="fr-FR" sz="2700" b="1" dirty="0">
                <a:latin typeface="Arial Narrow" panose="020B0606020202030204" pitchFamily="34" charset="0"/>
              </a:rPr>
              <a:t>II.2. Elaboration du programme de travail et du budget </a:t>
            </a:r>
            <a:r>
              <a:rPr lang="fr-FR" sz="2700" b="1" dirty="0" smtClean="0">
                <a:latin typeface="Arial Narrow" panose="020B0606020202030204" pitchFamily="34" charset="0"/>
              </a:rPr>
              <a:t>annuel</a:t>
            </a:r>
            <a:br>
              <a:rPr lang="fr-FR" sz="2700" b="1" dirty="0" smtClean="0">
                <a:latin typeface="Arial Narrow" panose="020B0606020202030204" pitchFamily="34" charset="0"/>
              </a:rPr>
            </a:br>
            <a:r>
              <a:rPr lang="fr-FR" sz="2700" b="1" dirty="0" smtClean="0">
                <a:latin typeface="Arial Narrow" panose="020B0606020202030204" pitchFamily="34" charset="0"/>
              </a:rPr>
              <a:t>II.2.1</a:t>
            </a:r>
            <a:r>
              <a:rPr lang="fr-FR" sz="2700" b="1" dirty="0">
                <a:latin typeface="Arial Narrow" panose="020B0606020202030204" pitchFamily="34" charset="0"/>
              </a:rPr>
              <a:t>. Règles de gestion </a:t>
            </a:r>
            <a:r>
              <a:rPr lang="fr-FR" b="1" dirty="0"/>
              <a:t/>
            </a:r>
            <a:br>
              <a:rPr lang="fr-FR" b="1" dirty="0"/>
            </a:br>
            <a:endParaRPr lang="fr-FR" dirty="0"/>
          </a:p>
        </p:txBody>
      </p:sp>
      <p:sp>
        <p:nvSpPr>
          <p:cNvPr id="3" name="Espace réservé du contenu 2"/>
          <p:cNvSpPr>
            <a:spLocks noGrp="1"/>
          </p:cNvSpPr>
          <p:nvPr>
            <p:ph idx="1"/>
          </p:nvPr>
        </p:nvSpPr>
        <p:spPr>
          <a:xfrm>
            <a:off x="323528" y="980728"/>
            <a:ext cx="8568952" cy="5688632"/>
          </a:xfrm>
        </p:spPr>
        <p:txBody>
          <a:bodyPr>
            <a:normAutofit fontScale="85000" lnSpcReduction="20000"/>
          </a:bodyPr>
          <a:lstStyle/>
          <a:p>
            <a:pPr marL="0" lvl="0" indent="0" algn="just">
              <a:lnSpc>
                <a:spcPct val="120000"/>
              </a:lnSpc>
              <a:buNone/>
            </a:pPr>
            <a:r>
              <a:rPr lang="fr-FR" dirty="0" smtClean="0"/>
              <a:t>- </a:t>
            </a:r>
            <a:r>
              <a:rPr lang="fr-FR" sz="3100" dirty="0" smtClean="0">
                <a:latin typeface="Arial Narrow" panose="020B0606020202030204" pitchFamily="34" charset="0"/>
              </a:rPr>
              <a:t>Le </a:t>
            </a:r>
            <a:r>
              <a:rPr lang="fr-FR" sz="3100" dirty="0">
                <a:latin typeface="Arial Narrow" panose="020B0606020202030204" pitchFamily="34" charset="0"/>
              </a:rPr>
              <a:t>PABA est élaboré à partir du programme triennal ;</a:t>
            </a:r>
          </a:p>
          <a:p>
            <a:pPr marL="0" lvl="0" indent="0" algn="just">
              <a:lnSpc>
                <a:spcPct val="120000"/>
              </a:lnSpc>
              <a:buNone/>
            </a:pPr>
            <a:r>
              <a:rPr lang="fr-FR" sz="3100" dirty="0" smtClean="0">
                <a:latin typeface="Arial Narrow" panose="020B0606020202030204" pitchFamily="34" charset="0"/>
              </a:rPr>
              <a:t>- Le </a:t>
            </a:r>
            <a:r>
              <a:rPr lang="fr-FR" sz="3100" dirty="0">
                <a:latin typeface="Arial Narrow" panose="020B0606020202030204" pitchFamily="34" charset="0"/>
              </a:rPr>
              <a:t>PABA porte sur une année ;</a:t>
            </a:r>
          </a:p>
          <a:p>
            <a:pPr marL="0" lvl="0" indent="0" algn="just">
              <a:lnSpc>
                <a:spcPct val="120000"/>
              </a:lnSpc>
              <a:buNone/>
            </a:pPr>
            <a:r>
              <a:rPr lang="fr-FR" sz="3100" dirty="0" smtClean="0">
                <a:latin typeface="Arial Narrow" panose="020B0606020202030204" pitchFamily="34" charset="0"/>
              </a:rPr>
              <a:t>- La </a:t>
            </a:r>
            <a:r>
              <a:rPr lang="fr-FR" sz="3100" dirty="0">
                <a:latin typeface="Arial Narrow" panose="020B0606020202030204" pitchFamily="34" charset="0"/>
              </a:rPr>
              <a:t>préparation du PABA associe tout  le personnel  </a:t>
            </a:r>
          </a:p>
          <a:p>
            <a:pPr marL="0" lvl="0" indent="0" algn="just">
              <a:lnSpc>
                <a:spcPct val="120000"/>
              </a:lnSpc>
              <a:buNone/>
            </a:pPr>
            <a:r>
              <a:rPr lang="fr-FR" sz="3100" dirty="0" smtClean="0">
                <a:latin typeface="Arial Narrow" panose="020B0606020202030204" pitchFamily="34" charset="0"/>
              </a:rPr>
              <a:t>- Un </a:t>
            </a:r>
            <a:r>
              <a:rPr lang="fr-FR" sz="3100" dirty="0">
                <a:latin typeface="Arial Narrow" panose="020B0606020202030204" pitchFamily="34" charset="0"/>
              </a:rPr>
              <a:t>comité technique du bureau assure la Coordination de l’élaboration du PABA ; il comprend : </a:t>
            </a:r>
          </a:p>
          <a:p>
            <a:pPr lvl="0" algn="just">
              <a:lnSpc>
                <a:spcPct val="120000"/>
              </a:lnSpc>
              <a:buFont typeface="Wingdings" panose="05000000000000000000" pitchFamily="2" charset="2"/>
              <a:buChar char="ü"/>
            </a:pPr>
            <a:r>
              <a:rPr lang="fr-FR" sz="3100" dirty="0" smtClean="0">
                <a:latin typeface="Arial Narrow" panose="020B0606020202030204" pitchFamily="34" charset="0"/>
              </a:rPr>
              <a:t>       le </a:t>
            </a:r>
            <a:r>
              <a:rPr lang="fr-FR" sz="3100" dirty="0">
                <a:latin typeface="Arial Narrow" panose="020B0606020202030204" pitchFamily="34" charset="0"/>
              </a:rPr>
              <a:t>Directeur ;</a:t>
            </a:r>
          </a:p>
          <a:p>
            <a:pPr algn="just">
              <a:lnSpc>
                <a:spcPct val="120000"/>
              </a:lnSpc>
              <a:buFont typeface="Wingdings" panose="05000000000000000000" pitchFamily="2" charset="2"/>
              <a:buChar char="ü"/>
            </a:pPr>
            <a:r>
              <a:rPr lang="fr-BE" sz="3100" dirty="0">
                <a:latin typeface="Arial Narrow" panose="020B0606020202030204" pitchFamily="34" charset="0"/>
              </a:rPr>
              <a:t>la Comptable</a:t>
            </a:r>
            <a:r>
              <a:rPr lang="fr-FR" sz="3100" dirty="0">
                <a:latin typeface="Arial Narrow" panose="020B0606020202030204" pitchFamily="34" charset="0"/>
              </a:rPr>
              <a:t> ;</a:t>
            </a:r>
          </a:p>
          <a:p>
            <a:pPr algn="just">
              <a:lnSpc>
                <a:spcPct val="120000"/>
              </a:lnSpc>
              <a:buFont typeface="Wingdings" panose="05000000000000000000" pitchFamily="2" charset="2"/>
              <a:buChar char="ü"/>
            </a:pPr>
            <a:r>
              <a:rPr lang="fr-FR" sz="3100" dirty="0">
                <a:latin typeface="Arial Narrow" panose="020B0606020202030204" pitchFamily="34" charset="0"/>
              </a:rPr>
              <a:t>les Responsables de service ;</a:t>
            </a:r>
          </a:p>
          <a:p>
            <a:pPr algn="just">
              <a:lnSpc>
                <a:spcPct val="120000"/>
              </a:lnSpc>
              <a:buFont typeface="Wingdings" panose="05000000000000000000" pitchFamily="2" charset="2"/>
              <a:buChar char="ü"/>
            </a:pPr>
            <a:r>
              <a:rPr lang="fr-FR" sz="3100" dirty="0">
                <a:latin typeface="Arial Narrow" panose="020B0606020202030204" pitchFamily="34" charset="0"/>
              </a:rPr>
              <a:t>la Magasinière. </a:t>
            </a:r>
          </a:p>
          <a:p>
            <a:pPr marL="0" lvl="0" indent="0" algn="just">
              <a:lnSpc>
                <a:spcPct val="120000"/>
              </a:lnSpc>
              <a:buNone/>
            </a:pPr>
            <a:r>
              <a:rPr lang="fr-FR" sz="3100" dirty="0" smtClean="0">
                <a:latin typeface="Arial Narrow" panose="020B0606020202030204" pitchFamily="34" charset="0"/>
              </a:rPr>
              <a:t>- Le </a:t>
            </a:r>
            <a:r>
              <a:rPr lang="fr-FR" sz="3100" dirty="0">
                <a:latin typeface="Arial Narrow" panose="020B0606020202030204" pitchFamily="34" charset="0"/>
              </a:rPr>
              <a:t>PABA est soumis à l’avis du SED/SEA  et l’approbation du conseil de gestion de l’OCADES. Une  copie est réservée au Directeur du Centre.</a:t>
            </a:r>
          </a:p>
          <a:p>
            <a:endParaRPr lang="fr-FR" dirty="0"/>
          </a:p>
        </p:txBody>
      </p:sp>
    </p:spTree>
    <p:extLst>
      <p:ext uri="{BB962C8B-B14F-4D97-AF65-F5344CB8AC3E}">
        <p14:creationId xmlns:p14="http://schemas.microsoft.com/office/powerpoint/2010/main" val="37333841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0"/>
            <a:ext cx="8229600" cy="1025352"/>
          </a:xfrm>
        </p:spPr>
        <p:txBody>
          <a:bodyPr>
            <a:normAutofit fontScale="90000"/>
          </a:bodyPr>
          <a:lstStyle/>
          <a:p>
            <a:r>
              <a:rPr lang="fr-FR" sz="3600" b="1" dirty="0" smtClean="0">
                <a:latin typeface="Arial Narrow" panose="020B0606020202030204" pitchFamily="34" charset="0"/>
              </a:rPr>
              <a:t>II.2.2</a:t>
            </a:r>
            <a:r>
              <a:rPr lang="fr-FR" sz="3600" b="1" dirty="0">
                <a:latin typeface="Arial Narrow" panose="020B0606020202030204" pitchFamily="34" charset="0"/>
              </a:rPr>
              <a:t>. La procédure</a:t>
            </a:r>
            <a:r>
              <a:rPr lang="fr-FR" b="1" dirty="0"/>
              <a:t/>
            </a:r>
            <a:br>
              <a:rPr lang="fr-FR" b="1" dirty="0"/>
            </a:br>
            <a:endParaRPr lang="fr-FR" dirty="0"/>
          </a:p>
        </p:txBody>
      </p:sp>
      <p:sp>
        <p:nvSpPr>
          <p:cNvPr id="3" name="Espace réservé du contenu 2"/>
          <p:cNvSpPr>
            <a:spLocks noGrp="1"/>
          </p:cNvSpPr>
          <p:nvPr>
            <p:ph idx="1"/>
          </p:nvPr>
        </p:nvSpPr>
        <p:spPr/>
        <p:txBody>
          <a:bodyPr>
            <a:normAutofit/>
          </a:bodyPr>
          <a:lstStyle/>
          <a:p>
            <a:pPr marL="0" indent="0">
              <a:buNone/>
            </a:pPr>
            <a:r>
              <a:rPr lang="fr-FR" sz="2400" dirty="0">
                <a:latin typeface="Arial Narrow" panose="020B0606020202030204" pitchFamily="34" charset="0"/>
              </a:rPr>
              <a:t>Les travaux  de l’élaboration du PABA suivent les étapes suivantes : </a:t>
            </a:r>
          </a:p>
          <a:p>
            <a:endParaRPr lang="fr-FR" sz="2400" dirty="0">
              <a:latin typeface="Arial Narrow" panose="020B0606020202030204" pitchFamily="34" charset="0"/>
            </a:endParaRPr>
          </a:p>
        </p:txBody>
      </p:sp>
    </p:spTree>
    <p:extLst>
      <p:ext uri="{BB962C8B-B14F-4D97-AF65-F5344CB8AC3E}">
        <p14:creationId xmlns:p14="http://schemas.microsoft.com/office/powerpoint/2010/main" val="3284420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au 4"/>
          <p:cNvGraphicFramePr>
            <a:graphicFrameLocks noGrp="1"/>
          </p:cNvGraphicFramePr>
          <p:nvPr>
            <p:extLst>
              <p:ext uri="{D42A27DB-BD31-4B8C-83A1-F6EECF244321}">
                <p14:modId xmlns:p14="http://schemas.microsoft.com/office/powerpoint/2010/main" val="468377267"/>
              </p:ext>
            </p:extLst>
          </p:nvPr>
        </p:nvGraphicFramePr>
        <p:xfrm>
          <a:off x="179512" y="116632"/>
          <a:ext cx="8712968" cy="6601053"/>
        </p:xfrm>
        <a:graphic>
          <a:graphicData uri="http://schemas.openxmlformats.org/drawingml/2006/table">
            <a:tbl>
              <a:tblPr firstRow="1" firstCol="1" lastRow="1" lastCol="1" bandRow="1" bandCol="1">
                <a:tableStyleId>{5C22544A-7EE6-4342-B048-85BDC9FD1C3A}</a:tableStyleId>
              </a:tblPr>
              <a:tblGrid>
                <a:gridCol w="1804640"/>
                <a:gridCol w="4003689"/>
                <a:gridCol w="2904639"/>
              </a:tblGrid>
              <a:tr h="496144">
                <a:tc>
                  <a:txBody>
                    <a:bodyPr/>
                    <a:lstStyle/>
                    <a:p>
                      <a:pPr algn="ctr">
                        <a:lnSpc>
                          <a:spcPct val="150000"/>
                        </a:lnSpc>
                        <a:spcAft>
                          <a:spcPts val="0"/>
                        </a:spcAft>
                      </a:pPr>
                      <a:r>
                        <a:rPr lang="fr-FR" sz="2000" dirty="0">
                          <a:effectLst/>
                          <a:latin typeface="Arial Narrow" panose="020B0606020202030204" pitchFamily="34" charset="0"/>
                        </a:rPr>
                        <a:t>Période</a:t>
                      </a:r>
                      <a:endParaRPr lang="fr-FR" sz="2000" dirty="0">
                        <a:effectLst/>
                        <a:latin typeface="Arial Narrow" panose="020B0606020202030204" pitchFamily="34" charset="0"/>
                        <a:ea typeface="Times New Roman"/>
                      </a:endParaRPr>
                    </a:p>
                  </a:txBody>
                  <a:tcPr marL="68580" marR="68580" marT="0" marB="0"/>
                </a:tc>
                <a:tc>
                  <a:txBody>
                    <a:bodyPr/>
                    <a:lstStyle/>
                    <a:p>
                      <a:pPr algn="ctr">
                        <a:lnSpc>
                          <a:spcPct val="150000"/>
                        </a:lnSpc>
                        <a:spcAft>
                          <a:spcPts val="0"/>
                        </a:spcAft>
                      </a:pPr>
                      <a:r>
                        <a:rPr lang="fr-FR" sz="2000" dirty="0">
                          <a:effectLst/>
                          <a:latin typeface="Arial Narrow" panose="020B0606020202030204" pitchFamily="34" charset="0"/>
                        </a:rPr>
                        <a:t>Actions</a:t>
                      </a:r>
                      <a:endParaRPr lang="fr-FR" sz="2000" dirty="0">
                        <a:effectLst/>
                        <a:latin typeface="Arial Narrow" panose="020B0606020202030204" pitchFamily="34" charset="0"/>
                        <a:ea typeface="Times New Roman"/>
                      </a:endParaRPr>
                    </a:p>
                  </a:txBody>
                  <a:tcPr marL="68580" marR="68580" marT="0" marB="0"/>
                </a:tc>
                <a:tc>
                  <a:txBody>
                    <a:bodyPr/>
                    <a:lstStyle/>
                    <a:p>
                      <a:pPr algn="ctr">
                        <a:lnSpc>
                          <a:spcPct val="150000"/>
                        </a:lnSpc>
                        <a:spcAft>
                          <a:spcPts val="0"/>
                        </a:spcAft>
                      </a:pPr>
                      <a:r>
                        <a:rPr lang="fr-FR" sz="2000" dirty="0">
                          <a:effectLst/>
                          <a:latin typeface="Arial Narrow" panose="020B0606020202030204" pitchFamily="34" charset="0"/>
                        </a:rPr>
                        <a:t>Intervenants</a:t>
                      </a:r>
                      <a:endParaRPr lang="fr-FR" sz="2000" dirty="0">
                        <a:effectLst/>
                        <a:latin typeface="Arial Narrow" panose="020B0606020202030204" pitchFamily="34" charset="0"/>
                        <a:ea typeface="Times New Roman"/>
                      </a:endParaRPr>
                    </a:p>
                  </a:txBody>
                  <a:tcPr marL="68580" marR="68580" marT="0" marB="0"/>
                </a:tc>
              </a:tr>
              <a:tr h="1377133">
                <a:tc>
                  <a:txBody>
                    <a:bodyPr/>
                    <a:lstStyle/>
                    <a:p>
                      <a:pPr algn="just">
                        <a:lnSpc>
                          <a:spcPct val="150000"/>
                        </a:lnSpc>
                        <a:spcAft>
                          <a:spcPts val="0"/>
                        </a:spcAft>
                      </a:pPr>
                      <a:r>
                        <a:rPr lang="fr-FR" sz="2000" dirty="0">
                          <a:effectLst/>
                          <a:latin typeface="Arial Narrow" panose="020B0606020202030204" pitchFamily="34" charset="0"/>
                        </a:rPr>
                        <a:t>01 Septembre </a:t>
                      </a:r>
                      <a:endParaRPr lang="fr-FR" sz="2000" dirty="0">
                        <a:effectLst/>
                        <a:latin typeface="Arial Narrow" panose="020B0606020202030204" pitchFamily="34" charset="0"/>
                        <a:ea typeface="Times New Roman"/>
                      </a:endParaRPr>
                    </a:p>
                  </a:txBody>
                  <a:tcPr marL="68580" marR="68580" marT="0" marB="0"/>
                </a:tc>
                <a:tc>
                  <a:txBody>
                    <a:bodyPr/>
                    <a:lstStyle/>
                    <a:p>
                      <a:pPr algn="just">
                        <a:lnSpc>
                          <a:spcPct val="150000"/>
                        </a:lnSpc>
                        <a:spcAft>
                          <a:spcPts val="0"/>
                        </a:spcAft>
                      </a:pPr>
                      <a:r>
                        <a:rPr lang="fr-FR" sz="2000" dirty="0">
                          <a:effectLst/>
                          <a:latin typeface="Arial Narrow" panose="020B0606020202030204" pitchFamily="34" charset="0"/>
                        </a:rPr>
                        <a:t>Réunion préparatoire à l’élaboration du PABA</a:t>
                      </a:r>
                      <a:endParaRPr lang="fr-FR" sz="2000" dirty="0">
                        <a:effectLst/>
                        <a:latin typeface="Arial Narrow" panose="020B0606020202030204" pitchFamily="34" charset="0"/>
                        <a:ea typeface="Times New Roman"/>
                      </a:endParaRPr>
                    </a:p>
                  </a:txBody>
                  <a:tcPr marL="68580" marR="68580" marT="0" marB="0"/>
                </a:tc>
                <a:tc>
                  <a:txBody>
                    <a:bodyPr/>
                    <a:lstStyle/>
                    <a:p>
                      <a:pPr algn="just">
                        <a:lnSpc>
                          <a:spcPct val="150000"/>
                        </a:lnSpc>
                        <a:spcAft>
                          <a:spcPts val="0"/>
                        </a:spcAft>
                      </a:pPr>
                      <a:r>
                        <a:rPr lang="fr-FR" sz="2000">
                          <a:effectLst/>
                          <a:latin typeface="Arial Narrow" panose="020B0606020202030204" pitchFamily="34" charset="0"/>
                        </a:rPr>
                        <a:t>Directeur, Comptabilité et les chefs de services</a:t>
                      </a:r>
                    </a:p>
                    <a:p>
                      <a:pPr algn="just">
                        <a:lnSpc>
                          <a:spcPct val="150000"/>
                        </a:lnSpc>
                        <a:spcAft>
                          <a:spcPts val="0"/>
                        </a:spcAft>
                      </a:pPr>
                      <a:r>
                        <a:rPr lang="fr-FR" sz="2000">
                          <a:effectLst/>
                          <a:latin typeface="Arial Narrow" panose="020B0606020202030204" pitchFamily="34" charset="0"/>
                        </a:rPr>
                        <a:t> </a:t>
                      </a:r>
                      <a:endParaRPr lang="fr-FR" sz="2000">
                        <a:effectLst/>
                        <a:latin typeface="Arial Narrow" panose="020B0606020202030204" pitchFamily="34" charset="0"/>
                        <a:ea typeface="Times New Roman"/>
                      </a:endParaRPr>
                    </a:p>
                  </a:txBody>
                  <a:tcPr marL="68580" marR="68580" marT="0" marB="0"/>
                </a:tc>
              </a:tr>
              <a:tr h="898292">
                <a:tc>
                  <a:txBody>
                    <a:bodyPr/>
                    <a:lstStyle/>
                    <a:p>
                      <a:pPr algn="just">
                        <a:lnSpc>
                          <a:spcPct val="150000"/>
                        </a:lnSpc>
                        <a:spcAft>
                          <a:spcPts val="0"/>
                        </a:spcAft>
                      </a:pPr>
                      <a:r>
                        <a:rPr lang="fr-FR" sz="2000">
                          <a:effectLst/>
                          <a:latin typeface="Arial Narrow" panose="020B0606020202030204" pitchFamily="34" charset="0"/>
                        </a:rPr>
                        <a:t>02 septembre </a:t>
                      </a:r>
                      <a:endParaRPr lang="fr-FR" sz="2000">
                        <a:effectLst/>
                        <a:latin typeface="Arial Narrow" panose="020B0606020202030204" pitchFamily="34" charset="0"/>
                        <a:ea typeface="Times New Roman"/>
                      </a:endParaRPr>
                    </a:p>
                  </a:txBody>
                  <a:tcPr marL="68580" marR="68580" marT="0" marB="0"/>
                </a:tc>
                <a:tc>
                  <a:txBody>
                    <a:bodyPr/>
                    <a:lstStyle/>
                    <a:p>
                      <a:pPr algn="just">
                        <a:lnSpc>
                          <a:spcPct val="150000"/>
                        </a:lnSpc>
                        <a:spcAft>
                          <a:spcPts val="0"/>
                        </a:spcAft>
                      </a:pPr>
                      <a:r>
                        <a:rPr lang="fr-FR" sz="2000" dirty="0">
                          <a:effectLst/>
                          <a:latin typeface="Arial Narrow" panose="020B0606020202030204" pitchFamily="34" charset="0"/>
                        </a:rPr>
                        <a:t>Rédaction et diffusion des instructions pour la préparation du PABA</a:t>
                      </a:r>
                      <a:endParaRPr lang="fr-FR" sz="2000" dirty="0">
                        <a:effectLst/>
                        <a:latin typeface="Arial Narrow" panose="020B0606020202030204" pitchFamily="34" charset="0"/>
                        <a:ea typeface="Times New Roman"/>
                      </a:endParaRPr>
                    </a:p>
                  </a:txBody>
                  <a:tcPr marL="68580" marR="68580" marT="0" marB="0"/>
                </a:tc>
                <a:tc>
                  <a:txBody>
                    <a:bodyPr/>
                    <a:lstStyle/>
                    <a:p>
                      <a:pPr algn="just">
                        <a:lnSpc>
                          <a:spcPct val="150000"/>
                        </a:lnSpc>
                        <a:spcAft>
                          <a:spcPts val="0"/>
                        </a:spcAft>
                      </a:pPr>
                      <a:r>
                        <a:rPr lang="fr-BE" sz="2000">
                          <a:effectLst/>
                          <a:latin typeface="Arial Narrow" panose="020B0606020202030204" pitchFamily="34" charset="0"/>
                        </a:rPr>
                        <a:t>Directeur, Comptabilité, </a:t>
                      </a:r>
                      <a:endParaRPr lang="fr-FR" sz="2000">
                        <a:effectLst/>
                        <a:latin typeface="Arial Narrow" panose="020B0606020202030204" pitchFamily="34" charset="0"/>
                        <a:ea typeface="Times New Roman"/>
                      </a:endParaRPr>
                    </a:p>
                  </a:txBody>
                  <a:tcPr marL="68580" marR="68580" marT="0" marB="0"/>
                </a:tc>
              </a:tr>
              <a:tr h="898292">
                <a:tc>
                  <a:txBody>
                    <a:bodyPr/>
                    <a:lstStyle/>
                    <a:p>
                      <a:pPr algn="just">
                        <a:lnSpc>
                          <a:spcPct val="150000"/>
                        </a:lnSpc>
                        <a:spcAft>
                          <a:spcPts val="0"/>
                        </a:spcAft>
                      </a:pPr>
                      <a:r>
                        <a:rPr lang="fr-FR" sz="2000">
                          <a:effectLst/>
                          <a:latin typeface="Arial Narrow" panose="020B0606020202030204" pitchFamily="34" charset="0"/>
                        </a:rPr>
                        <a:t>15 septembre </a:t>
                      </a:r>
                      <a:endParaRPr lang="fr-FR" sz="2000">
                        <a:effectLst/>
                        <a:latin typeface="Arial Narrow" panose="020B0606020202030204" pitchFamily="34" charset="0"/>
                        <a:ea typeface="Times New Roman"/>
                      </a:endParaRPr>
                    </a:p>
                  </a:txBody>
                  <a:tcPr marL="68580" marR="68580" marT="0" marB="0"/>
                </a:tc>
                <a:tc>
                  <a:txBody>
                    <a:bodyPr/>
                    <a:lstStyle/>
                    <a:p>
                      <a:pPr algn="just">
                        <a:lnSpc>
                          <a:spcPct val="150000"/>
                        </a:lnSpc>
                        <a:spcAft>
                          <a:spcPts val="0"/>
                        </a:spcAft>
                      </a:pPr>
                      <a:r>
                        <a:rPr lang="fr-FR" sz="2000" dirty="0">
                          <a:effectLst/>
                          <a:latin typeface="Arial Narrow" panose="020B0606020202030204" pitchFamily="34" charset="0"/>
                        </a:rPr>
                        <a:t>Transmission des besoins pour les prévisions budgétaires annuels</a:t>
                      </a:r>
                      <a:endParaRPr lang="fr-FR" sz="2000" dirty="0">
                        <a:effectLst/>
                        <a:latin typeface="Arial Narrow" panose="020B0606020202030204" pitchFamily="34" charset="0"/>
                        <a:ea typeface="Times New Roman"/>
                      </a:endParaRPr>
                    </a:p>
                  </a:txBody>
                  <a:tcPr marL="68580" marR="68580" marT="0" marB="0"/>
                </a:tc>
                <a:tc>
                  <a:txBody>
                    <a:bodyPr/>
                    <a:lstStyle/>
                    <a:p>
                      <a:pPr algn="just">
                        <a:lnSpc>
                          <a:spcPct val="150000"/>
                        </a:lnSpc>
                        <a:spcAft>
                          <a:spcPts val="0"/>
                        </a:spcAft>
                      </a:pPr>
                      <a:r>
                        <a:rPr lang="fr-FR" sz="2000" dirty="0">
                          <a:effectLst/>
                          <a:latin typeface="Arial Narrow" panose="020B0606020202030204" pitchFamily="34" charset="0"/>
                        </a:rPr>
                        <a:t>Chefs de services </a:t>
                      </a:r>
                    </a:p>
                    <a:p>
                      <a:pPr algn="just">
                        <a:lnSpc>
                          <a:spcPct val="150000"/>
                        </a:lnSpc>
                        <a:spcAft>
                          <a:spcPts val="0"/>
                        </a:spcAft>
                      </a:pPr>
                      <a:r>
                        <a:rPr lang="fr-FR" sz="2000" dirty="0">
                          <a:effectLst/>
                          <a:latin typeface="Arial Narrow" panose="020B0606020202030204" pitchFamily="34" charset="0"/>
                        </a:rPr>
                        <a:t> </a:t>
                      </a:r>
                      <a:endParaRPr lang="fr-FR" sz="2000" dirty="0">
                        <a:effectLst/>
                        <a:latin typeface="Arial Narrow" panose="020B0606020202030204" pitchFamily="34" charset="0"/>
                        <a:ea typeface="Times New Roman"/>
                      </a:endParaRPr>
                    </a:p>
                  </a:txBody>
                  <a:tcPr marL="68580" marR="68580" marT="0" marB="0"/>
                </a:tc>
              </a:tr>
              <a:tr h="496144">
                <a:tc>
                  <a:txBody>
                    <a:bodyPr/>
                    <a:lstStyle/>
                    <a:p>
                      <a:pPr algn="just">
                        <a:lnSpc>
                          <a:spcPct val="150000"/>
                        </a:lnSpc>
                        <a:spcAft>
                          <a:spcPts val="0"/>
                        </a:spcAft>
                      </a:pPr>
                      <a:r>
                        <a:rPr lang="fr-FR" sz="2000">
                          <a:effectLst/>
                          <a:latin typeface="Arial Narrow" panose="020B0606020202030204" pitchFamily="34" charset="0"/>
                        </a:rPr>
                        <a:t>20 septembre </a:t>
                      </a:r>
                      <a:endParaRPr lang="fr-FR" sz="2000">
                        <a:effectLst/>
                        <a:latin typeface="Arial Narrow" panose="020B0606020202030204" pitchFamily="34" charset="0"/>
                        <a:ea typeface="Times New Roman"/>
                      </a:endParaRPr>
                    </a:p>
                  </a:txBody>
                  <a:tcPr marL="68580" marR="68580" marT="0" marB="0"/>
                </a:tc>
                <a:tc>
                  <a:txBody>
                    <a:bodyPr/>
                    <a:lstStyle/>
                    <a:p>
                      <a:pPr algn="just">
                        <a:lnSpc>
                          <a:spcPct val="150000"/>
                        </a:lnSpc>
                        <a:spcAft>
                          <a:spcPts val="0"/>
                        </a:spcAft>
                      </a:pPr>
                      <a:r>
                        <a:rPr lang="fr-FR" sz="2000" dirty="0">
                          <a:effectLst/>
                          <a:latin typeface="Arial Narrow" panose="020B0606020202030204" pitchFamily="34" charset="0"/>
                        </a:rPr>
                        <a:t>Elaboration du projet de budget</a:t>
                      </a:r>
                      <a:endParaRPr lang="fr-FR" sz="2000" dirty="0">
                        <a:effectLst/>
                        <a:latin typeface="Arial Narrow" panose="020B0606020202030204" pitchFamily="34" charset="0"/>
                        <a:ea typeface="Times New Roman"/>
                      </a:endParaRPr>
                    </a:p>
                  </a:txBody>
                  <a:tcPr marL="68580" marR="68580" marT="0" marB="0"/>
                </a:tc>
                <a:tc>
                  <a:txBody>
                    <a:bodyPr/>
                    <a:lstStyle/>
                    <a:p>
                      <a:pPr algn="just">
                        <a:lnSpc>
                          <a:spcPct val="150000"/>
                        </a:lnSpc>
                        <a:spcAft>
                          <a:spcPts val="0"/>
                        </a:spcAft>
                      </a:pPr>
                      <a:r>
                        <a:rPr lang="fr-FR" sz="2000" dirty="0">
                          <a:effectLst/>
                          <a:latin typeface="Arial Narrow" panose="020B0606020202030204" pitchFamily="34" charset="0"/>
                        </a:rPr>
                        <a:t>Comité Technique </a:t>
                      </a:r>
                      <a:r>
                        <a:rPr lang="fr-FR" sz="2000" dirty="0" err="1">
                          <a:effectLst/>
                          <a:latin typeface="Arial Narrow" panose="020B0606020202030204" pitchFamily="34" charset="0"/>
                        </a:rPr>
                        <a:t>ad.hoc</a:t>
                      </a:r>
                      <a:endParaRPr lang="fr-FR" sz="2000" dirty="0">
                        <a:effectLst/>
                        <a:latin typeface="Arial Narrow" panose="020B0606020202030204" pitchFamily="34" charset="0"/>
                        <a:ea typeface="Times New Roman"/>
                      </a:endParaRPr>
                    </a:p>
                  </a:txBody>
                  <a:tcPr marL="68580" marR="68580" marT="0" marB="0"/>
                </a:tc>
              </a:tr>
              <a:tr h="898292">
                <a:tc>
                  <a:txBody>
                    <a:bodyPr/>
                    <a:lstStyle/>
                    <a:p>
                      <a:pPr algn="just">
                        <a:lnSpc>
                          <a:spcPct val="150000"/>
                        </a:lnSpc>
                        <a:spcAft>
                          <a:spcPts val="0"/>
                        </a:spcAft>
                      </a:pPr>
                      <a:r>
                        <a:rPr lang="fr-FR" sz="2000">
                          <a:effectLst/>
                          <a:latin typeface="Arial Narrow" panose="020B0606020202030204" pitchFamily="34" charset="0"/>
                        </a:rPr>
                        <a:t>30 septembre </a:t>
                      </a:r>
                      <a:endParaRPr lang="fr-FR" sz="2000">
                        <a:effectLst/>
                        <a:latin typeface="Arial Narrow" panose="020B0606020202030204" pitchFamily="34" charset="0"/>
                        <a:ea typeface="Times New Roman"/>
                      </a:endParaRPr>
                    </a:p>
                  </a:txBody>
                  <a:tcPr marL="68580" marR="68580" marT="0" marB="0"/>
                </a:tc>
                <a:tc>
                  <a:txBody>
                    <a:bodyPr/>
                    <a:lstStyle/>
                    <a:p>
                      <a:pPr algn="just">
                        <a:lnSpc>
                          <a:spcPct val="150000"/>
                        </a:lnSpc>
                        <a:spcAft>
                          <a:spcPts val="0"/>
                        </a:spcAft>
                      </a:pPr>
                      <a:r>
                        <a:rPr lang="fr-FR" sz="2000" dirty="0">
                          <a:effectLst/>
                          <a:latin typeface="Arial Narrow" panose="020B0606020202030204" pitchFamily="34" charset="0"/>
                        </a:rPr>
                        <a:t>Discussion du projet de budget au comité  technique de la Coordination</a:t>
                      </a:r>
                      <a:endParaRPr lang="fr-FR" sz="2000" dirty="0">
                        <a:effectLst/>
                        <a:latin typeface="Arial Narrow" panose="020B0606020202030204" pitchFamily="34" charset="0"/>
                        <a:ea typeface="Times New Roman"/>
                      </a:endParaRPr>
                    </a:p>
                  </a:txBody>
                  <a:tcPr marL="68580" marR="68580" marT="0" marB="0"/>
                </a:tc>
                <a:tc>
                  <a:txBody>
                    <a:bodyPr/>
                    <a:lstStyle/>
                    <a:p>
                      <a:pPr algn="just">
                        <a:lnSpc>
                          <a:spcPct val="150000"/>
                        </a:lnSpc>
                        <a:spcAft>
                          <a:spcPts val="0"/>
                        </a:spcAft>
                      </a:pPr>
                      <a:r>
                        <a:rPr lang="fr-FR" sz="2000" dirty="0">
                          <a:effectLst/>
                          <a:latin typeface="Arial Narrow" panose="020B0606020202030204" pitchFamily="34" charset="0"/>
                        </a:rPr>
                        <a:t>Comité Technique </a:t>
                      </a:r>
                      <a:r>
                        <a:rPr lang="fr-FR" sz="2000" dirty="0" err="1">
                          <a:effectLst/>
                          <a:latin typeface="Arial Narrow" panose="020B0606020202030204" pitchFamily="34" charset="0"/>
                        </a:rPr>
                        <a:t>ad.hoc</a:t>
                      </a:r>
                      <a:endParaRPr lang="fr-FR" sz="2000" dirty="0">
                        <a:effectLst/>
                        <a:latin typeface="Arial Narrow" panose="020B0606020202030204" pitchFamily="34" charset="0"/>
                        <a:ea typeface="Times New Roman"/>
                      </a:endParaRPr>
                    </a:p>
                  </a:txBody>
                  <a:tcPr marL="68580" marR="68580" marT="0" marB="0"/>
                </a:tc>
              </a:tr>
              <a:tr h="496144">
                <a:tc>
                  <a:txBody>
                    <a:bodyPr/>
                    <a:lstStyle/>
                    <a:p>
                      <a:pPr algn="just">
                        <a:lnSpc>
                          <a:spcPct val="150000"/>
                        </a:lnSpc>
                        <a:spcAft>
                          <a:spcPts val="0"/>
                        </a:spcAft>
                      </a:pPr>
                      <a:r>
                        <a:rPr lang="fr-FR" sz="2000">
                          <a:effectLst/>
                          <a:latin typeface="Arial Narrow" panose="020B0606020202030204" pitchFamily="34" charset="0"/>
                        </a:rPr>
                        <a:t>15 octobre</a:t>
                      </a:r>
                      <a:endParaRPr lang="fr-FR" sz="2000">
                        <a:effectLst/>
                        <a:latin typeface="Arial Narrow" panose="020B0606020202030204" pitchFamily="34" charset="0"/>
                        <a:ea typeface="Times New Roman"/>
                      </a:endParaRPr>
                    </a:p>
                  </a:txBody>
                  <a:tcPr marL="68580" marR="68580" marT="0" marB="0"/>
                </a:tc>
                <a:tc>
                  <a:txBody>
                    <a:bodyPr/>
                    <a:lstStyle/>
                    <a:p>
                      <a:pPr algn="just">
                        <a:lnSpc>
                          <a:spcPct val="150000"/>
                        </a:lnSpc>
                        <a:spcAft>
                          <a:spcPts val="0"/>
                        </a:spcAft>
                      </a:pPr>
                      <a:r>
                        <a:rPr lang="fr-FR" sz="2000">
                          <a:effectLst/>
                          <a:latin typeface="Arial Narrow" panose="020B0606020202030204" pitchFamily="34" charset="0"/>
                        </a:rPr>
                        <a:t>Examen du projet de budget </a:t>
                      </a:r>
                      <a:endParaRPr lang="fr-FR" sz="2000">
                        <a:effectLst/>
                        <a:latin typeface="Arial Narrow" panose="020B0606020202030204" pitchFamily="34" charset="0"/>
                        <a:ea typeface="Times New Roman"/>
                      </a:endParaRPr>
                    </a:p>
                  </a:txBody>
                  <a:tcPr marL="68580" marR="68580" marT="0" marB="0"/>
                </a:tc>
                <a:tc>
                  <a:txBody>
                    <a:bodyPr/>
                    <a:lstStyle/>
                    <a:p>
                      <a:pPr algn="just">
                        <a:lnSpc>
                          <a:spcPct val="150000"/>
                        </a:lnSpc>
                        <a:spcAft>
                          <a:spcPts val="0"/>
                        </a:spcAft>
                      </a:pPr>
                      <a:r>
                        <a:rPr lang="fr-FR" sz="2000" dirty="0">
                          <a:effectLst/>
                          <a:latin typeface="Arial Narrow" panose="020B0606020202030204" pitchFamily="34" charset="0"/>
                        </a:rPr>
                        <a:t>Comité de gestion</a:t>
                      </a:r>
                      <a:endParaRPr lang="fr-FR" sz="2000" dirty="0">
                        <a:effectLst/>
                        <a:latin typeface="Arial Narrow" panose="020B0606020202030204" pitchFamily="34" charset="0"/>
                        <a:ea typeface="Times New Roman"/>
                      </a:endParaRPr>
                    </a:p>
                  </a:txBody>
                  <a:tcPr marL="68580" marR="68580" marT="0" marB="0"/>
                </a:tc>
              </a:tr>
              <a:tr h="496144">
                <a:tc>
                  <a:txBody>
                    <a:bodyPr/>
                    <a:lstStyle/>
                    <a:p>
                      <a:pPr algn="just">
                        <a:lnSpc>
                          <a:spcPct val="150000"/>
                        </a:lnSpc>
                        <a:spcAft>
                          <a:spcPts val="0"/>
                        </a:spcAft>
                      </a:pPr>
                      <a:r>
                        <a:rPr lang="fr-FR" sz="2000">
                          <a:effectLst/>
                          <a:latin typeface="Arial Narrow" panose="020B0606020202030204" pitchFamily="34" charset="0"/>
                        </a:rPr>
                        <a:t>Novembre</a:t>
                      </a:r>
                      <a:endParaRPr lang="fr-FR" sz="2000">
                        <a:effectLst/>
                        <a:latin typeface="Arial Narrow" panose="020B0606020202030204" pitchFamily="34" charset="0"/>
                        <a:ea typeface="Times New Roman"/>
                      </a:endParaRPr>
                    </a:p>
                  </a:txBody>
                  <a:tcPr marL="68580" marR="68580" marT="0" marB="0"/>
                </a:tc>
                <a:tc>
                  <a:txBody>
                    <a:bodyPr/>
                    <a:lstStyle/>
                    <a:p>
                      <a:pPr algn="just">
                        <a:lnSpc>
                          <a:spcPct val="150000"/>
                        </a:lnSpc>
                        <a:spcAft>
                          <a:spcPts val="0"/>
                        </a:spcAft>
                      </a:pPr>
                      <a:r>
                        <a:rPr lang="fr-FR" sz="2000">
                          <a:effectLst/>
                          <a:latin typeface="Arial Narrow" panose="020B0606020202030204" pitchFamily="34" charset="0"/>
                        </a:rPr>
                        <a:t>Adoption du projet du budget</a:t>
                      </a:r>
                      <a:endParaRPr lang="fr-FR" sz="2000">
                        <a:effectLst/>
                        <a:latin typeface="Arial Narrow" panose="020B0606020202030204" pitchFamily="34" charset="0"/>
                        <a:ea typeface="Times New Roman"/>
                      </a:endParaRPr>
                    </a:p>
                  </a:txBody>
                  <a:tcPr marL="68580" marR="68580" marT="0" marB="0"/>
                </a:tc>
                <a:tc>
                  <a:txBody>
                    <a:bodyPr/>
                    <a:lstStyle/>
                    <a:p>
                      <a:pPr algn="just">
                        <a:lnSpc>
                          <a:spcPct val="150000"/>
                        </a:lnSpc>
                        <a:spcAft>
                          <a:spcPts val="0"/>
                        </a:spcAft>
                      </a:pPr>
                      <a:r>
                        <a:rPr lang="fr-FR" sz="2000" dirty="0">
                          <a:effectLst/>
                          <a:latin typeface="Arial Narrow" panose="020B0606020202030204" pitchFamily="34" charset="0"/>
                        </a:rPr>
                        <a:t>Conseil d’Administration</a:t>
                      </a:r>
                      <a:endParaRPr lang="fr-FR" sz="2000" dirty="0">
                        <a:effectLst/>
                        <a:latin typeface="Arial Narrow" panose="020B0606020202030204" pitchFamily="34" charset="0"/>
                        <a:ea typeface="Times New Roman"/>
                      </a:endParaRPr>
                    </a:p>
                  </a:txBody>
                  <a:tcPr marL="68580" marR="68580" marT="0" marB="0"/>
                </a:tc>
              </a:tr>
              <a:tr h="496144">
                <a:tc>
                  <a:txBody>
                    <a:bodyPr/>
                    <a:lstStyle/>
                    <a:p>
                      <a:pPr algn="just">
                        <a:lnSpc>
                          <a:spcPct val="150000"/>
                        </a:lnSpc>
                        <a:spcAft>
                          <a:spcPts val="0"/>
                        </a:spcAft>
                      </a:pPr>
                      <a:r>
                        <a:rPr lang="fr-FR" sz="2000">
                          <a:effectLst/>
                          <a:latin typeface="Arial Narrow" panose="020B0606020202030204" pitchFamily="34" charset="0"/>
                        </a:rPr>
                        <a:t>Décembre </a:t>
                      </a:r>
                      <a:endParaRPr lang="fr-FR" sz="2000">
                        <a:effectLst/>
                        <a:latin typeface="Arial Narrow" panose="020B0606020202030204" pitchFamily="34" charset="0"/>
                        <a:ea typeface="Times New Roman"/>
                      </a:endParaRPr>
                    </a:p>
                  </a:txBody>
                  <a:tcPr marL="68580" marR="68580" marT="0" marB="0"/>
                </a:tc>
                <a:tc>
                  <a:txBody>
                    <a:bodyPr/>
                    <a:lstStyle/>
                    <a:p>
                      <a:pPr algn="just">
                        <a:lnSpc>
                          <a:spcPct val="150000"/>
                        </a:lnSpc>
                        <a:spcAft>
                          <a:spcPts val="0"/>
                        </a:spcAft>
                      </a:pPr>
                      <a:r>
                        <a:rPr lang="fr-FR" sz="2000">
                          <a:effectLst/>
                          <a:latin typeface="Arial Narrow" panose="020B0606020202030204" pitchFamily="34" charset="0"/>
                        </a:rPr>
                        <a:t>Diffusion du budget à la Direction</a:t>
                      </a:r>
                      <a:endParaRPr lang="fr-FR" sz="2000">
                        <a:effectLst/>
                        <a:latin typeface="Arial Narrow" panose="020B0606020202030204" pitchFamily="34" charset="0"/>
                        <a:ea typeface="Times New Roman"/>
                      </a:endParaRPr>
                    </a:p>
                  </a:txBody>
                  <a:tcPr marL="68580" marR="68580" marT="0" marB="0"/>
                </a:tc>
                <a:tc>
                  <a:txBody>
                    <a:bodyPr/>
                    <a:lstStyle/>
                    <a:p>
                      <a:pPr algn="just">
                        <a:lnSpc>
                          <a:spcPct val="150000"/>
                        </a:lnSpc>
                        <a:spcAft>
                          <a:spcPts val="0"/>
                        </a:spcAft>
                      </a:pPr>
                      <a:r>
                        <a:rPr lang="fr-FR" sz="2000" dirty="0">
                          <a:effectLst/>
                          <a:latin typeface="Arial Narrow" panose="020B0606020202030204" pitchFamily="34" charset="0"/>
                        </a:rPr>
                        <a:t>SEA ou le SED</a:t>
                      </a:r>
                      <a:endParaRPr lang="fr-FR" sz="2000" dirty="0">
                        <a:effectLst/>
                        <a:latin typeface="Arial Narrow" panose="020B0606020202030204" pitchFamily="34" charset="0"/>
                        <a:ea typeface="Times New Roman"/>
                      </a:endParaRPr>
                    </a:p>
                  </a:txBody>
                  <a:tcPr marL="68580" marR="68580" marT="0" marB="0"/>
                </a:tc>
              </a:tr>
            </a:tbl>
          </a:graphicData>
        </a:graphic>
      </p:graphicFrame>
      <p:sp>
        <p:nvSpPr>
          <p:cNvPr id="6" name="Rectangle 1"/>
          <p:cNvSpPr>
            <a:spLocks noChangeArrowheads="1"/>
          </p:cNvSpPr>
          <p:nvPr/>
        </p:nvSpPr>
        <p:spPr bwMode="auto">
          <a:xfrm>
            <a:off x="1647825" y="19431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317378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0"/>
            <a:ext cx="8229600" cy="1169368"/>
          </a:xfrm>
        </p:spPr>
        <p:txBody>
          <a:bodyPr>
            <a:noAutofit/>
          </a:bodyPr>
          <a:lstStyle/>
          <a:p>
            <a:r>
              <a:rPr lang="fr-FR" sz="2800" b="1" dirty="0">
                <a:latin typeface="Arial Narrow" panose="020B0606020202030204" pitchFamily="34" charset="0"/>
              </a:rPr>
              <a:t>II.3. Exécution budgétaire </a:t>
            </a:r>
            <a:br>
              <a:rPr lang="fr-FR" sz="2800" b="1" dirty="0">
                <a:latin typeface="Arial Narrow" panose="020B0606020202030204" pitchFamily="34" charset="0"/>
              </a:rPr>
            </a:br>
            <a:r>
              <a:rPr lang="fr-FR" sz="2800" b="1" dirty="0">
                <a:latin typeface="Arial Narrow" panose="020B0606020202030204" pitchFamily="34" charset="0"/>
              </a:rPr>
              <a:t>II.3.1. Règles de gestion </a:t>
            </a:r>
            <a:r>
              <a:rPr lang="fr-FR" sz="3200" b="1" dirty="0">
                <a:latin typeface="Arial Narrow" panose="020B0606020202030204" pitchFamily="34" charset="0"/>
              </a:rPr>
              <a:t/>
            </a:r>
            <a:br>
              <a:rPr lang="fr-FR" sz="3200" b="1" dirty="0">
                <a:latin typeface="Arial Narrow" panose="020B0606020202030204" pitchFamily="34" charset="0"/>
              </a:rPr>
            </a:br>
            <a:endParaRPr lang="fr-FR" sz="3200" dirty="0">
              <a:latin typeface="Arial Narrow" panose="020B0606020202030204" pitchFamily="34" charset="0"/>
            </a:endParaRPr>
          </a:p>
        </p:txBody>
      </p:sp>
      <p:sp>
        <p:nvSpPr>
          <p:cNvPr id="3" name="Espace réservé du contenu 2"/>
          <p:cNvSpPr>
            <a:spLocks noGrp="1"/>
          </p:cNvSpPr>
          <p:nvPr>
            <p:ph idx="1"/>
          </p:nvPr>
        </p:nvSpPr>
        <p:spPr>
          <a:xfrm>
            <a:off x="251520" y="908720"/>
            <a:ext cx="8712968" cy="5949280"/>
          </a:xfrm>
        </p:spPr>
        <p:txBody>
          <a:bodyPr>
            <a:normAutofit fontScale="92500" lnSpcReduction="10000"/>
          </a:bodyPr>
          <a:lstStyle/>
          <a:p>
            <a:pPr marL="0" lvl="0" indent="0" algn="just">
              <a:lnSpc>
                <a:spcPct val="150000"/>
              </a:lnSpc>
              <a:buNone/>
            </a:pPr>
            <a:r>
              <a:rPr lang="fr-FR" dirty="0" smtClean="0"/>
              <a:t>- </a:t>
            </a:r>
            <a:r>
              <a:rPr lang="x-none" sz="2800" smtClean="0">
                <a:latin typeface="Arial Narrow" panose="020B0606020202030204" pitchFamily="34" charset="0"/>
              </a:rPr>
              <a:t>Le </a:t>
            </a:r>
            <a:r>
              <a:rPr lang="x-none" sz="2800">
                <a:latin typeface="Arial Narrow" panose="020B0606020202030204" pitchFamily="34" charset="0"/>
              </a:rPr>
              <a:t>budget approuvé dans sa version définitive est mis en exécution par l</a:t>
            </a:r>
            <a:r>
              <a:rPr lang="fr-FR" sz="2800" dirty="0">
                <a:latin typeface="Arial Narrow" panose="020B0606020202030204" pitchFamily="34" charset="0"/>
              </a:rPr>
              <a:t>e Directeur du Centre.</a:t>
            </a:r>
          </a:p>
          <a:p>
            <a:pPr marL="0" lvl="0" indent="0" algn="just">
              <a:lnSpc>
                <a:spcPct val="150000"/>
              </a:lnSpc>
              <a:buNone/>
            </a:pPr>
            <a:r>
              <a:rPr lang="fr-BE" sz="2800" dirty="0" smtClean="0">
                <a:latin typeface="Arial Narrow" panose="020B0606020202030204" pitchFamily="34" charset="0"/>
              </a:rPr>
              <a:t>- La </a:t>
            </a:r>
            <a:r>
              <a:rPr lang="fr-BE" sz="2800" dirty="0">
                <a:latin typeface="Arial Narrow" panose="020B0606020202030204" pitchFamily="34" charset="0"/>
              </a:rPr>
              <a:t>Comptable du Centre </a:t>
            </a:r>
            <a:r>
              <a:rPr lang="fr-FR" sz="2800" dirty="0">
                <a:latin typeface="Arial Narrow" panose="020B0606020202030204" pitchFamily="34" charset="0"/>
              </a:rPr>
              <a:t>assure le suivi de l’exécution des budgets alloués aux différents postes budgétaire sous la supervision du Directeur, SED ou le SEA. Les budgets sont engagés sur la base de la version définitive du PABA approuvé.</a:t>
            </a:r>
          </a:p>
          <a:p>
            <a:pPr marL="0" lvl="0" indent="0" algn="just">
              <a:lnSpc>
                <a:spcPct val="150000"/>
              </a:lnSpc>
              <a:buNone/>
            </a:pPr>
            <a:r>
              <a:rPr lang="fr-FR" sz="2800" dirty="0" smtClean="0">
                <a:latin typeface="Arial Narrow" panose="020B0606020202030204" pitchFamily="34" charset="0"/>
              </a:rPr>
              <a:t>- </a:t>
            </a:r>
            <a:r>
              <a:rPr lang="x-none" sz="2800" smtClean="0">
                <a:latin typeface="Arial Narrow" panose="020B0606020202030204" pitchFamily="34" charset="0"/>
              </a:rPr>
              <a:t>Le </a:t>
            </a:r>
            <a:r>
              <a:rPr lang="x-none" sz="2800">
                <a:latin typeface="Arial Narrow" panose="020B0606020202030204" pitchFamily="34" charset="0"/>
              </a:rPr>
              <a:t>Chef du Service demandeur, l</a:t>
            </a:r>
            <a:r>
              <a:rPr lang="fr-FR" sz="2800" dirty="0">
                <a:latin typeface="Arial Narrow" panose="020B0606020202030204" pitchFamily="34" charset="0"/>
              </a:rPr>
              <a:t>a</a:t>
            </a:r>
            <a:r>
              <a:rPr lang="x-none" sz="2800">
                <a:latin typeface="Arial Narrow" panose="020B0606020202030204" pitchFamily="34" charset="0"/>
              </a:rPr>
              <a:t> Comptable</a:t>
            </a:r>
            <a:r>
              <a:rPr lang="fr-FR" sz="2800" dirty="0">
                <a:latin typeface="Arial Narrow" panose="020B0606020202030204" pitchFamily="34" charset="0"/>
              </a:rPr>
              <a:t>,</a:t>
            </a:r>
            <a:r>
              <a:rPr lang="x-none" sz="2800">
                <a:latin typeface="Arial Narrow" panose="020B0606020202030204" pitchFamily="34" charset="0"/>
              </a:rPr>
              <a:t> le </a:t>
            </a:r>
            <a:r>
              <a:rPr lang="fr-FR" sz="2800" dirty="0">
                <a:latin typeface="Arial Narrow" panose="020B0606020202030204" pitchFamily="34" charset="0"/>
              </a:rPr>
              <a:t>Directeur, le SEA et le SED </a:t>
            </a:r>
            <a:r>
              <a:rPr lang="x-none" sz="2800">
                <a:latin typeface="Arial Narrow" panose="020B0606020202030204" pitchFamily="34" charset="0"/>
              </a:rPr>
              <a:t>autorisent l’engagement de la dépense après vérification qu’elle est éligible, qu’il existe  un budget disponible et les fonds nécessaires à l’engagement de la dépense.</a:t>
            </a:r>
            <a:endParaRPr lang="fr-FR" sz="2800" dirty="0">
              <a:latin typeface="Arial Narrow" panose="020B0606020202030204" pitchFamily="34" charset="0"/>
            </a:endParaRPr>
          </a:p>
          <a:p>
            <a:endParaRPr lang="fr-FR" dirty="0"/>
          </a:p>
        </p:txBody>
      </p:sp>
    </p:spTree>
    <p:extLst>
      <p:ext uri="{BB962C8B-B14F-4D97-AF65-F5344CB8AC3E}">
        <p14:creationId xmlns:p14="http://schemas.microsoft.com/office/powerpoint/2010/main" val="225073700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253</TotalTime>
  <Words>901</Words>
  <Application>Microsoft Office PowerPoint</Application>
  <PresentationFormat>Affichage à l'écran (4:3)</PresentationFormat>
  <Paragraphs>133</Paragraphs>
  <Slides>21</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21</vt:i4>
      </vt:variant>
    </vt:vector>
  </HeadingPairs>
  <TitlesOfParts>
    <vt:vector size="28" baseType="lpstr">
      <vt:lpstr>Arial</vt:lpstr>
      <vt:lpstr>Arial Narrow</vt:lpstr>
      <vt:lpstr>Calibri</vt:lpstr>
      <vt:lpstr>Times New Roman</vt:lpstr>
      <vt:lpstr>Verdana</vt:lpstr>
      <vt:lpstr>Wingdings</vt:lpstr>
      <vt:lpstr>Thème Office</vt:lpstr>
      <vt:lpstr>Présentation PowerPoint</vt:lpstr>
      <vt:lpstr>Sommaire </vt:lpstr>
      <vt:lpstr> I. LES ETAPES DE LA COMPTABILITE BUDGETAIRE / </vt:lpstr>
      <vt:lpstr>II. L’ELABORATION DU BUDGET / </vt:lpstr>
      <vt:lpstr>II.1. Présentation du budget  </vt:lpstr>
      <vt:lpstr>II.2. Elaboration du programme de travail et du budget annuel II.2.1. Règles de gestion  </vt:lpstr>
      <vt:lpstr>II.2.2. La procédure </vt:lpstr>
      <vt:lpstr>Présentation PowerPoint</vt:lpstr>
      <vt:lpstr>II.3. Exécution budgétaire  II.3.1. Règles de gestion  </vt:lpstr>
      <vt:lpstr>Présentation PowerPoint</vt:lpstr>
      <vt:lpstr>L’utilisation du budget </vt:lpstr>
      <vt:lpstr>II.4. Contrôle budgétaire  II.4.1. Suivi quotidien </vt:lpstr>
      <vt:lpstr>II.4.2. Suivi mensuel </vt:lpstr>
      <vt:lpstr>II.4.3. Suivi trimestriel </vt:lpstr>
      <vt:lpstr>Présentation PowerPoint</vt:lpstr>
      <vt:lpstr>II.4.4. Rédaction des rapports </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Comptabilité</dc:creator>
  <cp:lastModifiedBy>SECRET</cp:lastModifiedBy>
  <cp:revision>13</cp:revision>
  <dcterms:created xsi:type="dcterms:W3CDTF">2019-10-15T16:02:09Z</dcterms:created>
  <dcterms:modified xsi:type="dcterms:W3CDTF">2019-10-22T11:26:47Z</dcterms:modified>
</cp:coreProperties>
</file>