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08" r:id="rId1"/>
    <p:sldMasterId id="2147483956" r:id="rId2"/>
  </p:sldMasterIdLst>
  <p:notesMasterIdLst>
    <p:notesMasterId r:id="rId39"/>
  </p:notesMasterIdLst>
  <p:sldIdLst>
    <p:sldId id="404" r:id="rId3"/>
    <p:sldId id="392" r:id="rId4"/>
    <p:sldId id="283" r:id="rId5"/>
    <p:sldId id="319" r:id="rId6"/>
    <p:sldId id="394" r:id="rId7"/>
    <p:sldId id="393" r:id="rId8"/>
    <p:sldId id="395" r:id="rId9"/>
    <p:sldId id="396" r:id="rId10"/>
    <p:sldId id="334" r:id="rId11"/>
    <p:sldId id="336" r:id="rId12"/>
    <p:sldId id="337" r:id="rId13"/>
    <p:sldId id="397" r:id="rId14"/>
    <p:sldId id="398" r:id="rId15"/>
    <p:sldId id="399" r:id="rId16"/>
    <p:sldId id="400" r:id="rId17"/>
    <p:sldId id="340" r:id="rId18"/>
    <p:sldId id="289" r:id="rId19"/>
    <p:sldId id="301" r:id="rId20"/>
    <p:sldId id="331" r:id="rId21"/>
    <p:sldId id="302" r:id="rId22"/>
    <p:sldId id="402" r:id="rId23"/>
    <p:sldId id="354" r:id="rId24"/>
    <p:sldId id="362" r:id="rId25"/>
    <p:sldId id="356" r:id="rId26"/>
    <p:sldId id="357" r:id="rId27"/>
    <p:sldId id="365" r:id="rId28"/>
    <p:sldId id="382" r:id="rId29"/>
    <p:sldId id="403" r:id="rId30"/>
    <p:sldId id="385" r:id="rId31"/>
    <p:sldId id="386" r:id="rId32"/>
    <p:sldId id="388" r:id="rId33"/>
    <p:sldId id="391" r:id="rId34"/>
    <p:sldId id="390" r:id="rId35"/>
    <p:sldId id="277" r:id="rId36"/>
    <p:sldId id="278" r:id="rId37"/>
    <p:sldId id="326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904370388815526E-2"/>
          <c:y val="2.7886716618168361E-3"/>
          <c:w val="0.91704636424357555"/>
          <c:h val="0.859469887057882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78-4D2B-85C0-61ADB286C4F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78-4D2B-85C0-61ADB286C4F3}"/>
              </c:ext>
            </c:extLst>
          </c:dPt>
          <c:dLbls>
            <c:dLbl>
              <c:idx val="0"/>
              <c:layout>
                <c:manualLayout>
                  <c:x val="-8.4541850846405042E-3"/>
                  <c:y val="-2.6697452342717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078-4D2B-85C0-61ADB286C4F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619017246085716E-3"/>
                  <c:y val="-2.3738277816915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78-4D2B-85C0-61ADB286C4F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3572994715888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78-4D2B-85C0-61ADB286C4F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Patients Reçus </c:v>
                </c:pt>
                <c:pt idx="1">
                  <c:v>Bénéficiaires</c:v>
                </c:pt>
                <c:pt idx="2">
                  <c:v>Appareils livrés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610</c:v>
                </c:pt>
                <c:pt idx="1">
                  <c:v>216</c:v>
                </c:pt>
                <c:pt idx="2">
                  <c:v>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6-4651-8C29-A40C0AE29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913424"/>
        <c:axId val="190913816"/>
        <c:axId val="0"/>
      </c:bar3DChart>
      <c:catAx>
        <c:axId val="19091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913816"/>
        <c:crosses val="autoZero"/>
        <c:auto val="1"/>
        <c:lblAlgn val="ctr"/>
        <c:lblOffset val="100"/>
        <c:noMultiLvlLbl val="0"/>
      </c:catAx>
      <c:valAx>
        <c:axId val="190913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91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163277961809981E-2"/>
          <c:y val="0.91182077447766208"/>
          <c:w val="0.95139071192897962"/>
          <c:h val="7.258307813915447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09635208642405E-2"/>
          <c:y val="3.1317859473317208E-2"/>
          <c:w val="0.92574335843869737"/>
          <c:h val="0.80102500196468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01-49E0-A307-FC46A3CFE15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01-49E0-A307-FC46A3CFE152}"/>
              </c:ext>
            </c:extLst>
          </c:dPt>
          <c:dLbls>
            <c:dLbl>
              <c:idx val="0"/>
              <c:layout>
                <c:manualLayout>
                  <c:x val="-1.3542551461939008E-2"/>
                  <c:y val="-2.4612137672339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01-49E0-A307-FC46A3CFE15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540422302186863E-3"/>
                  <c:y val="-3.691111501554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01-49E0-A307-FC46A3CFE15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41375598907686E-2"/>
                  <c:y val="-5.238534685033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01-49E0-A307-FC46A3CFE1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Patients Reçus </c:v>
                </c:pt>
                <c:pt idx="1">
                  <c:v>Bénéficiaires</c:v>
                </c:pt>
                <c:pt idx="2">
                  <c:v>Nbre de séances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994</c:v>
                </c:pt>
                <c:pt idx="1">
                  <c:v>708</c:v>
                </c:pt>
                <c:pt idx="2">
                  <c:v>7422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6-4651-8C29-A40C0AE29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209832"/>
        <c:axId val="194041728"/>
        <c:axId val="0"/>
      </c:bar3DChart>
      <c:catAx>
        <c:axId val="152209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041728"/>
        <c:crosses val="autoZero"/>
        <c:auto val="1"/>
        <c:lblAlgn val="ctr"/>
        <c:lblOffset val="100"/>
        <c:noMultiLvlLbl val="0"/>
      </c:catAx>
      <c:valAx>
        <c:axId val="19404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220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952297767284823"/>
          <c:w val="1"/>
          <c:h val="0.135364307655204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09635208642405E-2"/>
          <c:y val="3.1317859473317208E-2"/>
          <c:w val="0.92574335843869737"/>
          <c:h val="0.801025001964680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01-49E0-A307-FC46A3CFE152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01-49E0-A307-FC46A3CFE152}"/>
              </c:ext>
            </c:extLst>
          </c:dPt>
          <c:dLbls>
            <c:dLbl>
              <c:idx val="0"/>
              <c:layout>
                <c:manualLayout>
                  <c:x val="-1.3542551461939008E-2"/>
                  <c:y val="-2.4612137672339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C01-49E0-A307-FC46A3CFE15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540422302186863E-3"/>
                  <c:y val="-3.6911115015548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01-49E0-A307-FC46A3CFE15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41375598907686E-2"/>
                  <c:y val="-5.238534685033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01-49E0-A307-FC46A3CFE1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2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Patients Reçus </c:v>
                </c:pt>
                <c:pt idx="1">
                  <c:v>Bénéficiaires</c:v>
                </c:pt>
                <c:pt idx="2">
                  <c:v>Nbre de séances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67</c:v>
                </c:pt>
                <c:pt idx="1">
                  <c:v>67</c:v>
                </c:pt>
                <c:pt idx="2">
                  <c:v>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6-4651-8C29-A40C0AE29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042512"/>
        <c:axId val="194042904"/>
        <c:axId val="0"/>
      </c:bar3DChart>
      <c:catAx>
        <c:axId val="194042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042904"/>
        <c:crosses val="autoZero"/>
        <c:auto val="1"/>
        <c:lblAlgn val="ctr"/>
        <c:lblOffset val="100"/>
        <c:noMultiLvlLbl val="0"/>
      </c:catAx>
      <c:valAx>
        <c:axId val="194042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04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4952297767284823"/>
          <c:w val="1"/>
          <c:h val="0.135364307655204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4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09635208642405E-2"/>
          <c:y val="3.1317859473317208E-2"/>
          <c:w val="0.80720643615200272"/>
          <c:h val="0.76177700550753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2-4D3A-B0B5-7093A4809BB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2-4D3A-B0B5-7093A4809BBD}"/>
              </c:ext>
            </c:extLst>
          </c:dPt>
          <c:dLbls>
            <c:dLbl>
              <c:idx val="0"/>
              <c:layout>
                <c:manualLayout>
                  <c:x val="-1.2077294685990338E-3"/>
                  <c:y val="-1.0270903101543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C92-4D3A-B0B5-7093A4809BB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541062801932361E-3"/>
                  <c:y val="-2.841630343667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92-4D3A-B0B5-7093A4809B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77294685991224E-3"/>
                  <c:y val="-2.106001523949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92-4D3A-B0B5-7093A4809B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Patients reçus</c:v>
                </c:pt>
                <c:pt idx="1">
                  <c:v>Bénéficiaires</c:v>
                </c:pt>
                <c:pt idx="2">
                  <c:v>Nbre de séances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111</c:v>
                </c:pt>
                <c:pt idx="1">
                  <c:v>96</c:v>
                </c:pt>
                <c:pt idx="2">
                  <c:v>1399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6-4651-8C29-A40C0AE29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043688"/>
        <c:axId val="194044080"/>
        <c:axId val="0"/>
      </c:bar3DChart>
      <c:catAx>
        <c:axId val="194043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044080"/>
        <c:crosses val="autoZero"/>
        <c:auto val="1"/>
        <c:lblAlgn val="ctr"/>
        <c:lblOffset val="100"/>
        <c:noMultiLvlLbl val="0"/>
      </c:catAx>
      <c:valAx>
        <c:axId val="19404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04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82782866182964E-2"/>
          <c:y val="0.83341641011072731"/>
          <c:w val="0.93856798749247938"/>
          <c:h val="0.1081448365237045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809635208642405E-2"/>
          <c:y val="3.1317859473317208E-2"/>
          <c:w val="0.80720643615200272"/>
          <c:h val="0.82354056866861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92-4D3A-B0B5-7093A4809BB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92-4D3A-B0B5-7093A4809BBD}"/>
              </c:ext>
            </c:extLst>
          </c:dPt>
          <c:dLbls>
            <c:dLbl>
              <c:idx val="0"/>
              <c:layout>
                <c:manualLayout>
                  <c:x val="-1.2077294685990338E-3"/>
                  <c:y val="-1.0270903101543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C92-4D3A-B0B5-7093A4809BB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541062801932361E-3"/>
                  <c:y val="-2.841630343667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92-4D3A-B0B5-7093A4809BB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77294685991224E-3"/>
                  <c:y val="-2.1060015239491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92-4D3A-B0B5-7093A4809BB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Patients reçus</c:v>
                </c:pt>
                <c:pt idx="1">
                  <c:v>Bénéficiaires</c:v>
                </c:pt>
                <c:pt idx="2">
                  <c:v>Nbre de séances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126</c:v>
                </c:pt>
                <c:pt idx="1">
                  <c:v>126</c:v>
                </c:pt>
                <c:pt idx="2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56-4651-8C29-A40C0AE29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044864"/>
        <c:axId val="194045256"/>
        <c:axId val="0"/>
      </c:bar3DChart>
      <c:catAx>
        <c:axId val="194044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045256"/>
        <c:crosses val="autoZero"/>
        <c:auto val="1"/>
        <c:lblAlgn val="ctr"/>
        <c:lblOffset val="100"/>
        <c:noMultiLvlLbl val="0"/>
      </c:catAx>
      <c:valAx>
        <c:axId val="194045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04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83574879227051E-2"/>
          <c:y val="0.87165100463492395"/>
          <c:w val="0.92693321328021028"/>
          <c:h val="0.1081448365237045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1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16A93-6614-46D6-B6AB-51FB85A99B7E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D7D70-D36F-4697-8010-19D4BA6A4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57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D7D70-D36F-4697-8010-19D4BA6A4B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91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0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51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7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53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8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870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1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0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2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80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90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937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0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7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99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82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49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2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1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B7F9E-9CF1-4E3F-BDC6-6126E4946187}" type="datetimeFigureOut">
              <a:rPr lang="fr-FR" smtClean="0"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868D-2E73-448C-A161-2BF7EC794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37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3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026D8B-2DAB-4201-A7FD-0E1DCED44EF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23/09/2019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0D542F-6ADF-4DD6-BB2E-AF1FB944E6A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35818" y="1279329"/>
            <a:ext cx="10178715" cy="2743201"/>
          </a:xfrm>
          <a:solidFill>
            <a:srgbClr val="92D05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447800" algn="l"/>
              </a:tabLst>
            </a:pPr>
            <a:r>
              <a:rPr lang="fr-FR" sz="48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48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CNAO</a:t>
            </a:r>
            <a:br>
              <a:rPr lang="fr-FR" sz="48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8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DE GESTION </a:t>
            </a:r>
            <a: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smtClean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READAPTATION  </a:t>
            </a:r>
            <a:endParaRPr lang="fr-FR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8534" y="4022530"/>
            <a:ext cx="5215999" cy="27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18" y="4022530"/>
            <a:ext cx="4962717" cy="27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CN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74" y="194388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 CN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76638" y="194388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2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601"/>
          </a:xfrm>
        </p:spPr>
        <p:txBody>
          <a:bodyPr/>
          <a:lstStyle/>
          <a:p>
            <a:r>
              <a:rPr lang="fr-FR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Missions(suite)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4695" y="1419726"/>
            <a:ext cx="11927305" cy="51254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200" dirty="0" smtClean="0"/>
              <a:t>  </a:t>
            </a:r>
            <a:r>
              <a:rPr lang="fr-FR" sz="3600" b="1" dirty="0" smtClean="0"/>
              <a:t>Spécifiquement</a:t>
            </a:r>
            <a:r>
              <a:rPr lang="fr-FR" sz="3200" dirty="0" smtClean="0"/>
              <a:t>:</a:t>
            </a:r>
          </a:p>
          <a:p>
            <a:pPr marL="0" lvl="0" indent="0">
              <a:buNone/>
            </a:pPr>
            <a:endParaRPr lang="fr-FR" sz="3200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3200" dirty="0" smtClean="0"/>
              <a:t>D offrir </a:t>
            </a:r>
            <a:r>
              <a:rPr lang="fr-FR" sz="3200" dirty="0"/>
              <a:t>des soins préventifs et curatifs en réadaptation 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3200" dirty="0" smtClean="0"/>
              <a:t> Contribuer </a:t>
            </a:r>
            <a:r>
              <a:rPr lang="fr-FR" sz="3200" dirty="0"/>
              <a:t>à la formation des étudiants et des </a:t>
            </a:r>
            <a:r>
              <a:rPr lang="fr-FR" sz="3200" dirty="0" smtClean="0"/>
              <a:t>professionnels</a:t>
            </a:r>
            <a:endParaRPr lang="fr-FR" sz="32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3200" dirty="0" smtClean="0"/>
              <a:t> Promouvoir </a:t>
            </a:r>
            <a:r>
              <a:rPr lang="fr-FR" sz="3200" dirty="0"/>
              <a:t>la recherche en réadaptation 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3200" dirty="0" smtClean="0"/>
              <a:t> Contribuer </a:t>
            </a:r>
            <a:r>
              <a:rPr lang="fr-FR" sz="3200" dirty="0"/>
              <a:t>à l’élaboration et à la validation des protocoles en réadaptation 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fr-FR" sz="3200" dirty="0" smtClean="0"/>
              <a:t> Apporter </a:t>
            </a:r>
            <a:r>
              <a:rPr lang="fr-FR" sz="3200" dirty="0"/>
              <a:t>un appui technique et administratif aux centres régionaux et préfectoraux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997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242" y="365125"/>
            <a:ext cx="10515600" cy="789907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6884" y="1347538"/>
            <a:ext cx="11550316" cy="51495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              </a:t>
            </a:r>
            <a:r>
              <a:rPr lang="fr-FR" sz="3600" b="1" dirty="0" smtClean="0"/>
              <a:t>Deux (02) </a:t>
            </a:r>
            <a:r>
              <a:rPr lang="fr-FR" sz="3600" b="1" dirty="0"/>
              <a:t>principaux </a:t>
            </a:r>
            <a:r>
              <a:rPr lang="fr-FR" sz="3600" b="1" dirty="0" smtClean="0"/>
              <a:t>objectifs:</a:t>
            </a:r>
            <a:endParaRPr lang="fr-FR" sz="3600" b="1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3200" dirty="0" smtClean="0"/>
              <a:t>Conforter </a:t>
            </a:r>
            <a:r>
              <a:rPr lang="fr-FR" sz="3200" dirty="0"/>
              <a:t>l’oﬀre de soins de réadaptation pour sa clientèle,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3200" dirty="0"/>
              <a:t>Promouvoir une politique de soins et de management dynamique.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   Répondant à ces objectifs et missions;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 </a:t>
            </a:r>
            <a:r>
              <a:rPr lang="fr-FR" sz="3200" dirty="0"/>
              <a:t>Le centre </a:t>
            </a:r>
            <a:r>
              <a:rPr lang="fr-FR" sz="3200" dirty="0" smtClean="0"/>
              <a:t>a </a:t>
            </a:r>
            <a:r>
              <a:rPr lang="fr-FR" sz="3200" dirty="0"/>
              <a:t>défini  six (</a:t>
            </a:r>
            <a:r>
              <a:rPr lang="fr-FR" sz="3200" dirty="0" smtClean="0"/>
              <a:t>05) </a:t>
            </a:r>
            <a:r>
              <a:rPr lang="fr-FR" sz="3200" dirty="0"/>
              <a:t>domaines </a:t>
            </a:r>
            <a:r>
              <a:rPr lang="fr-FR" sz="3200" dirty="0" smtClean="0"/>
              <a:t>stratégiques </a:t>
            </a:r>
            <a:r>
              <a:rPr lang="fr-FR" sz="3200" dirty="0"/>
              <a:t>dans le Plan d’Amélioration de l’Efficience </a:t>
            </a:r>
            <a:r>
              <a:rPr lang="fr-FR" sz="3200" dirty="0" smtClean="0"/>
              <a:t>2019 - 2020 </a:t>
            </a:r>
            <a:r>
              <a:rPr lang="fr-FR" sz="3200" dirty="0"/>
              <a:t>(suite du PAO 2017-2019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472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4204" y="265646"/>
            <a:ext cx="10515600" cy="1071836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activités </a:t>
            </a:r>
            <a:endParaRPr lang="fr-FR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1591207"/>
            <a:ext cx="11593288" cy="5078153"/>
          </a:xfrm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fr-FR" sz="32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Les consultations ordinaires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Pluridisciplinaires  </a:t>
            </a:r>
            <a:r>
              <a:rPr lang="fr-FR" sz="3200" dirty="0">
                <a:solidFill>
                  <a:prstClr val="black"/>
                </a:solidFill>
                <a:cs typeface="Times New Roman" panose="02020603050405020304" pitchFamily="18" charset="0"/>
              </a:rPr>
              <a:t>(médecin, orthoprothésiste, podo-orthésiste, kinésithérapeute, orthophoniste,  psychologue, travailleur social, ergothérapeute).</a:t>
            </a:r>
          </a:p>
          <a:p>
            <a:pPr marL="228600" indent="-228600">
              <a:spcBef>
                <a:spcPts val="1000"/>
              </a:spcBef>
            </a:pPr>
            <a:r>
              <a:rPr lang="fr-FR" sz="3200" dirty="0">
                <a:solidFill>
                  <a:prstClr val="black"/>
                </a:solidFill>
              </a:rPr>
              <a:t>Les  mardis après-midi </a:t>
            </a:r>
            <a:r>
              <a:rPr lang="fr-FR" sz="3200" dirty="0" smtClean="0">
                <a:solidFill>
                  <a:prstClr val="black"/>
                </a:solidFill>
              </a:rPr>
              <a:t>« 0 </a:t>
            </a:r>
            <a:r>
              <a:rPr lang="fr-FR" sz="3200" dirty="0">
                <a:solidFill>
                  <a:prstClr val="black"/>
                </a:solidFill>
              </a:rPr>
              <a:t>à </a:t>
            </a:r>
            <a:r>
              <a:rPr lang="fr-FR" sz="3200" dirty="0" smtClean="0">
                <a:solidFill>
                  <a:prstClr val="black"/>
                </a:solidFill>
              </a:rPr>
              <a:t>11ans » avec un </a:t>
            </a:r>
            <a:r>
              <a:rPr lang="fr-FR" sz="3200" dirty="0">
                <a:solidFill>
                  <a:prstClr val="black"/>
                </a:solidFill>
              </a:rPr>
              <a:t>médecin pédiatre </a:t>
            </a:r>
            <a:r>
              <a:rPr lang="fr-FR" sz="3200" dirty="0" smtClean="0">
                <a:solidFill>
                  <a:prstClr val="black"/>
                </a:solidFill>
              </a:rPr>
              <a:t>de chirurgie orthopédique</a:t>
            </a:r>
            <a:r>
              <a:rPr lang="fr-FR" sz="3200" dirty="0">
                <a:solidFill>
                  <a:prstClr val="black"/>
                </a:solidFill>
              </a:rPr>
              <a:t>.</a:t>
            </a:r>
          </a:p>
          <a:p>
            <a:pPr marL="228600" indent="-228600">
              <a:spcBef>
                <a:spcPts val="1000"/>
              </a:spcBef>
            </a:pPr>
            <a:r>
              <a:rPr lang="fr-FR" sz="3200" dirty="0">
                <a:solidFill>
                  <a:prstClr val="black"/>
                </a:solidFill>
              </a:rPr>
              <a:t>Et les jeudis </a:t>
            </a:r>
            <a:r>
              <a:rPr lang="fr-FR" sz="3200" dirty="0" smtClean="0">
                <a:solidFill>
                  <a:prstClr val="black"/>
                </a:solidFill>
              </a:rPr>
              <a:t>« 12 </a:t>
            </a:r>
            <a:r>
              <a:rPr lang="fr-FR" sz="3200" dirty="0">
                <a:solidFill>
                  <a:prstClr val="black"/>
                </a:solidFill>
              </a:rPr>
              <a:t>ans et </a:t>
            </a:r>
            <a:r>
              <a:rPr lang="fr-FR" sz="3200" dirty="0" smtClean="0">
                <a:solidFill>
                  <a:prstClr val="black"/>
                </a:solidFill>
              </a:rPr>
              <a:t>plus » avec </a:t>
            </a:r>
            <a:r>
              <a:rPr lang="fr-FR" sz="3200" dirty="0">
                <a:solidFill>
                  <a:prstClr val="black"/>
                </a:solidFill>
              </a:rPr>
              <a:t>un médecin traumatologue le matin et un autre le soir. </a:t>
            </a:r>
            <a:endParaRPr lang="fr-FR" sz="3200" dirty="0" smtClean="0">
              <a:solidFill>
                <a:prstClr val="black"/>
              </a:solidFill>
            </a:endParaRPr>
          </a:p>
          <a:p>
            <a:pPr marL="228600" indent="-228600">
              <a:spcBef>
                <a:spcPts val="1000"/>
              </a:spcBef>
            </a:pPr>
            <a:r>
              <a:rPr lang="fr-FR" sz="3200" dirty="0" smtClean="0">
                <a:solidFill>
                  <a:prstClr val="black"/>
                </a:solidFill>
              </a:rPr>
              <a:t>Les </a:t>
            </a:r>
            <a:r>
              <a:rPr lang="fr-FR" sz="3200" dirty="0">
                <a:solidFill>
                  <a:prstClr val="black"/>
                </a:solidFill>
              </a:rPr>
              <a:t>rendez-vous sont pris avant au service de renseignement.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313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activités(Suite) </a:t>
            </a:r>
            <a:endParaRPr lang="fr-FR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384" y="1690687"/>
            <a:ext cx="11161240" cy="4930651"/>
          </a:xfrm>
        </p:spPr>
        <p:txBody>
          <a:bodyPr>
            <a:normAutofit/>
          </a:bodyPr>
          <a:lstStyle/>
          <a:p>
            <a:pPr marL="0" indent="0">
              <a:spcBef>
                <a:spcPts val="770"/>
              </a:spcBef>
              <a:buNone/>
            </a:pP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d’appareillage orthopédique</a:t>
            </a:r>
          </a:p>
          <a:p>
            <a:pPr marL="0" indent="0">
              <a:spcBef>
                <a:spcPts val="770"/>
              </a:spcBef>
              <a:buNone/>
            </a:pPr>
            <a:r>
              <a:rPr lang="fr-FR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Offre  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soins en appareillage à toutes personnes en situation de handicap physique </a:t>
            </a:r>
            <a:r>
              <a:rPr lang="fr-FR" sz="3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est organisé en sections.</a:t>
            </a:r>
            <a:r>
              <a:rPr lang="fr-FR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32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770"/>
              </a:spcBef>
              <a:buNone/>
            </a:pPr>
            <a:r>
              <a:rPr lang="fr-FR" sz="3200" dirty="0" smtClean="0">
                <a:solidFill>
                  <a:prstClr val="black"/>
                </a:solidFill>
              </a:rPr>
              <a:t>       Quatre (04) sections :</a:t>
            </a:r>
          </a:p>
          <a:p>
            <a:pPr marL="171450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prstClr val="black"/>
                </a:solidFill>
              </a:rPr>
              <a:t>section </a:t>
            </a:r>
            <a:r>
              <a:rPr lang="fr-FR" sz="3200" dirty="0">
                <a:solidFill>
                  <a:prstClr val="black"/>
                </a:solidFill>
              </a:rPr>
              <a:t>prothèses </a:t>
            </a:r>
          </a:p>
          <a:p>
            <a:pPr marL="171450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section orthèses </a:t>
            </a:r>
          </a:p>
          <a:p>
            <a:pPr marL="171450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section cordonnerie</a:t>
            </a:r>
          </a:p>
          <a:p>
            <a:pPr marL="1714500" lvl="3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section essayage </a:t>
            </a:r>
          </a:p>
          <a:p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3234345"/>
            <a:ext cx="2952328" cy="3386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3234345"/>
            <a:ext cx="2952328" cy="33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196" y="188640"/>
            <a:ext cx="10515600" cy="1325563"/>
          </a:xfrm>
        </p:spPr>
        <p:txBody>
          <a:bodyPr>
            <a:normAutofit/>
          </a:bodyPr>
          <a:lstStyle/>
          <a:p>
            <a:r>
              <a:rPr lang="fr-FR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activités (Suite) </a:t>
            </a:r>
            <a:endParaRPr lang="fr-FR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7368" y="1514203"/>
            <a:ext cx="11305256" cy="5227165"/>
          </a:xfrm>
        </p:spPr>
        <p:txBody>
          <a:bodyPr>
            <a:noAutofit/>
          </a:bodyPr>
          <a:lstStyle/>
          <a:p>
            <a:pPr marL="0" indent="0">
              <a:spcBef>
                <a:spcPts val="770"/>
              </a:spcBef>
              <a:buNone/>
            </a:pP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Kinésithérapie</a:t>
            </a:r>
            <a:endParaRPr lang="fr-FR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 smtClean="0">
                <a:solidFill>
                  <a:prstClr val="black"/>
                </a:solidFill>
              </a:rPr>
              <a:t>Rendre </a:t>
            </a:r>
            <a:r>
              <a:rPr lang="fr-FR" sz="3200" dirty="0">
                <a:solidFill>
                  <a:prstClr val="black"/>
                </a:solidFill>
              </a:rPr>
              <a:t>le maximum </a:t>
            </a:r>
            <a:r>
              <a:rPr lang="fr-FR" sz="3200" dirty="0" smtClean="0">
                <a:solidFill>
                  <a:prstClr val="black"/>
                </a:solidFill>
              </a:rPr>
              <a:t>d’autonomie fonctionnelle </a:t>
            </a:r>
            <a:r>
              <a:rPr lang="fr-FR" sz="3200" dirty="0">
                <a:solidFill>
                  <a:prstClr val="black"/>
                </a:solidFill>
              </a:rPr>
              <a:t>à toute personne qui vient </a:t>
            </a:r>
            <a:r>
              <a:rPr lang="fr-FR" sz="3200" dirty="0" smtClean="0">
                <a:solidFill>
                  <a:prstClr val="black"/>
                </a:solidFill>
              </a:rPr>
              <a:t>dans les différentes sections.</a:t>
            </a:r>
            <a:endParaRPr lang="fr-FR" sz="3200" dirty="0">
              <a:solidFill>
                <a:prstClr val="black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>
                <a:solidFill>
                  <a:prstClr val="black"/>
                </a:solidFill>
              </a:rPr>
              <a:t>    </a:t>
            </a:r>
            <a:r>
              <a:rPr lang="fr-FR" sz="3200" dirty="0" smtClean="0">
                <a:solidFill>
                  <a:prstClr val="black"/>
                </a:solidFill>
              </a:rPr>
              <a:t>   Cinq  (05) sections </a:t>
            </a:r>
            <a:r>
              <a:rPr lang="fr-FR" sz="3200" dirty="0">
                <a:solidFill>
                  <a:prstClr val="black"/>
                </a:solidFill>
              </a:rPr>
              <a:t>: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Mobilisation et soins aux adultes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Soins pédiatriques aux </a:t>
            </a:r>
            <a:r>
              <a:rPr lang="fr-FR" sz="3200" dirty="0" smtClean="0">
                <a:solidFill>
                  <a:prstClr val="black"/>
                </a:solidFill>
              </a:rPr>
              <a:t>enfants </a:t>
            </a:r>
            <a:endParaRPr lang="fr-FR" sz="3200" dirty="0">
              <a:solidFill>
                <a:prstClr val="black"/>
              </a:solidFill>
            </a:endParaRP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Balnéothérapie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 Entrainement à la marche et soins aux appareillés</a:t>
            </a:r>
          </a:p>
          <a:p>
            <a:pPr lvl="2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fr-FR" sz="3200" dirty="0">
                <a:solidFill>
                  <a:prstClr val="black"/>
                </a:solidFill>
              </a:rPr>
              <a:t> Et l’ergothérapie.</a:t>
            </a:r>
          </a:p>
        </p:txBody>
      </p:sp>
      <p:pic>
        <p:nvPicPr>
          <p:cNvPr id="5" name="Image 5" descr="F:\Documents and Settings\CNAO\Bureau\dossier partenariat\SAM_1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164" y="2552131"/>
            <a:ext cx="5093460" cy="3057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45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6212" y="21163"/>
            <a:ext cx="10515600" cy="1031574"/>
          </a:xfrm>
        </p:spPr>
        <p:txBody>
          <a:bodyPr>
            <a:normAutofit/>
          </a:bodyPr>
          <a:lstStyle/>
          <a:p>
            <a:r>
              <a:rPr 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Les activités(Suite)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1344" y="1067625"/>
            <a:ext cx="11593288" cy="5511275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fr-FR" sz="3200" b="1" dirty="0">
                <a:solidFill>
                  <a:prstClr val="black"/>
                </a:solidFill>
              </a:rPr>
              <a:t>     Service d’orthophonie</a:t>
            </a:r>
            <a:endParaRPr lang="fr-FR" sz="3200" dirty="0">
              <a:solidFill>
                <a:prstClr val="black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>
                <a:solidFill>
                  <a:prstClr val="black"/>
                </a:solidFill>
              </a:rPr>
              <a:t>S’occupe des troubles de la communication humaine, étudie, examine, évalue et traite les troubles de la voix, de la parole, du langage et de la fonction oropharyngée.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>
                <a:solidFill>
                  <a:prstClr val="black"/>
                </a:solidFill>
              </a:rPr>
              <a:t>   </a:t>
            </a:r>
            <a:r>
              <a:rPr lang="fr-FR" sz="3200" b="1" dirty="0" smtClean="0">
                <a:solidFill>
                  <a:prstClr val="black"/>
                </a:solidFill>
              </a:rPr>
              <a:t>Service </a:t>
            </a:r>
            <a:r>
              <a:rPr lang="fr-FR" sz="3200" b="1" dirty="0">
                <a:solidFill>
                  <a:prstClr val="black"/>
                </a:solidFill>
              </a:rPr>
              <a:t>de psychologie de la santé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fr-FR" sz="3200" dirty="0">
                <a:solidFill>
                  <a:prstClr val="black"/>
                </a:solidFill>
              </a:rPr>
              <a:t> A</a:t>
            </a:r>
            <a:r>
              <a:rPr lang="fr-FR" sz="3200" dirty="0" smtClean="0">
                <a:solidFill>
                  <a:prstClr val="black"/>
                </a:solidFill>
              </a:rPr>
              <a:t>pporte </a:t>
            </a:r>
            <a:r>
              <a:rPr lang="fr-FR" sz="3200" dirty="0">
                <a:solidFill>
                  <a:prstClr val="black"/>
                </a:solidFill>
              </a:rPr>
              <a:t>un soutien et un accompagnement psychologique et psychosocial aux patients et à leur entourage pour leur bien-être.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fr-FR" sz="3200" b="1" dirty="0">
                <a:solidFill>
                  <a:prstClr val="black"/>
                </a:solidFill>
              </a:rPr>
              <a:t> Service Social </a:t>
            </a:r>
            <a:endParaRPr lang="fr-FR" sz="3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prstClr val="black"/>
                </a:solidFill>
              </a:rPr>
              <a:t> </a:t>
            </a:r>
            <a:r>
              <a:rPr lang="fr-FR" sz="3200" dirty="0"/>
              <a:t>Assure, l’accueil, l’orientation, les enquêtes sociales, l’assistance, la</a:t>
            </a:r>
          </a:p>
          <a:p>
            <a:pPr marL="0" indent="0">
              <a:buNone/>
            </a:pPr>
            <a:r>
              <a:rPr lang="fr-FR" sz="3200" dirty="0"/>
              <a:t> Gestion des dossiers patients et le suivi des patients à </a:t>
            </a:r>
            <a:r>
              <a:rPr lang="fr-FR" sz="3200" dirty="0" smtClean="0"/>
              <a:t>domicile.</a:t>
            </a:r>
            <a:endParaRPr lang="fr-FR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107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299"/>
          </a:xfrm>
        </p:spPr>
        <p:txBody>
          <a:bodyPr>
            <a:norm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Les domaines  de gestion.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08810" y="1873405"/>
            <a:ext cx="11574379" cy="394753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3200" dirty="0"/>
              <a:t>Améliorer les systèmes de gestion et la gestion de la performance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200" dirty="0"/>
              <a:t>Améliorer la gestion globale des clients, y compris les flux dans le centre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200" dirty="0"/>
              <a:t>Gestion et développement des ressources humaines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200" dirty="0"/>
              <a:t>Optimiser la prestation des services appropriés et de qualité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/>
              <a:t>Faciliter l’accès aux services pour les personnes vivant dans la zone rurale</a:t>
            </a:r>
            <a:r>
              <a:rPr lang="fr-FR" sz="3200" dirty="0" smtClean="0"/>
              <a:t>.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400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FA9CF7-1AD9-4C14-A89E-DD1DAA64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173707"/>
          </a:xfrm>
        </p:spPr>
        <p:txBody>
          <a:bodyPr>
            <a:noAutofit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Améliorer les systèmes de gestion et la gestion de la </a:t>
            </a:r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b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Optimiser  </a:t>
            </a: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l’organisation structurelle du </a:t>
            </a:r>
            <a:r>
              <a:rPr lang="fr-F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centre.</a:t>
            </a:r>
            <a:endParaRPr lang="fr-FR" sz="28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6D2DF3-F73A-408A-9B46-1FB5540F6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2" y="1739590"/>
            <a:ext cx="11959987" cy="48113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Conseil d’Administration (CA) 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suprême de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l’établissement.</a:t>
            </a:r>
          </a:p>
          <a:p>
            <a:pPr marL="0" indent="0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délibère notamment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développement et de financement du secteur de rééducation fonctionnelle 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 annuel d’activités présenté par le Directeur 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fr-FR" sz="4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Elle </a:t>
            </a:r>
            <a:r>
              <a:rPr lang="fr-FR" sz="3200" dirty="0"/>
              <a:t>assure la mise en œuvre des recommandations du CA, le suivi des activités des différents services et la mise en application des textes règlementaires du centre. 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5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32" y="1142134"/>
            <a:ext cx="7993566" cy="690943"/>
          </a:xfrm>
        </p:spPr>
        <p:txBody>
          <a:bodyPr>
            <a:noAutofit/>
          </a:bodyPr>
          <a:lstStyle/>
          <a:p>
            <a:pPr lvl="0"/>
            <a:r>
              <a:rPr lang="fr-FR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organes de passation des marchés publics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625" y="2074459"/>
            <a:ext cx="11462196" cy="4444089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fr-FR" sz="3200" dirty="0"/>
              <a:t>La cellule d’appel à concurrence et/ou d’appel </a:t>
            </a:r>
            <a:r>
              <a:rPr lang="fr-FR" sz="3200" dirty="0" smtClean="0"/>
              <a:t>d’offre (DAO/DAC):</a:t>
            </a:r>
            <a:endParaRPr lang="fr-FR" sz="3200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 smtClean="0"/>
              <a:t>Monter </a:t>
            </a:r>
            <a:r>
              <a:rPr lang="fr-FR" sz="3200" dirty="0"/>
              <a:t>les dossiers d’appel à concurrence ;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Monter les dossiers d’appel </a:t>
            </a:r>
            <a:r>
              <a:rPr lang="fr-FR" sz="3200" dirty="0" smtClean="0"/>
              <a:t>d’offre;</a:t>
            </a:r>
            <a:endParaRPr lang="fr-FR" sz="3200" dirty="0"/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3200" dirty="0"/>
              <a:t>Monter les dossiers des marchés d’entente </a:t>
            </a:r>
            <a:r>
              <a:rPr lang="fr-FR" sz="3200" dirty="0" smtClean="0"/>
              <a:t>directe.</a:t>
            </a:r>
            <a:endParaRPr lang="fr-FR" sz="32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9FFA9CF7-1AD9-4C14-A89E-DD1DAA64B7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50973" cy="900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Améliorer les systèmes de gestion et la gestion de la performance</a:t>
            </a:r>
            <a:b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Optimiser  l’organisation structurelle du centre (suite</a:t>
            </a:r>
            <a:r>
              <a:rPr lang="fr-F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774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40633" y="1311666"/>
            <a:ext cx="8919371" cy="662782"/>
          </a:xfrm>
        </p:spPr>
        <p:txBody>
          <a:bodyPr>
            <a:normAutofit/>
          </a:bodyPr>
          <a:lstStyle/>
          <a:p>
            <a:r>
              <a:rPr lang="fr-F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organes de passation des marchés publics (suite)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0633" y="2207941"/>
            <a:ext cx="11691172" cy="44431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3200" dirty="0" smtClean="0"/>
              <a:t>La </a:t>
            </a:r>
            <a:r>
              <a:rPr lang="fr-FR" sz="3200" dirty="0"/>
              <a:t>CPMP exécute les tâches </a:t>
            </a:r>
            <a:r>
              <a:rPr lang="fr-FR" sz="3200" dirty="0" smtClean="0"/>
              <a:t>suivantes:</a:t>
            </a:r>
            <a:endParaRPr lang="fr-FR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Ouvertures des plis 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Evaluation des marchés 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Elaboration des rapports trimestriels</a:t>
            </a:r>
            <a:r>
              <a:rPr lang="fr-FR" sz="2000" dirty="0"/>
              <a:t>.      </a:t>
            </a:r>
            <a:endParaRPr lang="fr-FR" sz="2000" dirty="0" smtClean="0"/>
          </a:p>
          <a:p>
            <a:pPr marL="457200" lvl="1" indent="0">
              <a:buNone/>
            </a:pPr>
            <a:endParaRPr lang="fr-FR" sz="2000" dirty="0"/>
          </a:p>
          <a:p>
            <a:pPr marL="0" lvl="0" indent="0">
              <a:buNone/>
            </a:pPr>
            <a:r>
              <a:rPr lang="fr-FR" sz="3200" dirty="0" smtClean="0"/>
              <a:t>  La </a:t>
            </a:r>
            <a:r>
              <a:rPr lang="fr-FR" sz="3200" dirty="0"/>
              <a:t>CCMP </a:t>
            </a:r>
            <a:r>
              <a:rPr lang="fr-FR" sz="3200" dirty="0" smtClean="0"/>
              <a:t>étudie:</a:t>
            </a:r>
            <a:endParaRPr lang="fr-FR" sz="3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fr-FR" sz="2800" dirty="0"/>
              <a:t>La conformité aux normes des rapports des dossiers montés par la CPMP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9FFA9CF7-1AD9-4C14-A89E-DD1DAA64B7A8}"/>
              </a:ext>
            </a:extLst>
          </p:cNvPr>
          <p:cNvSpPr txBox="1">
            <a:spLocks/>
          </p:cNvSpPr>
          <p:nvPr/>
        </p:nvSpPr>
        <p:spPr>
          <a:xfrm>
            <a:off x="135795" y="142092"/>
            <a:ext cx="11900847" cy="936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Améliorer les systèmes de gestion et la gestion de la performance</a:t>
            </a:r>
            <a:b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Optimiser  l’organisation structurelle du centre (suite)</a:t>
            </a:r>
            <a:endParaRPr lang="fr-FR" sz="31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65ECFD2-57B1-49F7-8D95-1A3C8DA7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6FEF5C6-A26C-4C7C-9C6F-C869DBA30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571500" indent="-571500"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résentation du centre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activités</a:t>
            </a:r>
          </a:p>
          <a:p>
            <a:pPr marL="571500" indent="-571500">
              <a:buFont typeface="+mj-lt"/>
              <a:buAutoNum type="arabicPeriod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Système de gestion</a:t>
            </a:r>
          </a:p>
          <a:p>
            <a:pPr marL="571500" indent="-571500"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Résultats de janvier à juin 2019</a:t>
            </a:r>
          </a:p>
          <a:p>
            <a:pPr marL="571500" indent="-571500"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Les difficultés et suggestions</a:t>
            </a:r>
          </a:p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Conclusion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Gateway\Desktop\IMG_20160312_155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857" y="2405176"/>
            <a:ext cx="4993943" cy="287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5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7672" y="1254007"/>
            <a:ext cx="7859752" cy="465788"/>
          </a:xfrm>
        </p:spPr>
        <p:txBody>
          <a:bodyPr>
            <a:noAutofit/>
          </a:bodyPr>
          <a:lstStyle/>
          <a:p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 organes consultatifs </a:t>
            </a:r>
            <a:r>
              <a:rPr lang="fr-FR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spécialisés</a:t>
            </a:r>
            <a:endParaRPr lang="fr-FR" sz="2400" b="1" i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51629"/>
            <a:ext cx="11797048" cy="469449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buNone/>
            </a:pP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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Le CTSR a pour mission   de statuer sur :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l’organisation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services au CNAO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rapport </a:t>
            </a: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d’activité</a:t>
            </a:r>
          </a:p>
          <a:p>
            <a:pPr marL="1371600" lvl="3" indent="0" algn="just">
              <a:lnSpc>
                <a:spcPct val="100000"/>
              </a:lnSpc>
              <a:buNone/>
            </a:pPr>
            <a:endParaRPr lang="fr-FR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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Le CTDPDM a pour mission de procéder   à la :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Présentation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la situation financière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Analyse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dépenses à effectuer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Priorisation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dépenses en cours </a:t>
            </a:r>
          </a:p>
          <a:p>
            <a:pPr marL="1714500" lvl="3" indent="-342900" algn="just">
              <a:lnSpc>
                <a:spcPct val="100000"/>
              </a:lnSpc>
              <a:buFont typeface="Wingdings" panose="05000000000000000000" pitchFamily="2" charset="2"/>
              <a:buChar char=""/>
            </a:pPr>
            <a:r>
              <a:rPr lang="fr-FR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 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dépenses à venir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9FFA9CF7-1AD9-4C14-A89E-DD1DAA64B7A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037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Améliorer </a:t>
            </a: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systèmes de gestion et la gestion de la performance</a:t>
            </a:r>
            <a:b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Optimiser  l’organisation structurelle du centre (</a:t>
            </a:r>
            <a:r>
              <a:rPr lang="fr-FR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suite)</a:t>
            </a:r>
            <a:endParaRPr lang="fr-FR" sz="28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069" y="134936"/>
            <a:ext cx="11659889" cy="1038771"/>
          </a:xfrm>
        </p:spPr>
        <p:txBody>
          <a:bodyPr>
            <a:noAutofit/>
          </a:bodyPr>
          <a:lstStyle/>
          <a:p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Améliorer </a:t>
            </a: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systèmes de gestion et la gestion de la </a:t>
            </a:r>
            <a:r>
              <a:rPr lang="fr-FR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040" y="2712404"/>
            <a:ext cx="11509917" cy="36344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 smtClean="0"/>
              <a:t>Elaboration et mis en œuvre de </a:t>
            </a:r>
            <a:r>
              <a:rPr lang="fr-FR" sz="3200" dirty="0"/>
              <a:t>la procédure de gestion </a:t>
            </a:r>
            <a:r>
              <a:rPr lang="fr-FR" sz="3200" dirty="0" smtClean="0"/>
              <a:t>et contrôle de stocks;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 smtClean="0"/>
              <a:t>Respect des procédures d’appel d’offre;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3200" dirty="0" smtClean="0"/>
              <a:t>Mies en place d’un logiciel de gestion et contrôle de stocks.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41040" y="1571445"/>
            <a:ext cx="971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Renforcer le système  d’approvisionnement du </a:t>
            </a:r>
            <a:r>
              <a:rPr lang="fr-FR" sz="3200" dirty="0" smtClean="0">
                <a:solidFill>
                  <a:srgbClr val="FF0000"/>
                </a:solidFill>
              </a:rPr>
              <a:t>centre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2027" y="1746913"/>
            <a:ext cx="10946170" cy="44218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fr-FR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3200" dirty="0" smtClean="0"/>
              <a:t> Harmoniser les outils de gestion des usagers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 smtClean="0"/>
              <a:t>          dossier patients, divers fiches etc</a:t>
            </a:r>
            <a:r>
              <a:rPr lang="fr-FR" sz="3200" dirty="0"/>
              <a:t>.</a:t>
            </a:r>
            <a:endParaRPr lang="fr-FR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3200" dirty="0" smtClean="0"/>
              <a:t> Renforcer </a:t>
            </a:r>
            <a:r>
              <a:rPr lang="fr-FR" sz="3200" dirty="0"/>
              <a:t>l'utilisation des outils de gestion des </a:t>
            </a:r>
            <a:r>
              <a:rPr lang="fr-FR" sz="3200" dirty="0" smtClean="0"/>
              <a:t>usagers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 smtClean="0"/>
              <a:t>        personnel formé et utilisation efficiente des divers outils,</a:t>
            </a:r>
            <a:endParaRPr lang="fr-FR" sz="32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3200" dirty="0" smtClean="0"/>
              <a:t> Améliorer </a:t>
            </a:r>
            <a:r>
              <a:rPr lang="fr-FR" sz="3200" dirty="0"/>
              <a:t>le système de collecte des données</a:t>
            </a:r>
            <a:endParaRPr lang="fr-FR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 smtClean="0"/>
              <a:t>                 unité statistique fonctionnelle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334536" y="417226"/>
            <a:ext cx="1144115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 Améliorer </a:t>
            </a: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gestion des usagers, l’accueil et l’information des usagers au centre.</a:t>
            </a:r>
          </a:p>
        </p:txBody>
      </p:sp>
    </p:spTree>
    <p:extLst>
      <p:ext uri="{BB962C8B-B14F-4D97-AF65-F5344CB8AC3E}">
        <p14:creationId xmlns:p14="http://schemas.microsoft.com/office/powerpoint/2010/main" val="2694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269" y="1628078"/>
            <a:ext cx="11205255" cy="4772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 smtClean="0"/>
              <a:t> </a:t>
            </a:r>
            <a:r>
              <a:rPr lang="fr-FR" sz="3200" b="1" dirty="0">
                <a:solidFill>
                  <a:srgbClr val="FF0000"/>
                </a:solidFill>
              </a:rPr>
              <a:t>Mise en place d’un mécanisme incitatif du personnel </a:t>
            </a:r>
          </a:p>
          <a:p>
            <a:pPr lvl="0"/>
            <a:r>
              <a:rPr lang="fr-FR" sz="3200" dirty="0"/>
              <a:t>Mise  à jour les fiches de poste</a:t>
            </a:r>
          </a:p>
          <a:p>
            <a:pPr lvl="0"/>
            <a:r>
              <a:rPr lang="fr-FR" sz="3200" dirty="0"/>
              <a:t>mesure de la performance &amp; récompense </a:t>
            </a:r>
            <a:endParaRPr lang="fr-FR" sz="3200" dirty="0" smtClean="0"/>
          </a:p>
          <a:p>
            <a:pPr marL="0" lvl="0" indent="0">
              <a:buNone/>
            </a:pPr>
            <a:r>
              <a:rPr lang="fr-FR" sz="3200" b="1" dirty="0" smtClean="0">
                <a:solidFill>
                  <a:srgbClr val="FF0000"/>
                </a:solidFill>
              </a:rPr>
              <a:t>Mise </a:t>
            </a:r>
            <a:r>
              <a:rPr lang="fr-FR" sz="3200" b="1" dirty="0">
                <a:solidFill>
                  <a:srgbClr val="FF0000"/>
                </a:solidFill>
              </a:rPr>
              <a:t>en œuvre du  plan de formation du personnel de CNAO </a:t>
            </a:r>
            <a:endParaRPr lang="fr-FR" sz="32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Effectif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soixante-quatorze (74)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agents répartis comme suit: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du budget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général; 14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budget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autonome;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 volontaires de l’ANVT;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Volontaires 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ergothérapeutes </a:t>
            </a:r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237431" y="421910"/>
            <a:ext cx="11764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Gestion </a:t>
            </a: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développement des ressources 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humaines(suite)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22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825190"/>
          </a:xfrm>
        </p:spPr>
        <p:txBody>
          <a:bodyPr>
            <a:noAutofit/>
          </a:bodyPr>
          <a:lstStyle/>
          <a:p>
            <a:pPr lvl="0"/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.4 Optimiser </a:t>
            </a: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prestation des services de qualité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fr-FR" sz="3600" b="1" i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273" y="1801504"/>
            <a:ext cx="11463454" cy="39987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200" dirty="0"/>
              <a:t>a- Mise en œuvre </a:t>
            </a:r>
            <a:r>
              <a:rPr lang="fr-FR" sz="3200" dirty="0" smtClean="0"/>
              <a:t>du projet </a:t>
            </a:r>
            <a:r>
              <a:rPr lang="fr-FR" sz="3200" dirty="0"/>
              <a:t>d'aménagement du CNAO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b- </a:t>
            </a:r>
            <a:r>
              <a:rPr lang="fr-FR" sz="3200" dirty="0"/>
              <a:t>Mise en place </a:t>
            </a:r>
            <a:r>
              <a:rPr lang="fr-FR" sz="3200" dirty="0" smtClean="0"/>
              <a:t>d’une </a:t>
            </a:r>
            <a:r>
              <a:rPr lang="fr-FR" sz="3200" dirty="0"/>
              <a:t>équipe d'amélioration de la qualité (EAQ)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 smtClean="0"/>
              <a:t>c- </a:t>
            </a:r>
            <a:r>
              <a:rPr lang="fr-FR" sz="3200" dirty="0"/>
              <a:t>Procédures opérationnelles standards dans chaque service.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3200" dirty="0"/>
              <a:t>d- Assurer l'amélioration continue de la qualité des soins au CNAO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57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421" y="365125"/>
            <a:ext cx="11739515" cy="1325563"/>
          </a:xfrm>
        </p:spPr>
        <p:txBody>
          <a:bodyPr>
            <a:noAutofit/>
          </a:bodyPr>
          <a:lstStyle/>
          <a:p>
            <a:pPr lvl="0"/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.5 Faciliter  l’accès </a:t>
            </a: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aux services pour les personnes vivant dans la zone desservie par le centre</a:t>
            </a:r>
            <a:r>
              <a:rPr lang="fr-FR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fr-FR" sz="36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063" y="2720898"/>
            <a:ext cx="11641873" cy="3612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/>
              <a:t>Identification des localités pour organiser les prises en charges itinérantes;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/>
              <a:t>Planification </a:t>
            </a:r>
            <a:r>
              <a:rPr lang="fr-FR" sz="3200" dirty="0"/>
              <a:t>d</a:t>
            </a:r>
            <a:r>
              <a:rPr lang="fr-FR" sz="3200" dirty="0" smtClean="0"/>
              <a:t>es </a:t>
            </a:r>
            <a:r>
              <a:rPr lang="fr-FR" sz="3200" dirty="0"/>
              <a:t>prises en charges </a:t>
            </a:r>
            <a:r>
              <a:rPr lang="fr-FR" sz="3200" dirty="0" smtClean="0"/>
              <a:t>itinérantes;</a:t>
            </a:r>
            <a:endParaRPr lang="fr-FR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/>
              <a:t>Validation du  </a:t>
            </a:r>
            <a:r>
              <a:rPr lang="fr-FR" sz="3200" dirty="0"/>
              <a:t>projet de prises en charges </a:t>
            </a:r>
            <a:r>
              <a:rPr lang="fr-FR" sz="3200" dirty="0" smtClean="0"/>
              <a:t>itinérantes;</a:t>
            </a:r>
            <a:endParaRPr lang="fr-FR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/>
              <a:t>Exécution du </a:t>
            </a:r>
            <a:r>
              <a:rPr lang="fr-FR" sz="3200" dirty="0"/>
              <a:t>projet de prises en charges </a:t>
            </a:r>
            <a:r>
              <a:rPr lang="fr-FR" sz="3200" dirty="0" smtClean="0"/>
              <a:t>consultations.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1677994" y="1694558"/>
            <a:ext cx="6884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Réaliser </a:t>
            </a:r>
            <a:r>
              <a:rPr lang="fr-FR" sz="3200" dirty="0">
                <a:solidFill>
                  <a:srgbClr val="FF0000"/>
                </a:solidFill>
              </a:rPr>
              <a:t>les prises en charges itinérantes</a:t>
            </a:r>
          </a:p>
        </p:txBody>
      </p:sp>
    </p:spTree>
    <p:extLst>
      <p:ext uri="{BB962C8B-B14F-4D97-AF65-F5344CB8AC3E}">
        <p14:creationId xmlns:p14="http://schemas.microsoft.com/office/powerpoint/2010/main" val="16218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3499" y="2088880"/>
            <a:ext cx="11360150" cy="1591024"/>
          </a:xfrm>
        </p:spPr>
        <p:txBody>
          <a:bodyPr>
            <a:normAutofit/>
          </a:bodyPr>
          <a:lstStyle/>
          <a:p>
            <a:pPr algn="ctr"/>
            <a:r>
              <a:rPr lang="fr-FR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fr-FR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4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RESULATS DES PRESTATIONS DE JANVIER AU 30 JUIN 2019</a:t>
            </a:r>
          </a:p>
        </p:txBody>
      </p:sp>
      <p:pic>
        <p:nvPicPr>
          <p:cNvPr id="3" name="Picture 2" descr="LOGO CN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20" y="103504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 CN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0529" y="167498"/>
            <a:ext cx="178595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82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7629" y="978131"/>
            <a:ext cx="6019800" cy="1006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patients appareillés en fonction de l’âge et du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sexe.</a:t>
            </a:r>
            <a:endParaRPr lang="fr-FR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4694101"/>
              </p:ext>
            </p:extLst>
          </p:nvPr>
        </p:nvGraphicFramePr>
        <p:xfrm>
          <a:off x="131153" y="2418934"/>
          <a:ext cx="6132241" cy="262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6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4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7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2367"/>
                <a:gridCol w="800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4288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fr-FR" sz="2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ans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4 - 14 ans 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</a:t>
                      </a:r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44ans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ans</a:t>
                      </a:r>
                      <a:r>
                        <a:rPr lang="fr-FR" sz="2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6087" marR="4608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262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46087" marR="460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968">
                <a:tc>
                  <a:txBody>
                    <a:bodyPr/>
                    <a:lstStyle/>
                    <a:p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46087" marR="4608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0550">
                <a:tc>
                  <a:txBody>
                    <a:bodyPr/>
                    <a:lstStyle/>
                    <a:p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fr-FR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87" marR="460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46087" marR="4608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8127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d’appareillage orthopédique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xmlns="" id="{62C9EF42-C20D-460E-9310-16F42602D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791134"/>
              </p:ext>
            </p:extLst>
          </p:nvPr>
        </p:nvGraphicFramePr>
        <p:xfrm>
          <a:off x="6260973" y="978131"/>
          <a:ext cx="5931027" cy="488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31153" y="6027003"/>
            <a:ext cx="1192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De janvier à juin 2019, 458 appareils livrés pour 216 bénéficiaires sur 610 patients reçus dans le service. (35%)</a:t>
            </a:r>
          </a:p>
        </p:txBody>
      </p:sp>
    </p:spTree>
    <p:extLst>
      <p:ext uri="{BB962C8B-B14F-4D97-AF65-F5344CB8AC3E}">
        <p14:creationId xmlns:p14="http://schemas.microsoft.com/office/powerpoint/2010/main" val="32989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80622" y="182823"/>
            <a:ext cx="492955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de kinésithérapie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667524"/>
              </p:ext>
            </p:extLst>
          </p:nvPr>
        </p:nvGraphicFramePr>
        <p:xfrm>
          <a:off x="137648" y="2227069"/>
          <a:ext cx="5839406" cy="240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1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1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3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704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Âge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ans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5 -14 ans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à 44 ans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ans 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5297" marR="452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</a:t>
                      </a:r>
                    </a:p>
                  </a:txBody>
                  <a:tcPr marL="45297" marR="4529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</a:p>
                  </a:txBody>
                  <a:tcPr marL="45297" marR="4529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</a:p>
                  </a:txBody>
                  <a:tcPr marL="45297" marR="452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</a:p>
                  </a:txBody>
                  <a:tcPr marL="45297" marR="4529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37892"/>
            <a:ext cx="59770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bénéficiaires des soins 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fonction de l’âge et du sexe</a:t>
            </a:r>
          </a:p>
        </p:txBody>
      </p:sp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xmlns="" id="{62C9EF42-C20D-460E-9310-16F42602D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176260"/>
              </p:ext>
            </p:extLst>
          </p:nvPr>
        </p:nvGraphicFramePr>
        <p:xfrm>
          <a:off x="6073254" y="468351"/>
          <a:ext cx="6118746" cy="504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80622" y="5624664"/>
            <a:ext cx="11909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7422 séances </a:t>
            </a:r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effectuées pour 708 bénéficiaires sur 994 </a:t>
            </a:r>
            <a:r>
              <a:rPr lang="fr-FR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consultés </a:t>
            </a:r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(71%).</a:t>
            </a:r>
          </a:p>
        </p:txBody>
      </p:sp>
    </p:spTree>
    <p:extLst>
      <p:ext uri="{BB962C8B-B14F-4D97-AF65-F5344CB8AC3E}">
        <p14:creationId xmlns:p14="http://schemas.microsoft.com/office/powerpoint/2010/main" val="28024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15120" y="227474"/>
            <a:ext cx="450636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</a:t>
            </a:r>
            <a:r>
              <a:rPr lang="fr-FR" sz="36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d’ergothérapie</a:t>
            </a:r>
            <a:endParaRPr lang="fr-FR" sz="3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7967099"/>
              </p:ext>
            </p:extLst>
          </p:nvPr>
        </p:nvGraphicFramePr>
        <p:xfrm>
          <a:off x="103945" y="2221409"/>
          <a:ext cx="5780963" cy="240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4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46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0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57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7042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Âge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ans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 - 14 ans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</a:t>
                      </a:r>
                      <a:r>
                        <a:rPr lang="fr-F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ans 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ans 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558" marR="4355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3558" marR="4355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3558" marR="4355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7686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43558" marR="435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43558" marR="4355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3945" y="1096132"/>
            <a:ext cx="9635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patients reçus en fonction de l’âge et du sexe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8061" y="5901161"/>
            <a:ext cx="9120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patients reçus en Ergothérapie pour 503 séances</a:t>
            </a:r>
          </a:p>
        </p:txBody>
      </p:sp>
      <p:graphicFrame>
        <p:nvGraphicFramePr>
          <p:cNvPr id="17" name="Espace réservé du contenu 3">
            <a:extLst>
              <a:ext uri="{FF2B5EF4-FFF2-40B4-BE49-F238E27FC236}">
                <a16:creationId xmlns:a16="http://schemas.microsoft.com/office/drawing/2014/main" xmlns="" id="{62C9EF42-C20D-460E-9310-16F42602D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183622"/>
              </p:ext>
            </p:extLst>
          </p:nvPr>
        </p:nvGraphicFramePr>
        <p:xfrm>
          <a:off x="6168788" y="1618997"/>
          <a:ext cx="5827593" cy="428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13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ECCAB6-E39F-479A-B349-EAF5C518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17241"/>
            <a:ext cx="10793963" cy="1231641"/>
          </a:xfrm>
        </p:spPr>
        <p:txBody>
          <a:bodyPr>
            <a:normAutofit/>
          </a:bodyPr>
          <a:lstStyle/>
          <a:p>
            <a:pPr algn="ctr"/>
            <a:r>
              <a:rPr lang="fr-F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79D6A8-F8A1-45CD-9F39-5E5432960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37" y="1548882"/>
            <a:ext cx="11313715" cy="49918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National d’Appareillage Orthopédique (</a:t>
            </a:r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CNAO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est la première institution socio-sanitaire de la réadaptation au Togo.</a:t>
            </a: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composé de services administratifs et techniques qui assurent une prise en charge holistique des personnes handicapées. </a:t>
            </a:r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présente le centre, ses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et les systèmes de gestion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349" y="249935"/>
            <a:ext cx="4988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d’Orthophonie</a:t>
            </a:r>
          </a:p>
        </p:txBody>
      </p:sp>
      <p:graphicFrame>
        <p:nvGraphicFramePr>
          <p:cNvPr id="6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84462417"/>
              </p:ext>
            </p:extLst>
          </p:nvPr>
        </p:nvGraphicFramePr>
        <p:xfrm>
          <a:off x="144117" y="2289234"/>
          <a:ext cx="629762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15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98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1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Âge 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 ans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 14 ans 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 – 44 ans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ans </a:t>
                      </a: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469" marR="4346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3469" marR="4346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3469" marR="4346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3469" marR="434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43469" marR="4346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96266"/>
            <a:ext cx="10617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bénéficiaires des soins 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fonction de l’âge et du sexe</a:t>
            </a: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xmlns="" id="{62C9EF42-C20D-460E-9310-16F42602D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49644"/>
              </p:ext>
            </p:extLst>
          </p:nvPr>
        </p:nvGraphicFramePr>
        <p:xfrm>
          <a:off x="6265987" y="1729040"/>
          <a:ext cx="5597912" cy="417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01349" y="5903893"/>
            <a:ext cx="11240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30 juin 2019, 1399 séances effectuées pour 96 bénéficiaires sur 111 patients reçus soit (86%).</a:t>
            </a:r>
          </a:p>
        </p:txBody>
      </p:sp>
    </p:spTree>
    <p:extLst>
      <p:ext uri="{BB962C8B-B14F-4D97-AF65-F5344CB8AC3E}">
        <p14:creationId xmlns:p14="http://schemas.microsoft.com/office/powerpoint/2010/main" val="33142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2459741"/>
              </p:ext>
            </p:extLst>
          </p:nvPr>
        </p:nvGraphicFramePr>
        <p:xfrm>
          <a:off x="104217" y="2289648"/>
          <a:ext cx="5818911" cy="17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1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42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Âge 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0 - 4 ans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5 -14 ans 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– 44 ans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ans </a:t>
                      </a:r>
                      <a:r>
                        <a:rPr lang="fr-FR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fr-FR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673" marR="4367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40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43673" marR="4367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endParaRPr lang="fr-F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43673" marR="4367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3673" marR="43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3673" marR="4367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xmlns="" id="{62C9EF42-C20D-460E-9310-16F42602DF5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8593677"/>
              </p:ext>
            </p:extLst>
          </p:nvPr>
        </p:nvGraphicFramePr>
        <p:xfrm>
          <a:off x="6117249" y="1201548"/>
          <a:ext cx="5920076" cy="459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132764"/>
            <a:ext cx="5595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patients reçus en fonction de l’âge et du sexe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3202" y="316842"/>
            <a:ext cx="4944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 de psychologie</a:t>
            </a:r>
          </a:p>
        </p:txBody>
      </p:sp>
      <p:sp>
        <p:nvSpPr>
          <p:cNvPr id="9" name="Rectangle 8"/>
          <p:cNvSpPr/>
          <p:nvPr/>
        </p:nvSpPr>
        <p:spPr>
          <a:xfrm>
            <a:off x="2" y="5798636"/>
            <a:ext cx="12191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janvier à juin 2019; 214 séances effectuées pour 126 bénéficiaires</a:t>
            </a:r>
          </a:p>
        </p:txBody>
      </p:sp>
    </p:spTree>
    <p:extLst>
      <p:ext uri="{BB962C8B-B14F-4D97-AF65-F5344CB8AC3E}">
        <p14:creationId xmlns:p14="http://schemas.microsoft.com/office/powerpoint/2010/main" val="326017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5741" y="0"/>
            <a:ext cx="10515600" cy="1163783"/>
          </a:xfrm>
        </p:spPr>
        <p:txBody>
          <a:bodyPr>
            <a:normAutofit/>
          </a:bodyPr>
          <a:lstStyle/>
          <a:p>
            <a:pPr algn="ctr"/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Service social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26571926"/>
              </p:ext>
            </p:extLst>
          </p:nvPr>
        </p:nvGraphicFramePr>
        <p:xfrm>
          <a:off x="905741" y="1664396"/>
          <a:ext cx="10645284" cy="29260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87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4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4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Activités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68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Assistance aux indigents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25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Suivi à domicile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0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Gestion de dossiers patients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45982" cy="8956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Niveau de réalisation du PAO  au 30 juin 2019.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924354"/>
              </p:ext>
            </p:extLst>
          </p:nvPr>
        </p:nvGraphicFramePr>
        <p:xfrm>
          <a:off x="477672" y="2128204"/>
          <a:ext cx="10802201" cy="271005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29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22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56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647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d’activités prévues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d’activités réalisées à 100%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d’activités en cours de </a:t>
                      </a:r>
                      <a:r>
                        <a:rPr lang="fr-FR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réalisation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d’activités non réalisées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Taux de réalisation physique du PAO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Axe 4 du PNDS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52,63%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8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Axe 5 du PNDS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Ensemble PAO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fr-FR" sz="20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(36,36%)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fr-FR" sz="20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(18,18%)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(45,45%)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54,54%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310485" y="5507718"/>
            <a:ext cx="11673697" cy="84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000"/>
              </a:spcAft>
            </a:pP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 plan d’action est en lien avec celui du 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PAE 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inscrit dans le PNDS</a:t>
            </a:r>
          </a:p>
        </p:txBody>
      </p:sp>
    </p:spTree>
    <p:extLst>
      <p:ext uri="{BB962C8B-B14F-4D97-AF65-F5344CB8AC3E}">
        <p14:creationId xmlns:p14="http://schemas.microsoft.com/office/powerpoint/2010/main" val="11793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xmlns="" id="{309B7683-4032-4F32-BB84-A2873C0AD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5394"/>
              </p:ext>
            </p:extLst>
          </p:nvPr>
        </p:nvGraphicFramePr>
        <p:xfrm>
          <a:off x="573205" y="831632"/>
          <a:ext cx="11245755" cy="52541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971968">
                  <a:extLst>
                    <a:ext uri="{9D8B030D-6E8A-4147-A177-3AD203B41FA5}">
                      <a16:colId xmlns:a16="http://schemas.microsoft.com/office/drawing/2014/main" xmlns="" val="1570989322"/>
                    </a:ext>
                  </a:extLst>
                </a:gridCol>
                <a:gridCol w="7273787">
                  <a:extLst>
                    <a:ext uri="{9D8B030D-6E8A-4147-A177-3AD203B41FA5}">
                      <a16:colId xmlns:a16="http://schemas.microsoft.com/office/drawing/2014/main" xmlns="" val="3774002242"/>
                    </a:ext>
                  </a:extLst>
                </a:gridCol>
              </a:tblGrid>
              <a:tr h="5633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Difficultés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Approches de solutions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7717120"/>
                  </a:ext>
                </a:extLst>
              </a:tr>
              <a:tr h="20254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Demande  élevée de PEC;</a:t>
                      </a:r>
                      <a:r>
                        <a:rPr lang="fr-FR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peu ont accès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Faire un plaidoyer auprès du ministère de tutelle pour </a:t>
                      </a: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augmenter la subvention des indigents.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Mobilisation</a:t>
                      </a:r>
                      <a:r>
                        <a:rPr lang="fr-FR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 tiers payants.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5380631"/>
                  </a:ext>
                </a:extLst>
              </a:tr>
              <a:tr h="90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Inadaptation des </a:t>
                      </a: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infrastructures.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Aménagement des </a:t>
                      </a: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infrastructures.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3633818"/>
                  </a:ext>
                </a:extLst>
              </a:tr>
              <a:tr h="1689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Inexistence d’un service </a:t>
                      </a: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d’archivage.</a:t>
                      </a:r>
                      <a:endParaRPr lang="fr-FR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Créer un service d’archivage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Affecter un </a:t>
                      </a:r>
                      <a:r>
                        <a:rPr lang="fr-FR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2685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4093" y="1330036"/>
            <a:ext cx="11403107" cy="528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>
                <a:cs typeface="Calibri Light" panose="020F0302020204030204" pitchFamily="34" charset="0"/>
              </a:rPr>
              <a:t>   </a:t>
            </a:r>
          </a:p>
          <a:p>
            <a:pPr marL="0" indent="0">
              <a:buNone/>
            </a:pPr>
            <a:r>
              <a:rPr lang="fr-FR" sz="3200" dirty="0" smtClean="0">
                <a:cs typeface="Calibri Light" panose="020F0302020204030204" pitchFamily="34" charset="0"/>
              </a:rPr>
              <a:t>Le CNAO depuis sa création œuvre sur tous les plan pour une amélioration continue.</a:t>
            </a:r>
          </a:p>
          <a:p>
            <a:pPr marL="0" indent="0">
              <a:buNone/>
            </a:pPr>
            <a:r>
              <a:rPr lang="fr-FR" sz="3200" dirty="0">
                <a:cs typeface="Calibri Light" panose="020F0302020204030204" pitchFamily="34" charset="0"/>
              </a:rPr>
              <a:t>Avec l’accompagnement de la hiérarchie, la disponibilité du plateau technique, la motivation du personnel, la subvention de l’Etat et l’appui des partenaires, les objectifs assignés </a:t>
            </a:r>
            <a:r>
              <a:rPr lang="fr-FR" sz="3200" dirty="0" smtClean="0">
                <a:cs typeface="Calibri Light" panose="020F0302020204030204" pitchFamily="34" charset="0"/>
              </a:rPr>
              <a:t>dans le plan d’action sont progressivement réalisés.</a:t>
            </a:r>
            <a:endParaRPr lang="fr-FR" sz="32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r-FR" sz="3200" dirty="0" smtClean="0">
                <a:cs typeface="Calibri Light" panose="020F0302020204030204" pitchFamily="34" charset="0"/>
              </a:rPr>
              <a:t>A cet effet  la direction </a:t>
            </a:r>
            <a:r>
              <a:rPr lang="fr-FR" sz="3200" dirty="0">
                <a:cs typeface="Calibri Light" panose="020F0302020204030204" pitchFamily="34" charset="0"/>
              </a:rPr>
              <a:t>exprime sa </a:t>
            </a:r>
            <a:r>
              <a:rPr lang="fr-FR" sz="3200" dirty="0" smtClean="0">
                <a:cs typeface="Calibri Light" panose="020F0302020204030204" pitchFamily="34" charset="0"/>
              </a:rPr>
              <a:t>gratitude à </a:t>
            </a:r>
            <a:r>
              <a:rPr lang="fr-FR" sz="3200" dirty="0">
                <a:cs typeface="Calibri Light" panose="020F0302020204030204" pitchFamily="34" charset="0"/>
              </a:rPr>
              <a:t>l’endroit du </a:t>
            </a:r>
            <a:r>
              <a:rPr lang="fr-FR" sz="3200" dirty="0" smtClean="0">
                <a:cs typeface="Calibri Light" panose="020F0302020204030204" pitchFamily="34" charset="0"/>
              </a:rPr>
              <a:t>personnel, des autorités et les partenaires.</a:t>
            </a:r>
            <a:endParaRPr lang="fr-FR" sz="3200" dirty="0"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fr-FR" sz="3200" dirty="0"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6617" y="506284"/>
            <a:ext cx="6982691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5762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sées 1"/>
          <p:cNvSpPr/>
          <p:nvPr/>
        </p:nvSpPr>
        <p:spPr>
          <a:xfrm>
            <a:off x="0" y="713679"/>
            <a:ext cx="8742556" cy="459430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MERCI  DE VOTRE ATTENTION </a:t>
            </a:r>
          </a:p>
        </p:txBody>
      </p:sp>
      <p:pic>
        <p:nvPicPr>
          <p:cNvPr id="3" name="Picture 1" descr="C:\Users\mschlussel\Downloads\PHOTO-2019-06-12-11-42-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2" b="20514"/>
          <a:stretch/>
        </p:blipFill>
        <p:spPr bwMode="auto">
          <a:xfrm>
            <a:off x="6325918" y="4282575"/>
            <a:ext cx="5729605" cy="2423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2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928048"/>
            <a:ext cx="11258550" cy="56211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 smtClean="0">
                <a:cs typeface="Calibri Light" panose="020F0302020204030204" pitchFamily="34" charset="0"/>
              </a:rPr>
              <a:t>Créé </a:t>
            </a:r>
            <a:r>
              <a:rPr lang="fr-FR" sz="3200" dirty="0">
                <a:cs typeface="Calibri Light" panose="020F0302020204030204" pitchFamily="34" charset="0"/>
              </a:rPr>
              <a:t>en 1974 grâce à la coopération germano-togolaise;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>
                <a:cs typeface="Calibri Light" panose="020F0302020204030204" pitchFamily="34" charset="0"/>
              </a:rPr>
              <a:t>Tutelle administrative du Ministère de la </a:t>
            </a:r>
            <a:r>
              <a:rPr lang="fr-FR" sz="3200" dirty="0" smtClean="0">
                <a:cs typeface="Calibri Light" panose="020F0302020204030204" pitchFamily="34" charset="0"/>
              </a:rPr>
              <a:t>santé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3200" dirty="0" smtClean="0">
                <a:cs typeface="Calibri Light" panose="020F0302020204030204" pitchFamily="34" charset="0"/>
              </a:rPr>
              <a:t>Tutelle </a:t>
            </a:r>
            <a:r>
              <a:rPr lang="fr-FR" sz="3200" dirty="0">
                <a:cs typeface="Calibri Light" panose="020F0302020204030204" pitchFamily="34" charset="0"/>
              </a:rPr>
              <a:t>financière du ministère de l’économie et des finances. </a:t>
            </a:r>
            <a:endParaRPr lang="fr-FR" sz="3200" dirty="0" smtClean="0">
              <a:cs typeface="Calibri Light" panose="020F03020202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fr-FR" sz="3200" dirty="0"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fr-FR" sz="3200" dirty="0" smtClean="0">
                <a:cs typeface="Calibri Light" panose="020F0302020204030204" pitchFamily="34" charset="0"/>
              </a:rPr>
              <a:t>Situé sur </a:t>
            </a:r>
            <a:r>
              <a:rPr lang="fr-FR" sz="3200" dirty="0">
                <a:cs typeface="Calibri Light" panose="020F0302020204030204" pitchFamily="34" charset="0"/>
              </a:rPr>
              <a:t>Bd de la victoire </a:t>
            </a:r>
            <a:r>
              <a:rPr lang="fr-FR" sz="3200" dirty="0" smtClean="0">
                <a:cs typeface="Calibri Light" panose="020F0302020204030204" pitchFamily="34" charset="0"/>
              </a:rPr>
              <a:t>dans </a:t>
            </a:r>
            <a:r>
              <a:rPr lang="fr-FR" sz="3200" dirty="0">
                <a:cs typeface="Calibri Light" panose="020F0302020204030204" pitchFamily="34" charset="0"/>
              </a:rPr>
              <a:t>l’angle gauche de la rue de la morgue du CHU-SO. </a:t>
            </a:r>
          </a:p>
          <a:p>
            <a:pPr marL="0" indent="0" algn="just">
              <a:buNone/>
            </a:pPr>
            <a:r>
              <a:rPr lang="fr-FR" sz="3200" dirty="0" smtClean="0">
                <a:cs typeface="Calibri Light" panose="020F0302020204030204" pitchFamily="34" charset="0"/>
              </a:rPr>
              <a:t>Une des </a:t>
            </a:r>
            <a:r>
              <a:rPr lang="fr-FR" sz="3200" dirty="0">
                <a:cs typeface="Calibri Light" panose="020F0302020204030204" pitchFamily="34" charset="0"/>
              </a:rPr>
              <a:t>spécificités nationales dans le district sanitaire n°5 de la région Lomé </a:t>
            </a:r>
            <a:r>
              <a:rPr lang="fr-FR" sz="3200" dirty="0" smtClean="0">
                <a:cs typeface="Calibri Light" panose="020F0302020204030204" pitchFamily="34" charset="0"/>
              </a:rPr>
              <a:t>commune.</a:t>
            </a:r>
          </a:p>
          <a:p>
            <a:pPr marL="0" indent="0" algn="just">
              <a:buNone/>
            </a:pPr>
            <a:r>
              <a:rPr lang="fr-FR" sz="3200" dirty="0">
                <a:cs typeface="Calibri Light" panose="020F0302020204030204" pitchFamily="34" charset="0"/>
              </a:rPr>
              <a:t>Il dessert toutes les régions du Togo et certains pays de </a:t>
            </a:r>
            <a:r>
              <a:rPr lang="fr-FR" sz="3200" dirty="0" smtClean="0">
                <a:cs typeface="Calibri Light" panose="020F0302020204030204" pitchFamily="34" charset="0"/>
              </a:rPr>
              <a:t>l’Afrique.</a:t>
            </a:r>
            <a:endParaRPr lang="fr-FR" sz="3200" dirty="0"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fr-FR" sz="3200" dirty="0"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fr-FR" sz="3200" dirty="0"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9615" y="169926"/>
            <a:ext cx="6143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Présentation </a:t>
            </a:r>
            <a:r>
              <a:rPr lang="fr-FR" sz="4400" b="1" i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 Centre</a:t>
            </a:r>
          </a:p>
        </p:txBody>
      </p:sp>
    </p:spTree>
    <p:extLst>
      <p:ext uri="{BB962C8B-B14F-4D97-AF65-F5344CB8AC3E}">
        <p14:creationId xmlns:p14="http://schemas.microsoft.com/office/powerpoint/2010/main" val="2593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3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Présentation (suite)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La direction;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Le secrétariat;</a:t>
            </a:r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Les ressources humaines.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Service comptable et économique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40366" y="1070518"/>
            <a:ext cx="2658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Administration</a:t>
            </a:r>
            <a:endParaRPr lang="fr-FR" sz="3200" dirty="0"/>
          </a:p>
        </p:txBody>
      </p:sp>
      <p:pic>
        <p:nvPicPr>
          <p:cNvPr id="5" name="Picture 2" descr="C:\Users\mschlussel\Downloads\PHOTO-2019-06-12-11-42-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/>
        </p:blipFill>
        <p:spPr bwMode="auto">
          <a:xfrm>
            <a:off x="6289288" y="758283"/>
            <a:ext cx="5429676" cy="541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chemeClr val="accent5"/>
                </a:solidFill>
              </a:rPr>
              <a:t>Présentation (suite)</a:t>
            </a:r>
            <a:br>
              <a:rPr lang="fr-FR" dirty="0" smtClean="0">
                <a:solidFill>
                  <a:schemeClr val="accent5"/>
                </a:solidFill>
              </a:rPr>
            </a:br>
            <a:r>
              <a:rPr lang="fr-FR" dirty="0" smtClean="0">
                <a:solidFill>
                  <a:schemeClr val="accent5"/>
                </a:solidFill>
              </a:rPr>
              <a:t>Les services techniques</a:t>
            </a:r>
            <a:endParaRPr lang="fr-FR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/>
              <a:t>Service en charge de l’appareillage orthopédique;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 </a:t>
            </a:r>
            <a:r>
              <a:rPr lang="fr-FR" sz="3200" dirty="0" smtClean="0"/>
              <a:t>Service en charge de la kinésithérapie;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 </a:t>
            </a:r>
            <a:r>
              <a:rPr lang="fr-FR" sz="3200" dirty="0" smtClean="0"/>
              <a:t>Service en charge de l’orthophonie;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 </a:t>
            </a:r>
            <a:r>
              <a:rPr lang="fr-FR" sz="3200" dirty="0" smtClean="0"/>
              <a:t>Service en charge de la psychologie de la santé;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/>
              <a:t> </a:t>
            </a:r>
            <a:r>
              <a:rPr lang="fr-FR" sz="3200" dirty="0" smtClean="0"/>
              <a:t>Service en charge de l’accompagnement social;</a:t>
            </a:r>
          </a:p>
          <a:p>
            <a:pPr marL="0" indent="0">
              <a:buNone/>
            </a:pPr>
            <a:r>
              <a:rPr lang="fr-FR" sz="3200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ü"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744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981" y="381630"/>
            <a:ext cx="9601196" cy="8466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Présentation (suite)</a:t>
            </a:r>
            <a:br>
              <a:rPr lang="fr-FR" b="1" dirty="0" smtClean="0">
                <a:solidFill>
                  <a:schemeClr val="accent5"/>
                </a:solidFill>
              </a:rPr>
            </a:br>
            <a:r>
              <a:rPr lang="fr-FR" b="1" dirty="0" smtClean="0">
                <a:solidFill>
                  <a:schemeClr val="accent5"/>
                </a:solidFill>
              </a:rPr>
              <a:t>Les partenaires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19618"/>
            <a:ext cx="10515600" cy="47357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sz="3200" dirty="0" smtClean="0"/>
              <a:t>Ministère en charge de la santé:  Tutelle administrative;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/>
              <a:t> </a:t>
            </a:r>
            <a:r>
              <a:rPr lang="fr-FR" sz="3200" dirty="0" smtClean="0"/>
              <a:t>Ministère en charge des finances: tutelle financière;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 smtClean="0"/>
              <a:t> Société civile (FTAPH): Mobilisation sociale;</a:t>
            </a:r>
          </a:p>
          <a:p>
            <a:pPr marL="0" indent="0">
              <a:buNone/>
            </a:pPr>
            <a:endParaRPr lang="fr-FR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3200" dirty="0"/>
              <a:t> </a:t>
            </a:r>
            <a:r>
              <a:rPr lang="fr-FR" sz="3200" dirty="0" smtClean="0"/>
              <a:t>ONG nationales et Internationales (MoveAbility, AODCPH, HI, DAWH,CBM…): Appui technique, financier, mobilisation sociale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8317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303DA3-21F3-4CD4-9B9E-7C7D31D8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i="1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Présentation du Centre(suite)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05A1323-40A3-4586-AD44-DC9EB8B5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04" y="1825625"/>
            <a:ext cx="11457992" cy="46672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Zones de couverture </a:t>
            </a:r>
          </a:p>
          <a:p>
            <a:pPr marL="0" indent="0" algn="just">
              <a:buNone/>
            </a:pP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dessert toutes les régions du Togo et certains pays de l’Afrique subsaharienne tels que Bénin, Burkina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Faso, Cameroun, Côte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d’Ivoire, Gabon, Ghana, Niger, Nigeria, etc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48AC165-9E9B-4BCF-A316-F363B7B2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3654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Missions </a:t>
            </a:r>
            <a:endParaRPr lang="fr-FR" sz="4000" b="1" i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6567" y="1299410"/>
            <a:ext cx="11742821" cy="5269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 smtClean="0"/>
              <a:t>Principale: </a:t>
            </a:r>
          </a:p>
          <a:p>
            <a:pPr marL="0" indent="0">
              <a:buNone/>
            </a:pPr>
            <a:r>
              <a:rPr lang="fr-FR" sz="3200" dirty="0" smtClean="0"/>
              <a:t>permettre </a:t>
            </a:r>
            <a:r>
              <a:rPr lang="fr-FR" sz="3200" dirty="0"/>
              <a:t>à toute personne en situation de handicap, à travers les soins de la réadaptation, de reprendre ses activités quotidiennes et de faciliter son intégration harmonieuse au sein de la société à laquelle elle fait partie intégrante</a:t>
            </a:r>
            <a:r>
              <a:rPr lang="fr-FR" sz="3200" dirty="0" smtClean="0"/>
              <a:t>.</a:t>
            </a:r>
          </a:p>
          <a:p>
            <a:pPr marL="0" indent="0">
              <a:buNone/>
            </a:pPr>
            <a:r>
              <a:rPr lang="fr-FR" sz="3200" dirty="0" smtClean="0"/>
              <a:t> </a:t>
            </a:r>
            <a:r>
              <a:rPr lang="fr-FR" sz="3200" dirty="0"/>
              <a:t>Il </a:t>
            </a:r>
            <a:r>
              <a:rPr lang="fr-FR" sz="3200" dirty="0" smtClean="0"/>
              <a:t>s’agit de procurer </a:t>
            </a:r>
            <a:r>
              <a:rPr lang="fr-FR" sz="3200" dirty="0"/>
              <a:t>un mieux-être aux personnes en situation de handicap.</a:t>
            </a:r>
          </a:p>
          <a:p>
            <a:pPr marL="0" indent="0">
              <a:buNone/>
            </a:pPr>
            <a:r>
              <a:rPr lang="fr-FR" sz="3200" dirty="0"/>
              <a:t>Le CNAO est un établissement de soins, de formation et de recherche en science de la réadaptation. 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336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hème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hèm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6556</TotalTime>
  <Words>1845</Words>
  <Application>Microsoft Office PowerPoint</Application>
  <PresentationFormat>Grand écran</PresentationFormat>
  <Paragraphs>364</Paragraphs>
  <Slides>36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Thème Office</vt:lpstr>
      <vt:lpstr>Intégral</vt:lpstr>
      <vt:lpstr>LE CNAO MODEL DE GESTION   EN READAPTATION  </vt:lpstr>
      <vt:lpstr>PLAN </vt:lpstr>
      <vt:lpstr>INTRODUCTION</vt:lpstr>
      <vt:lpstr>Présentation PowerPoint</vt:lpstr>
      <vt:lpstr> Présentation (suite) </vt:lpstr>
      <vt:lpstr> Présentation (suite) Les services techniques</vt:lpstr>
      <vt:lpstr> Présentation (suite) Les partenaires</vt:lpstr>
      <vt:lpstr>Présentation du Centre(suite)</vt:lpstr>
      <vt:lpstr>2. Missions </vt:lpstr>
      <vt:lpstr>2. Missions(suite)</vt:lpstr>
      <vt:lpstr>3. objectifs </vt:lpstr>
      <vt:lpstr>4. Les activités </vt:lpstr>
      <vt:lpstr>4. Les activités(Suite) </vt:lpstr>
      <vt:lpstr>4. Les activités (Suite) </vt:lpstr>
      <vt:lpstr>4. Les activités(Suite) </vt:lpstr>
      <vt:lpstr>  5.  Les domaines  de gestion.</vt:lpstr>
      <vt:lpstr>5.1. Améliorer les systèmes de gestion et la gestion de la performance Optimiser  l’organisation structurelle du centre.</vt:lpstr>
      <vt:lpstr>Les organes de passation des marchés publics</vt:lpstr>
      <vt:lpstr>Les organes de passation des marchés publics (suite)</vt:lpstr>
      <vt:lpstr>Les organes consultatifs spécialisés</vt:lpstr>
      <vt:lpstr> 2.1 Améliorer les systèmes de gestion et la gestion de la performance </vt:lpstr>
      <vt:lpstr>Présentation PowerPoint</vt:lpstr>
      <vt:lpstr>Présentation PowerPoint</vt:lpstr>
      <vt:lpstr>5.4 Optimiser la prestation des services de qualité.</vt:lpstr>
      <vt:lpstr>5.5 Faciliter  l’accès aux services pour les personnes vivant dans la zone desservie par le centre.</vt:lpstr>
      <vt:lpstr>5. LES RESULATS DES PRESTATIONS DE JANVIER AU 30 JUIN 2019</vt:lpstr>
      <vt:lpstr>Présentation PowerPoint</vt:lpstr>
      <vt:lpstr>Service de kinésithérapie</vt:lpstr>
      <vt:lpstr>Section d’ergothérapie</vt:lpstr>
      <vt:lpstr>Présentation PowerPoint</vt:lpstr>
      <vt:lpstr>Présentation PowerPoint</vt:lpstr>
      <vt:lpstr>Service social</vt:lpstr>
      <vt:lpstr>Niveau de réalisation du PAO  au 30 juin 2019.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D’ACTIVITES 2017 DU CNAO</dc:title>
  <dc:creator>DIRECTION</dc:creator>
  <cp:lastModifiedBy>SECRET</cp:lastModifiedBy>
  <cp:revision>481</cp:revision>
  <dcterms:created xsi:type="dcterms:W3CDTF">2018-07-18T17:30:29Z</dcterms:created>
  <dcterms:modified xsi:type="dcterms:W3CDTF">2019-09-23T09:45:19Z</dcterms:modified>
</cp:coreProperties>
</file>