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99" r:id="rId32"/>
    <p:sldId id="300" r:id="rId33"/>
    <p:sldId id="301" r:id="rId3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58A64-31EA-8B4A-8615-15B68DE930FB}" type="doc">
      <dgm:prSet loTypeId="urn:microsoft.com/office/officeart/2005/8/layout/hierarchy1" loCatId="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B9D95E4-507B-6348-8FD8-25D8529A9227}">
      <dgm:prSet phldrT="[Texte]" custT="1"/>
      <dgm:spPr/>
      <dgm:t>
        <a:bodyPr/>
        <a:lstStyle/>
        <a:p>
          <a:r>
            <a:rPr lang="fr-FR" sz="1400" b="1" dirty="0"/>
            <a:t>Assemblée générale</a:t>
          </a:r>
        </a:p>
      </dgm:t>
    </dgm:pt>
    <dgm:pt modelId="{17E0A82C-4A5A-9B49-836B-3E797A15B3FB}" type="parTrans" cxnId="{D3A682C0-3AA9-6048-9CB5-D24ABD41992E}">
      <dgm:prSet/>
      <dgm:spPr/>
      <dgm:t>
        <a:bodyPr/>
        <a:lstStyle/>
        <a:p>
          <a:endParaRPr lang="fr-FR"/>
        </a:p>
      </dgm:t>
    </dgm:pt>
    <dgm:pt modelId="{09228A6E-AE78-284D-9054-6B33492210CF}" type="sibTrans" cxnId="{D3A682C0-3AA9-6048-9CB5-D24ABD41992E}">
      <dgm:prSet/>
      <dgm:spPr/>
      <dgm:t>
        <a:bodyPr/>
        <a:lstStyle/>
        <a:p>
          <a:endParaRPr lang="fr-FR"/>
        </a:p>
      </dgm:t>
    </dgm:pt>
    <dgm:pt modelId="{497ED290-80A4-C24C-A3A3-8FA21964A848}">
      <dgm:prSet phldrT="[Texte]" custT="1"/>
      <dgm:spPr/>
      <dgm:t>
        <a:bodyPr/>
        <a:lstStyle/>
        <a:p>
          <a:r>
            <a:rPr lang="fr-FR" sz="1400" b="1" dirty="0"/>
            <a:t>Conseil d'Administration</a:t>
          </a:r>
        </a:p>
      </dgm:t>
    </dgm:pt>
    <dgm:pt modelId="{FDE30F5A-495F-7A49-910A-AAF7136C84D7}" type="parTrans" cxnId="{628AF89B-D6C6-9048-820B-B5D59BD8E3B6}">
      <dgm:prSet/>
      <dgm:spPr/>
      <dgm:t>
        <a:bodyPr/>
        <a:lstStyle/>
        <a:p>
          <a:endParaRPr lang="fr-FR"/>
        </a:p>
      </dgm:t>
    </dgm:pt>
    <dgm:pt modelId="{E33FAA7C-F3D6-5B42-977E-CE6846636C7B}" type="sibTrans" cxnId="{628AF89B-D6C6-9048-820B-B5D59BD8E3B6}">
      <dgm:prSet/>
      <dgm:spPr/>
      <dgm:t>
        <a:bodyPr/>
        <a:lstStyle/>
        <a:p>
          <a:endParaRPr lang="fr-FR"/>
        </a:p>
      </dgm:t>
    </dgm:pt>
    <dgm:pt modelId="{8B1E7EEC-D073-3D42-9D1E-270B47CE48E3}">
      <dgm:prSet phldrT="[Texte]" custT="1"/>
      <dgm:spPr/>
      <dgm:t>
        <a:bodyPr/>
        <a:lstStyle/>
        <a:p>
          <a:r>
            <a:rPr lang="fr-FR" sz="1400" b="1" dirty="0"/>
            <a:t>Unité 1: Service social</a:t>
          </a:r>
        </a:p>
      </dgm:t>
    </dgm:pt>
    <dgm:pt modelId="{94607E0C-DC45-4C4C-86F5-211E10A38A43}" type="parTrans" cxnId="{78ED7E64-D1E9-0F4C-981F-9FB7A656B2BF}">
      <dgm:prSet/>
      <dgm:spPr/>
      <dgm:t>
        <a:bodyPr/>
        <a:lstStyle/>
        <a:p>
          <a:endParaRPr lang="fr-FR"/>
        </a:p>
      </dgm:t>
    </dgm:pt>
    <dgm:pt modelId="{735F7A23-5E92-0B43-9084-018444C14D1C}" type="sibTrans" cxnId="{78ED7E64-D1E9-0F4C-981F-9FB7A656B2BF}">
      <dgm:prSet/>
      <dgm:spPr/>
      <dgm:t>
        <a:bodyPr/>
        <a:lstStyle/>
        <a:p>
          <a:endParaRPr lang="fr-FR"/>
        </a:p>
      </dgm:t>
    </dgm:pt>
    <dgm:pt modelId="{074904DF-712F-8F4B-9A07-8066162E87A4}">
      <dgm:prSet phldrT="[Texte]" custT="1"/>
      <dgm:spPr/>
      <dgm:t>
        <a:bodyPr/>
        <a:lstStyle/>
        <a:p>
          <a:r>
            <a:rPr lang="fr-FR" sz="1400" b="1"/>
            <a:t>Unité 2: Gestion</a:t>
          </a:r>
        </a:p>
      </dgm:t>
    </dgm:pt>
    <dgm:pt modelId="{660B28E9-AFA9-F646-81AA-E2DA77985CAF}" type="parTrans" cxnId="{9CE7635F-0603-E64E-BFAE-995AC906E79E}">
      <dgm:prSet/>
      <dgm:spPr/>
      <dgm:t>
        <a:bodyPr/>
        <a:lstStyle/>
        <a:p>
          <a:endParaRPr lang="fr-FR"/>
        </a:p>
      </dgm:t>
    </dgm:pt>
    <dgm:pt modelId="{CB350DD2-A01A-674B-A3C9-6EB7D9D41FEB}" type="sibTrans" cxnId="{9CE7635F-0603-E64E-BFAE-995AC906E79E}">
      <dgm:prSet/>
      <dgm:spPr/>
      <dgm:t>
        <a:bodyPr/>
        <a:lstStyle/>
        <a:p>
          <a:endParaRPr lang="fr-FR"/>
        </a:p>
      </dgm:t>
    </dgm:pt>
    <dgm:pt modelId="{99B3CF81-DCE9-544B-8387-F4629634AA41}">
      <dgm:prSet phldrT="[Texte]" custT="1"/>
      <dgm:spPr/>
      <dgm:t>
        <a:bodyPr/>
        <a:lstStyle/>
        <a:p>
          <a:r>
            <a:rPr lang="fr-FR" sz="1400" b="1" dirty="0"/>
            <a:t>Unité 3: Atelier</a:t>
          </a:r>
        </a:p>
      </dgm:t>
    </dgm:pt>
    <dgm:pt modelId="{7FAC4654-A287-DD4E-99EA-908F243AAAEA}" type="parTrans" cxnId="{7FEA1071-D03E-2E4E-B2CB-8713BF117ADF}">
      <dgm:prSet/>
      <dgm:spPr/>
      <dgm:t>
        <a:bodyPr/>
        <a:lstStyle/>
        <a:p>
          <a:endParaRPr lang="fr-FR"/>
        </a:p>
      </dgm:t>
    </dgm:pt>
    <dgm:pt modelId="{7F55942A-A664-4949-BB0E-BCF427CC55B5}" type="sibTrans" cxnId="{7FEA1071-D03E-2E4E-B2CB-8713BF117ADF}">
      <dgm:prSet/>
      <dgm:spPr/>
      <dgm:t>
        <a:bodyPr/>
        <a:lstStyle/>
        <a:p>
          <a:endParaRPr lang="fr-FR"/>
        </a:p>
      </dgm:t>
    </dgm:pt>
    <dgm:pt modelId="{89DF624B-7D50-43DE-9575-EF939270F609}">
      <dgm:prSet phldrT="[Texte]" custT="1"/>
      <dgm:spPr/>
      <dgm:t>
        <a:bodyPr/>
        <a:lstStyle/>
        <a:p>
          <a:r>
            <a:rPr lang="fr-FR" sz="1400" b="1" dirty="0" smtClean="0"/>
            <a:t>CRP Bouaké</a:t>
          </a:r>
          <a:endParaRPr lang="fr-FR" sz="1400" b="1" dirty="0"/>
        </a:p>
      </dgm:t>
    </dgm:pt>
    <dgm:pt modelId="{2EDDBA50-9DB4-4948-8202-C631CBFF05B2}" type="parTrans" cxnId="{ED92D33D-AEBF-400A-8552-0858BC828DD6}">
      <dgm:prSet/>
      <dgm:spPr/>
      <dgm:t>
        <a:bodyPr/>
        <a:lstStyle/>
        <a:p>
          <a:endParaRPr lang="fr-FR"/>
        </a:p>
      </dgm:t>
    </dgm:pt>
    <dgm:pt modelId="{050E9CF5-38F2-41F9-9FC6-E0C52A6FAC80}" type="sibTrans" cxnId="{ED92D33D-AEBF-400A-8552-0858BC828DD6}">
      <dgm:prSet/>
      <dgm:spPr/>
      <dgm:t>
        <a:bodyPr/>
        <a:lstStyle/>
        <a:p>
          <a:endParaRPr lang="fr-FR"/>
        </a:p>
      </dgm:t>
    </dgm:pt>
    <dgm:pt modelId="{CAFF1BF8-176F-A14C-BAD9-A84D76FE35D6}">
      <dgm:prSet phldrT="[Texte]" custT="1"/>
      <dgm:spPr/>
      <dgm:t>
        <a:bodyPr/>
        <a:lstStyle/>
        <a:p>
          <a:r>
            <a:rPr lang="fr-FR" sz="1400" b="1" dirty="0"/>
            <a:t>Direction </a:t>
          </a:r>
          <a:r>
            <a:rPr lang="fr-FR" sz="1400" b="1" dirty="0" smtClean="0"/>
            <a:t>exécutive</a:t>
          </a:r>
          <a:endParaRPr lang="fr-FR" sz="1400" b="1" dirty="0"/>
        </a:p>
      </dgm:t>
    </dgm:pt>
    <dgm:pt modelId="{1C8FBE2A-212E-C54D-91D2-EA36C2F64E11}" type="sibTrans" cxnId="{52560725-A515-624D-BCA9-185FC6E3BDF2}">
      <dgm:prSet/>
      <dgm:spPr/>
      <dgm:t>
        <a:bodyPr/>
        <a:lstStyle/>
        <a:p>
          <a:endParaRPr lang="fr-FR"/>
        </a:p>
      </dgm:t>
    </dgm:pt>
    <dgm:pt modelId="{89629FEE-1193-5D46-A068-D3F202546303}" type="parTrans" cxnId="{52560725-A515-624D-BCA9-185FC6E3BDF2}">
      <dgm:prSet/>
      <dgm:spPr/>
      <dgm:t>
        <a:bodyPr/>
        <a:lstStyle/>
        <a:p>
          <a:endParaRPr lang="fr-FR"/>
        </a:p>
      </dgm:t>
    </dgm:pt>
    <dgm:pt modelId="{53F9C92A-7F58-4523-9870-33E02859623E}">
      <dgm:prSet phldrT="[Texte]" custT="1"/>
      <dgm:spPr/>
      <dgm:t>
        <a:bodyPr/>
        <a:lstStyle/>
        <a:p>
          <a:r>
            <a:rPr lang="fr-FR" sz="1400" b="1" dirty="0" smtClean="0"/>
            <a:t>Commissariat aux Comptes</a:t>
          </a:r>
          <a:endParaRPr lang="fr-FR" sz="1400" b="1" dirty="0"/>
        </a:p>
      </dgm:t>
    </dgm:pt>
    <dgm:pt modelId="{F6A8A189-23F2-4C2E-8DEA-8774B177057C}" type="parTrans" cxnId="{AE0B6FF8-7DBC-4186-A494-6F845837A891}">
      <dgm:prSet/>
      <dgm:spPr/>
      <dgm:t>
        <a:bodyPr/>
        <a:lstStyle/>
        <a:p>
          <a:endParaRPr lang="fr-FR"/>
        </a:p>
      </dgm:t>
    </dgm:pt>
    <dgm:pt modelId="{C7C1E3C2-2A7D-48C7-8429-87B91EA0A0AE}" type="sibTrans" cxnId="{AE0B6FF8-7DBC-4186-A494-6F845837A891}">
      <dgm:prSet/>
      <dgm:spPr/>
      <dgm:t>
        <a:bodyPr/>
        <a:lstStyle/>
        <a:p>
          <a:endParaRPr lang="fr-FR"/>
        </a:p>
      </dgm:t>
    </dgm:pt>
    <dgm:pt modelId="{E5CF5475-F025-AA41-B09F-854E079E06D9}" type="pres">
      <dgm:prSet presAssocID="{D2B58A64-31EA-8B4A-8615-15B68DE930F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47376E77-997F-F04E-939B-6E8FAD8208A8}" type="pres">
      <dgm:prSet presAssocID="{7B9D95E4-507B-6348-8FD8-25D8529A9227}" presName="hierRoot1" presStyleCnt="0"/>
      <dgm:spPr/>
      <dgm:t>
        <a:bodyPr/>
        <a:lstStyle/>
        <a:p>
          <a:endParaRPr lang="fr-FR"/>
        </a:p>
      </dgm:t>
    </dgm:pt>
    <dgm:pt modelId="{B50D2E9C-93D5-9247-B775-A5E0BA66A233}" type="pres">
      <dgm:prSet presAssocID="{7B9D95E4-507B-6348-8FD8-25D8529A9227}" presName="composite" presStyleCnt="0"/>
      <dgm:spPr/>
      <dgm:t>
        <a:bodyPr/>
        <a:lstStyle/>
        <a:p>
          <a:endParaRPr lang="fr-FR"/>
        </a:p>
      </dgm:t>
    </dgm:pt>
    <dgm:pt modelId="{4372CC7A-9F35-4E4E-AF34-2D5F20E2BEC1}" type="pres">
      <dgm:prSet presAssocID="{7B9D95E4-507B-6348-8FD8-25D8529A9227}" presName="background" presStyleLbl="node0" presStyleIdx="0" presStyleCnt="1"/>
      <dgm:spPr/>
      <dgm:t>
        <a:bodyPr/>
        <a:lstStyle/>
        <a:p>
          <a:endParaRPr lang="fr-FR"/>
        </a:p>
      </dgm:t>
    </dgm:pt>
    <dgm:pt modelId="{78C8BDAA-9010-D749-B992-027F87E44E87}" type="pres">
      <dgm:prSet presAssocID="{7B9D95E4-507B-6348-8FD8-25D8529A9227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01D85503-1E3C-344B-9E9D-EA50DB625C86}" type="pres">
      <dgm:prSet presAssocID="{7B9D95E4-507B-6348-8FD8-25D8529A9227}" presName="hierChild2" presStyleCnt="0"/>
      <dgm:spPr/>
      <dgm:t>
        <a:bodyPr/>
        <a:lstStyle/>
        <a:p>
          <a:endParaRPr lang="fr-FR"/>
        </a:p>
      </dgm:t>
    </dgm:pt>
    <dgm:pt modelId="{B04B5B9C-4B1F-D743-A706-AF609F75A6EC}" type="pres">
      <dgm:prSet presAssocID="{FDE30F5A-495F-7A49-910A-AAF7136C84D7}" presName="Name10" presStyleLbl="parChTrans1D2" presStyleIdx="0" presStyleCnt="2"/>
      <dgm:spPr/>
      <dgm:t>
        <a:bodyPr/>
        <a:lstStyle/>
        <a:p>
          <a:endParaRPr lang="fr-FR"/>
        </a:p>
      </dgm:t>
    </dgm:pt>
    <dgm:pt modelId="{A98DDBAF-46F1-AE4D-BB3B-41D1B285F902}" type="pres">
      <dgm:prSet presAssocID="{497ED290-80A4-C24C-A3A3-8FA21964A848}" presName="hierRoot2" presStyleCnt="0"/>
      <dgm:spPr/>
      <dgm:t>
        <a:bodyPr/>
        <a:lstStyle/>
        <a:p>
          <a:endParaRPr lang="fr-FR"/>
        </a:p>
      </dgm:t>
    </dgm:pt>
    <dgm:pt modelId="{AB61813F-510A-9E4E-9B5E-C1ED790E637B}" type="pres">
      <dgm:prSet presAssocID="{497ED290-80A4-C24C-A3A3-8FA21964A848}" presName="composite2" presStyleCnt="0"/>
      <dgm:spPr/>
      <dgm:t>
        <a:bodyPr/>
        <a:lstStyle/>
        <a:p>
          <a:endParaRPr lang="fr-FR"/>
        </a:p>
      </dgm:t>
    </dgm:pt>
    <dgm:pt modelId="{1F1613E3-279B-6C4B-91C0-541946C94B66}" type="pres">
      <dgm:prSet presAssocID="{497ED290-80A4-C24C-A3A3-8FA21964A848}" presName="background2" presStyleLbl="node2" presStyleIdx="0" presStyleCnt="2"/>
      <dgm:spPr/>
      <dgm:t>
        <a:bodyPr/>
        <a:lstStyle/>
        <a:p>
          <a:endParaRPr lang="fr-FR"/>
        </a:p>
      </dgm:t>
    </dgm:pt>
    <dgm:pt modelId="{E40D430E-5E56-D34A-A447-8BBACDF12543}" type="pres">
      <dgm:prSet presAssocID="{497ED290-80A4-C24C-A3A3-8FA21964A848}" presName="text2" presStyleLbl="fgAcc2" presStyleIdx="0" presStyleCnt="2" custScaleX="13451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9D9C83F-3437-C24D-A0AC-128C7F650673}" type="pres">
      <dgm:prSet presAssocID="{497ED290-80A4-C24C-A3A3-8FA21964A848}" presName="hierChild3" presStyleCnt="0"/>
      <dgm:spPr/>
      <dgm:t>
        <a:bodyPr/>
        <a:lstStyle/>
        <a:p>
          <a:endParaRPr lang="fr-FR"/>
        </a:p>
      </dgm:t>
    </dgm:pt>
    <dgm:pt modelId="{3099FD9A-5287-EE46-A8BA-25A3948847B7}" type="pres">
      <dgm:prSet presAssocID="{89629FEE-1193-5D46-A068-D3F202546303}" presName="Name17" presStyleLbl="parChTrans1D3" presStyleIdx="0" presStyleCnt="1"/>
      <dgm:spPr/>
      <dgm:t>
        <a:bodyPr/>
        <a:lstStyle/>
        <a:p>
          <a:endParaRPr lang="fr-FR"/>
        </a:p>
      </dgm:t>
    </dgm:pt>
    <dgm:pt modelId="{88A17628-A5D1-454F-A0CE-C0C56E8D0D6F}" type="pres">
      <dgm:prSet presAssocID="{CAFF1BF8-176F-A14C-BAD9-A84D76FE35D6}" presName="hierRoot3" presStyleCnt="0"/>
      <dgm:spPr/>
      <dgm:t>
        <a:bodyPr/>
        <a:lstStyle/>
        <a:p>
          <a:endParaRPr lang="fr-FR"/>
        </a:p>
      </dgm:t>
    </dgm:pt>
    <dgm:pt modelId="{62E9A282-9033-DB40-B041-9345A41326D8}" type="pres">
      <dgm:prSet presAssocID="{CAFF1BF8-176F-A14C-BAD9-A84D76FE35D6}" presName="composite3" presStyleCnt="0"/>
      <dgm:spPr/>
      <dgm:t>
        <a:bodyPr/>
        <a:lstStyle/>
        <a:p>
          <a:endParaRPr lang="fr-FR"/>
        </a:p>
      </dgm:t>
    </dgm:pt>
    <dgm:pt modelId="{D09CE5EC-B620-EE49-8D9B-CBD85170CAAC}" type="pres">
      <dgm:prSet presAssocID="{CAFF1BF8-176F-A14C-BAD9-A84D76FE35D6}" presName="background3" presStyleLbl="node3" presStyleIdx="0" presStyleCnt="1"/>
      <dgm:spPr/>
      <dgm:t>
        <a:bodyPr/>
        <a:lstStyle/>
        <a:p>
          <a:endParaRPr lang="fr-FR"/>
        </a:p>
      </dgm:t>
    </dgm:pt>
    <dgm:pt modelId="{E93162F5-B919-0240-8108-787E63E648E0}" type="pres">
      <dgm:prSet presAssocID="{CAFF1BF8-176F-A14C-BAD9-A84D76FE35D6}" presName="text3" presStyleLbl="fgAcc3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3ABEE3DC-7457-AB4A-ABF0-71A28A4478E9}" type="pres">
      <dgm:prSet presAssocID="{CAFF1BF8-176F-A14C-BAD9-A84D76FE35D6}" presName="hierChild4" presStyleCnt="0"/>
      <dgm:spPr/>
      <dgm:t>
        <a:bodyPr/>
        <a:lstStyle/>
        <a:p>
          <a:endParaRPr lang="fr-FR"/>
        </a:p>
      </dgm:t>
    </dgm:pt>
    <dgm:pt modelId="{344C4FC7-3C7D-084E-BD9B-9392B90392DA}" type="pres">
      <dgm:prSet presAssocID="{94607E0C-DC45-4C4C-86F5-211E10A38A43}" presName="Name23" presStyleLbl="parChTrans1D4" presStyleIdx="0" presStyleCnt="4"/>
      <dgm:spPr/>
      <dgm:t>
        <a:bodyPr/>
        <a:lstStyle/>
        <a:p>
          <a:endParaRPr lang="fr-FR"/>
        </a:p>
      </dgm:t>
    </dgm:pt>
    <dgm:pt modelId="{37C1E9B6-672D-A541-B3E7-658ECAD45BC6}" type="pres">
      <dgm:prSet presAssocID="{8B1E7EEC-D073-3D42-9D1E-270B47CE48E3}" presName="hierRoot4" presStyleCnt="0"/>
      <dgm:spPr/>
      <dgm:t>
        <a:bodyPr/>
        <a:lstStyle/>
        <a:p>
          <a:endParaRPr lang="fr-FR"/>
        </a:p>
      </dgm:t>
    </dgm:pt>
    <dgm:pt modelId="{667B0948-3C15-714F-A230-095CEEE9AFB7}" type="pres">
      <dgm:prSet presAssocID="{8B1E7EEC-D073-3D42-9D1E-270B47CE48E3}" presName="composite4" presStyleCnt="0"/>
      <dgm:spPr/>
      <dgm:t>
        <a:bodyPr/>
        <a:lstStyle/>
        <a:p>
          <a:endParaRPr lang="fr-FR"/>
        </a:p>
      </dgm:t>
    </dgm:pt>
    <dgm:pt modelId="{1A5EBF71-5FA2-4D44-9718-2D3887C9DC7A}" type="pres">
      <dgm:prSet presAssocID="{8B1E7EEC-D073-3D42-9D1E-270B47CE48E3}" presName="background4" presStyleLbl="node4" presStyleIdx="0" presStyleCnt="4"/>
      <dgm:spPr/>
      <dgm:t>
        <a:bodyPr/>
        <a:lstStyle/>
        <a:p>
          <a:endParaRPr lang="fr-FR"/>
        </a:p>
      </dgm:t>
    </dgm:pt>
    <dgm:pt modelId="{32F8FD02-CC99-184C-BF6E-D21D5EEBFA52}" type="pres">
      <dgm:prSet presAssocID="{8B1E7EEC-D073-3D42-9D1E-270B47CE48E3}" presName="text4" presStyleLbl="fgAcc4" presStyleIdx="0" presStyleCnt="4" custScaleX="126148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BC802819-57F8-F044-A48F-A3599F3607D7}" type="pres">
      <dgm:prSet presAssocID="{8B1E7EEC-D073-3D42-9D1E-270B47CE48E3}" presName="hierChild5" presStyleCnt="0"/>
      <dgm:spPr/>
      <dgm:t>
        <a:bodyPr/>
        <a:lstStyle/>
        <a:p>
          <a:endParaRPr lang="fr-FR"/>
        </a:p>
      </dgm:t>
    </dgm:pt>
    <dgm:pt modelId="{2C9F3B22-7913-2E42-AB6E-59DC55DBCA12}" type="pres">
      <dgm:prSet presAssocID="{660B28E9-AFA9-F646-81AA-E2DA77985CAF}" presName="Name23" presStyleLbl="parChTrans1D4" presStyleIdx="1" presStyleCnt="4"/>
      <dgm:spPr/>
      <dgm:t>
        <a:bodyPr/>
        <a:lstStyle/>
        <a:p>
          <a:endParaRPr lang="fr-FR"/>
        </a:p>
      </dgm:t>
    </dgm:pt>
    <dgm:pt modelId="{BD9F165E-116C-E04C-B694-597A99106908}" type="pres">
      <dgm:prSet presAssocID="{074904DF-712F-8F4B-9A07-8066162E87A4}" presName="hierRoot4" presStyleCnt="0"/>
      <dgm:spPr/>
      <dgm:t>
        <a:bodyPr/>
        <a:lstStyle/>
        <a:p>
          <a:endParaRPr lang="fr-FR"/>
        </a:p>
      </dgm:t>
    </dgm:pt>
    <dgm:pt modelId="{5506091C-175D-7749-AD72-2371567B5CFD}" type="pres">
      <dgm:prSet presAssocID="{074904DF-712F-8F4B-9A07-8066162E87A4}" presName="composite4" presStyleCnt="0"/>
      <dgm:spPr/>
      <dgm:t>
        <a:bodyPr/>
        <a:lstStyle/>
        <a:p>
          <a:endParaRPr lang="fr-FR"/>
        </a:p>
      </dgm:t>
    </dgm:pt>
    <dgm:pt modelId="{3C655405-3154-AA49-8444-9553E7EEFDCE}" type="pres">
      <dgm:prSet presAssocID="{074904DF-712F-8F4B-9A07-8066162E87A4}" presName="background4" presStyleLbl="node4" presStyleIdx="1" presStyleCnt="4"/>
      <dgm:spPr/>
      <dgm:t>
        <a:bodyPr/>
        <a:lstStyle/>
        <a:p>
          <a:endParaRPr lang="fr-FR"/>
        </a:p>
      </dgm:t>
    </dgm:pt>
    <dgm:pt modelId="{3E4535B2-C988-8643-9B7E-D06B37CDDFD2}" type="pres">
      <dgm:prSet presAssocID="{074904DF-712F-8F4B-9A07-8066162E87A4}" presName="text4" presStyleLbl="fgAcc4" presStyleIdx="1" presStyleCnt="4" custScaleX="129799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62EFCED-CB87-8A4F-859A-E67C45545F0A}" type="pres">
      <dgm:prSet presAssocID="{074904DF-712F-8F4B-9A07-8066162E87A4}" presName="hierChild5" presStyleCnt="0"/>
      <dgm:spPr/>
      <dgm:t>
        <a:bodyPr/>
        <a:lstStyle/>
        <a:p>
          <a:endParaRPr lang="fr-FR"/>
        </a:p>
      </dgm:t>
    </dgm:pt>
    <dgm:pt modelId="{78ABAEF8-A946-6449-9F82-C4A4E6565754}" type="pres">
      <dgm:prSet presAssocID="{7FAC4654-A287-DD4E-99EA-908F243AAAEA}" presName="Name23" presStyleLbl="parChTrans1D4" presStyleIdx="2" presStyleCnt="4"/>
      <dgm:spPr/>
      <dgm:t>
        <a:bodyPr/>
        <a:lstStyle/>
        <a:p>
          <a:endParaRPr lang="fr-FR"/>
        </a:p>
      </dgm:t>
    </dgm:pt>
    <dgm:pt modelId="{B4DE2568-9C04-C54C-BCFB-660A35C3D6DC}" type="pres">
      <dgm:prSet presAssocID="{99B3CF81-DCE9-544B-8387-F4629634AA41}" presName="hierRoot4" presStyleCnt="0"/>
      <dgm:spPr/>
      <dgm:t>
        <a:bodyPr/>
        <a:lstStyle/>
        <a:p>
          <a:endParaRPr lang="fr-FR"/>
        </a:p>
      </dgm:t>
    </dgm:pt>
    <dgm:pt modelId="{73E2B265-4E4A-C744-8F69-75F6AF667EF6}" type="pres">
      <dgm:prSet presAssocID="{99B3CF81-DCE9-544B-8387-F4629634AA41}" presName="composite4" presStyleCnt="0"/>
      <dgm:spPr/>
      <dgm:t>
        <a:bodyPr/>
        <a:lstStyle/>
        <a:p>
          <a:endParaRPr lang="fr-FR"/>
        </a:p>
      </dgm:t>
    </dgm:pt>
    <dgm:pt modelId="{AAAB8F2A-E8DF-4044-BA44-15E97E657DA2}" type="pres">
      <dgm:prSet presAssocID="{99B3CF81-DCE9-544B-8387-F4629634AA41}" presName="background4" presStyleLbl="node4" presStyleIdx="2" presStyleCnt="4"/>
      <dgm:spPr/>
      <dgm:t>
        <a:bodyPr/>
        <a:lstStyle/>
        <a:p>
          <a:endParaRPr lang="fr-FR"/>
        </a:p>
      </dgm:t>
    </dgm:pt>
    <dgm:pt modelId="{D4DE3BBA-BAB8-2043-B82B-6A4EF35DEE0E}" type="pres">
      <dgm:prSet presAssocID="{99B3CF81-DCE9-544B-8387-F4629634AA41}" presName="text4" presStyleLbl="fgAcc4" presStyleIdx="2" presStyleCnt="4" custScaleX="12873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2D54E31-0937-554A-B207-90343764DC08}" type="pres">
      <dgm:prSet presAssocID="{99B3CF81-DCE9-544B-8387-F4629634AA41}" presName="hierChild5" presStyleCnt="0"/>
      <dgm:spPr/>
      <dgm:t>
        <a:bodyPr/>
        <a:lstStyle/>
        <a:p>
          <a:endParaRPr lang="fr-FR"/>
        </a:p>
      </dgm:t>
    </dgm:pt>
    <dgm:pt modelId="{ECA5A0C0-6E9F-40E0-BF64-85A0BFD1616E}" type="pres">
      <dgm:prSet presAssocID="{2EDDBA50-9DB4-4948-8202-C631CBFF05B2}" presName="Name23" presStyleLbl="parChTrans1D4" presStyleIdx="3" presStyleCnt="4"/>
      <dgm:spPr/>
      <dgm:t>
        <a:bodyPr/>
        <a:lstStyle/>
        <a:p>
          <a:endParaRPr lang="fr-FR"/>
        </a:p>
      </dgm:t>
    </dgm:pt>
    <dgm:pt modelId="{C74D2843-2218-4C1E-BAC9-A2446A83DC3E}" type="pres">
      <dgm:prSet presAssocID="{89DF624B-7D50-43DE-9575-EF939270F609}" presName="hierRoot4" presStyleCnt="0"/>
      <dgm:spPr/>
      <dgm:t>
        <a:bodyPr/>
        <a:lstStyle/>
        <a:p>
          <a:endParaRPr lang="fr-FR"/>
        </a:p>
      </dgm:t>
    </dgm:pt>
    <dgm:pt modelId="{229FBD45-9EB9-4CD5-87FC-118C64C0BE48}" type="pres">
      <dgm:prSet presAssocID="{89DF624B-7D50-43DE-9575-EF939270F609}" presName="composite4" presStyleCnt="0"/>
      <dgm:spPr/>
      <dgm:t>
        <a:bodyPr/>
        <a:lstStyle/>
        <a:p>
          <a:endParaRPr lang="fr-FR"/>
        </a:p>
      </dgm:t>
    </dgm:pt>
    <dgm:pt modelId="{9212BDD4-3F15-4E98-96E4-719205E3F372}" type="pres">
      <dgm:prSet presAssocID="{89DF624B-7D50-43DE-9575-EF939270F609}" presName="background4" presStyleLbl="node4" presStyleIdx="3" presStyleCnt="4"/>
      <dgm:spPr/>
      <dgm:t>
        <a:bodyPr/>
        <a:lstStyle/>
        <a:p>
          <a:endParaRPr lang="fr-FR"/>
        </a:p>
      </dgm:t>
    </dgm:pt>
    <dgm:pt modelId="{C42594DE-BFAE-40A4-AFA6-361C7A8C4D39}" type="pres">
      <dgm:prSet presAssocID="{89DF624B-7D50-43DE-9575-EF939270F609}" presName="text4" presStyleLbl="fgAcc4" presStyleIdx="3" presStyleCnt="4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92B6B41-E07D-4022-B8BE-E3B5CFEEEB99}" type="pres">
      <dgm:prSet presAssocID="{89DF624B-7D50-43DE-9575-EF939270F609}" presName="hierChild5" presStyleCnt="0"/>
      <dgm:spPr/>
      <dgm:t>
        <a:bodyPr/>
        <a:lstStyle/>
        <a:p>
          <a:endParaRPr lang="fr-FR"/>
        </a:p>
      </dgm:t>
    </dgm:pt>
    <dgm:pt modelId="{A5340680-276D-4B0B-BED2-E3E0CE5EB6A9}" type="pres">
      <dgm:prSet presAssocID="{F6A8A189-23F2-4C2E-8DEA-8774B177057C}" presName="Name10" presStyleLbl="parChTrans1D2" presStyleIdx="1" presStyleCnt="2"/>
      <dgm:spPr/>
      <dgm:t>
        <a:bodyPr/>
        <a:lstStyle/>
        <a:p>
          <a:endParaRPr lang="fr-FR"/>
        </a:p>
      </dgm:t>
    </dgm:pt>
    <dgm:pt modelId="{900F4B9F-E45D-4F80-A72B-B5C7B35E5D44}" type="pres">
      <dgm:prSet presAssocID="{53F9C92A-7F58-4523-9870-33E02859623E}" presName="hierRoot2" presStyleCnt="0"/>
      <dgm:spPr/>
    </dgm:pt>
    <dgm:pt modelId="{89FB6F8D-0DB2-4B98-B7F6-4DD43D5C63F4}" type="pres">
      <dgm:prSet presAssocID="{53F9C92A-7F58-4523-9870-33E02859623E}" presName="composite2" presStyleCnt="0"/>
      <dgm:spPr/>
    </dgm:pt>
    <dgm:pt modelId="{5C6DBC78-4AA8-438D-8FCA-5D0A72F2A218}" type="pres">
      <dgm:prSet presAssocID="{53F9C92A-7F58-4523-9870-33E02859623E}" presName="background2" presStyleLbl="node2" presStyleIdx="1" presStyleCnt="2"/>
      <dgm:spPr/>
    </dgm:pt>
    <dgm:pt modelId="{598E8B2F-5F59-4664-947E-2CCBC008ED51}" type="pres">
      <dgm:prSet presAssocID="{53F9C92A-7F58-4523-9870-33E02859623E}" presName="text2" presStyleLbl="fgAcc2" presStyleIdx="1" presStyleCnt="2" custScaleX="123556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D6ECC002-A611-4449-A2A0-EC1A2FC0FA85}" type="pres">
      <dgm:prSet presAssocID="{53F9C92A-7F58-4523-9870-33E02859623E}" presName="hierChild3" presStyleCnt="0"/>
      <dgm:spPr/>
    </dgm:pt>
  </dgm:ptLst>
  <dgm:cxnLst>
    <dgm:cxn modelId="{FA0A367A-6BFA-40C8-BC77-1FC3E0B411AA}" type="presOf" srcId="{660B28E9-AFA9-F646-81AA-E2DA77985CAF}" destId="{2C9F3B22-7913-2E42-AB6E-59DC55DBCA12}" srcOrd="0" destOrd="0" presId="urn:microsoft.com/office/officeart/2005/8/layout/hierarchy1"/>
    <dgm:cxn modelId="{78953031-B4B8-4DBA-BC3C-2E7CF925AC4B}" type="presOf" srcId="{89629FEE-1193-5D46-A068-D3F202546303}" destId="{3099FD9A-5287-EE46-A8BA-25A3948847B7}" srcOrd="0" destOrd="0" presId="urn:microsoft.com/office/officeart/2005/8/layout/hierarchy1"/>
    <dgm:cxn modelId="{B4E37485-BA44-407E-B8A4-C96836EC1D7F}" type="presOf" srcId="{94607E0C-DC45-4C4C-86F5-211E10A38A43}" destId="{344C4FC7-3C7D-084E-BD9B-9392B90392DA}" srcOrd="0" destOrd="0" presId="urn:microsoft.com/office/officeart/2005/8/layout/hierarchy1"/>
    <dgm:cxn modelId="{5A7FAC61-134B-4C82-BF34-B748894FEB84}" type="presOf" srcId="{53F9C92A-7F58-4523-9870-33E02859623E}" destId="{598E8B2F-5F59-4664-947E-2CCBC008ED51}" srcOrd="0" destOrd="0" presId="urn:microsoft.com/office/officeart/2005/8/layout/hierarchy1"/>
    <dgm:cxn modelId="{628AF89B-D6C6-9048-820B-B5D59BD8E3B6}" srcId="{7B9D95E4-507B-6348-8FD8-25D8529A9227}" destId="{497ED290-80A4-C24C-A3A3-8FA21964A848}" srcOrd="0" destOrd="0" parTransId="{FDE30F5A-495F-7A49-910A-AAF7136C84D7}" sibTransId="{E33FAA7C-F3D6-5B42-977E-CE6846636C7B}"/>
    <dgm:cxn modelId="{9CE7635F-0603-E64E-BFAE-995AC906E79E}" srcId="{CAFF1BF8-176F-A14C-BAD9-A84D76FE35D6}" destId="{074904DF-712F-8F4B-9A07-8066162E87A4}" srcOrd="1" destOrd="0" parTransId="{660B28E9-AFA9-F646-81AA-E2DA77985CAF}" sibTransId="{CB350DD2-A01A-674B-A3C9-6EB7D9D41FEB}"/>
    <dgm:cxn modelId="{37A79274-74D7-469A-89F7-6C6A296DAD1A}" type="presOf" srcId="{497ED290-80A4-C24C-A3A3-8FA21964A848}" destId="{E40D430E-5E56-D34A-A447-8BBACDF12543}" srcOrd="0" destOrd="0" presId="urn:microsoft.com/office/officeart/2005/8/layout/hierarchy1"/>
    <dgm:cxn modelId="{53472930-1F09-40A8-8508-CBE7B72594B1}" type="presOf" srcId="{8B1E7EEC-D073-3D42-9D1E-270B47CE48E3}" destId="{32F8FD02-CC99-184C-BF6E-D21D5EEBFA52}" srcOrd="0" destOrd="0" presId="urn:microsoft.com/office/officeart/2005/8/layout/hierarchy1"/>
    <dgm:cxn modelId="{574F50AF-4979-439E-B378-067728F1D90D}" type="presOf" srcId="{074904DF-712F-8F4B-9A07-8066162E87A4}" destId="{3E4535B2-C988-8643-9B7E-D06B37CDDFD2}" srcOrd="0" destOrd="0" presId="urn:microsoft.com/office/officeart/2005/8/layout/hierarchy1"/>
    <dgm:cxn modelId="{6BFEC6DD-1D0E-48B8-9599-FAFE505CD59C}" type="presOf" srcId="{7B9D95E4-507B-6348-8FD8-25D8529A9227}" destId="{78C8BDAA-9010-D749-B992-027F87E44E87}" srcOrd="0" destOrd="0" presId="urn:microsoft.com/office/officeart/2005/8/layout/hierarchy1"/>
    <dgm:cxn modelId="{6A7695C3-E95F-4ABC-B135-F36720511AF8}" type="presOf" srcId="{F6A8A189-23F2-4C2E-8DEA-8774B177057C}" destId="{A5340680-276D-4B0B-BED2-E3E0CE5EB6A9}" srcOrd="0" destOrd="0" presId="urn:microsoft.com/office/officeart/2005/8/layout/hierarchy1"/>
    <dgm:cxn modelId="{D3A682C0-3AA9-6048-9CB5-D24ABD41992E}" srcId="{D2B58A64-31EA-8B4A-8615-15B68DE930FB}" destId="{7B9D95E4-507B-6348-8FD8-25D8529A9227}" srcOrd="0" destOrd="0" parTransId="{17E0A82C-4A5A-9B49-836B-3E797A15B3FB}" sibTransId="{09228A6E-AE78-284D-9054-6B33492210CF}"/>
    <dgm:cxn modelId="{7FEA1071-D03E-2E4E-B2CB-8713BF117ADF}" srcId="{CAFF1BF8-176F-A14C-BAD9-A84D76FE35D6}" destId="{99B3CF81-DCE9-544B-8387-F4629634AA41}" srcOrd="2" destOrd="0" parTransId="{7FAC4654-A287-DD4E-99EA-908F243AAAEA}" sibTransId="{7F55942A-A664-4949-BB0E-BCF427CC55B5}"/>
    <dgm:cxn modelId="{9BCCBBE0-1233-43F0-AD30-CAD4798D0830}" type="presOf" srcId="{2EDDBA50-9DB4-4948-8202-C631CBFF05B2}" destId="{ECA5A0C0-6E9F-40E0-BF64-85A0BFD1616E}" srcOrd="0" destOrd="0" presId="urn:microsoft.com/office/officeart/2005/8/layout/hierarchy1"/>
    <dgm:cxn modelId="{2EF5AD4A-E275-46E3-A0C2-BB69B27AE0A8}" type="presOf" srcId="{CAFF1BF8-176F-A14C-BAD9-A84D76FE35D6}" destId="{E93162F5-B919-0240-8108-787E63E648E0}" srcOrd="0" destOrd="0" presId="urn:microsoft.com/office/officeart/2005/8/layout/hierarchy1"/>
    <dgm:cxn modelId="{52560725-A515-624D-BCA9-185FC6E3BDF2}" srcId="{497ED290-80A4-C24C-A3A3-8FA21964A848}" destId="{CAFF1BF8-176F-A14C-BAD9-A84D76FE35D6}" srcOrd="0" destOrd="0" parTransId="{89629FEE-1193-5D46-A068-D3F202546303}" sibTransId="{1C8FBE2A-212E-C54D-91D2-EA36C2F64E11}"/>
    <dgm:cxn modelId="{71185869-4E8F-4E76-8425-6A22C6A1B146}" type="presOf" srcId="{7FAC4654-A287-DD4E-99EA-908F243AAAEA}" destId="{78ABAEF8-A946-6449-9F82-C4A4E6565754}" srcOrd="0" destOrd="0" presId="urn:microsoft.com/office/officeart/2005/8/layout/hierarchy1"/>
    <dgm:cxn modelId="{39990E31-72CB-4149-A30C-8F32D9651D5F}" type="presOf" srcId="{89DF624B-7D50-43DE-9575-EF939270F609}" destId="{C42594DE-BFAE-40A4-AFA6-361C7A8C4D39}" srcOrd="0" destOrd="0" presId="urn:microsoft.com/office/officeart/2005/8/layout/hierarchy1"/>
    <dgm:cxn modelId="{AE0B6FF8-7DBC-4186-A494-6F845837A891}" srcId="{7B9D95E4-507B-6348-8FD8-25D8529A9227}" destId="{53F9C92A-7F58-4523-9870-33E02859623E}" srcOrd="1" destOrd="0" parTransId="{F6A8A189-23F2-4C2E-8DEA-8774B177057C}" sibTransId="{C7C1E3C2-2A7D-48C7-8429-87B91EA0A0AE}"/>
    <dgm:cxn modelId="{ED92D33D-AEBF-400A-8552-0858BC828DD6}" srcId="{CAFF1BF8-176F-A14C-BAD9-A84D76FE35D6}" destId="{89DF624B-7D50-43DE-9575-EF939270F609}" srcOrd="3" destOrd="0" parTransId="{2EDDBA50-9DB4-4948-8202-C631CBFF05B2}" sibTransId="{050E9CF5-38F2-41F9-9FC6-E0C52A6FAC80}"/>
    <dgm:cxn modelId="{AED4FEAA-7918-4327-9087-C5224D3BB78B}" type="presOf" srcId="{D2B58A64-31EA-8B4A-8615-15B68DE930FB}" destId="{E5CF5475-F025-AA41-B09F-854E079E06D9}" srcOrd="0" destOrd="0" presId="urn:microsoft.com/office/officeart/2005/8/layout/hierarchy1"/>
    <dgm:cxn modelId="{78ED7E64-D1E9-0F4C-981F-9FB7A656B2BF}" srcId="{CAFF1BF8-176F-A14C-BAD9-A84D76FE35D6}" destId="{8B1E7EEC-D073-3D42-9D1E-270B47CE48E3}" srcOrd="0" destOrd="0" parTransId="{94607E0C-DC45-4C4C-86F5-211E10A38A43}" sibTransId="{735F7A23-5E92-0B43-9084-018444C14D1C}"/>
    <dgm:cxn modelId="{3AC88ABB-1E8C-4860-AD78-7E92C8445E25}" type="presOf" srcId="{FDE30F5A-495F-7A49-910A-AAF7136C84D7}" destId="{B04B5B9C-4B1F-D743-A706-AF609F75A6EC}" srcOrd="0" destOrd="0" presId="urn:microsoft.com/office/officeart/2005/8/layout/hierarchy1"/>
    <dgm:cxn modelId="{8ECFD23C-F26E-41C6-8439-DB499F958AB5}" type="presOf" srcId="{99B3CF81-DCE9-544B-8387-F4629634AA41}" destId="{D4DE3BBA-BAB8-2043-B82B-6A4EF35DEE0E}" srcOrd="0" destOrd="0" presId="urn:microsoft.com/office/officeart/2005/8/layout/hierarchy1"/>
    <dgm:cxn modelId="{1B14F496-D135-4CDD-889E-D2DB4C57730A}" type="presParOf" srcId="{E5CF5475-F025-AA41-B09F-854E079E06D9}" destId="{47376E77-997F-F04E-939B-6E8FAD8208A8}" srcOrd="0" destOrd="0" presId="urn:microsoft.com/office/officeart/2005/8/layout/hierarchy1"/>
    <dgm:cxn modelId="{CB2B72C5-3F2D-449D-938A-531CA3EC26A2}" type="presParOf" srcId="{47376E77-997F-F04E-939B-6E8FAD8208A8}" destId="{B50D2E9C-93D5-9247-B775-A5E0BA66A233}" srcOrd="0" destOrd="0" presId="urn:microsoft.com/office/officeart/2005/8/layout/hierarchy1"/>
    <dgm:cxn modelId="{0046D319-D384-4C13-AEEE-E4D5F2E467C6}" type="presParOf" srcId="{B50D2E9C-93D5-9247-B775-A5E0BA66A233}" destId="{4372CC7A-9F35-4E4E-AF34-2D5F20E2BEC1}" srcOrd="0" destOrd="0" presId="urn:microsoft.com/office/officeart/2005/8/layout/hierarchy1"/>
    <dgm:cxn modelId="{FBAFE077-1F77-4C9D-922F-D1548C6F80E2}" type="presParOf" srcId="{B50D2E9C-93D5-9247-B775-A5E0BA66A233}" destId="{78C8BDAA-9010-D749-B992-027F87E44E87}" srcOrd="1" destOrd="0" presId="urn:microsoft.com/office/officeart/2005/8/layout/hierarchy1"/>
    <dgm:cxn modelId="{8545EE14-F7D2-473A-A81F-80AEC35F8570}" type="presParOf" srcId="{47376E77-997F-F04E-939B-6E8FAD8208A8}" destId="{01D85503-1E3C-344B-9E9D-EA50DB625C86}" srcOrd="1" destOrd="0" presId="urn:microsoft.com/office/officeart/2005/8/layout/hierarchy1"/>
    <dgm:cxn modelId="{1B1BEF8D-54F1-4112-8714-3C553934F9E7}" type="presParOf" srcId="{01D85503-1E3C-344B-9E9D-EA50DB625C86}" destId="{B04B5B9C-4B1F-D743-A706-AF609F75A6EC}" srcOrd="0" destOrd="0" presId="urn:microsoft.com/office/officeart/2005/8/layout/hierarchy1"/>
    <dgm:cxn modelId="{239B90C1-5643-4F9D-BA94-F8580DAEF7F4}" type="presParOf" srcId="{01D85503-1E3C-344B-9E9D-EA50DB625C86}" destId="{A98DDBAF-46F1-AE4D-BB3B-41D1B285F902}" srcOrd="1" destOrd="0" presId="urn:microsoft.com/office/officeart/2005/8/layout/hierarchy1"/>
    <dgm:cxn modelId="{E5C1F456-47B3-430C-9853-3FF17F191AB8}" type="presParOf" srcId="{A98DDBAF-46F1-AE4D-BB3B-41D1B285F902}" destId="{AB61813F-510A-9E4E-9B5E-C1ED790E637B}" srcOrd="0" destOrd="0" presId="urn:microsoft.com/office/officeart/2005/8/layout/hierarchy1"/>
    <dgm:cxn modelId="{6DF83A21-CA5A-4A72-BFCB-13DC77B018D4}" type="presParOf" srcId="{AB61813F-510A-9E4E-9B5E-C1ED790E637B}" destId="{1F1613E3-279B-6C4B-91C0-541946C94B66}" srcOrd="0" destOrd="0" presId="urn:microsoft.com/office/officeart/2005/8/layout/hierarchy1"/>
    <dgm:cxn modelId="{9A0CFD8B-B9AF-4FD6-8A3C-0F7899E3473B}" type="presParOf" srcId="{AB61813F-510A-9E4E-9B5E-C1ED790E637B}" destId="{E40D430E-5E56-D34A-A447-8BBACDF12543}" srcOrd="1" destOrd="0" presId="urn:microsoft.com/office/officeart/2005/8/layout/hierarchy1"/>
    <dgm:cxn modelId="{D67C4421-4E96-42FA-ADE8-C491A43181C8}" type="presParOf" srcId="{A98DDBAF-46F1-AE4D-BB3B-41D1B285F902}" destId="{D9D9C83F-3437-C24D-A0AC-128C7F650673}" srcOrd="1" destOrd="0" presId="urn:microsoft.com/office/officeart/2005/8/layout/hierarchy1"/>
    <dgm:cxn modelId="{6B96F0AB-C2EF-43AC-9214-46ABE405492C}" type="presParOf" srcId="{D9D9C83F-3437-C24D-A0AC-128C7F650673}" destId="{3099FD9A-5287-EE46-A8BA-25A3948847B7}" srcOrd="0" destOrd="0" presId="urn:microsoft.com/office/officeart/2005/8/layout/hierarchy1"/>
    <dgm:cxn modelId="{CBB67D6C-7FD4-4467-8E41-5760717232C7}" type="presParOf" srcId="{D9D9C83F-3437-C24D-A0AC-128C7F650673}" destId="{88A17628-A5D1-454F-A0CE-C0C56E8D0D6F}" srcOrd="1" destOrd="0" presId="urn:microsoft.com/office/officeart/2005/8/layout/hierarchy1"/>
    <dgm:cxn modelId="{EC9A79A7-9246-4863-BD66-597699E92BA5}" type="presParOf" srcId="{88A17628-A5D1-454F-A0CE-C0C56E8D0D6F}" destId="{62E9A282-9033-DB40-B041-9345A41326D8}" srcOrd="0" destOrd="0" presId="urn:microsoft.com/office/officeart/2005/8/layout/hierarchy1"/>
    <dgm:cxn modelId="{4623F50C-373C-4C10-93A8-78AD0C244F38}" type="presParOf" srcId="{62E9A282-9033-DB40-B041-9345A41326D8}" destId="{D09CE5EC-B620-EE49-8D9B-CBD85170CAAC}" srcOrd="0" destOrd="0" presId="urn:microsoft.com/office/officeart/2005/8/layout/hierarchy1"/>
    <dgm:cxn modelId="{B61606D6-722F-4101-9E02-2E45144926C6}" type="presParOf" srcId="{62E9A282-9033-DB40-B041-9345A41326D8}" destId="{E93162F5-B919-0240-8108-787E63E648E0}" srcOrd="1" destOrd="0" presId="urn:microsoft.com/office/officeart/2005/8/layout/hierarchy1"/>
    <dgm:cxn modelId="{E7C30E89-39FF-46D7-BF02-069C234C2BF2}" type="presParOf" srcId="{88A17628-A5D1-454F-A0CE-C0C56E8D0D6F}" destId="{3ABEE3DC-7457-AB4A-ABF0-71A28A4478E9}" srcOrd="1" destOrd="0" presId="urn:microsoft.com/office/officeart/2005/8/layout/hierarchy1"/>
    <dgm:cxn modelId="{1B53933D-1B3F-4152-88D1-BB56D74DD427}" type="presParOf" srcId="{3ABEE3DC-7457-AB4A-ABF0-71A28A4478E9}" destId="{344C4FC7-3C7D-084E-BD9B-9392B90392DA}" srcOrd="0" destOrd="0" presId="urn:microsoft.com/office/officeart/2005/8/layout/hierarchy1"/>
    <dgm:cxn modelId="{584702B3-44E8-4C00-BEEA-13614D7A4AE7}" type="presParOf" srcId="{3ABEE3DC-7457-AB4A-ABF0-71A28A4478E9}" destId="{37C1E9B6-672D-A541-B3E7-658ECAD45BC6}" srcOrd="1" destOrd="0" presId="urn:microsoft.com/office/officeart/2005/8/layout/hierarchy1"/>
    <dgm:cxn modelId="{05611072-6B1E-480F-9AE5-25584CBC891E}" type="presParOf" srcId="{37C1E9B6-672D-A541-B3E7-658ECAD45BC6}" destId="{667B0948-3C15-714F-A230-095CEEE9AFB7}" srcOrd="0" destOrd="0" presId="urn:microsoft.com/office/officeart/2005/8/layout/hierarchy1"/>
    <dgm:cxn modelId="{59BCF14A-CEE4-482B-B192-AE815BD8CC8B}" type="presParOf" srcId="{667B0948-3C15-714F-A230-095CEEE9AFB7}" destId="{1A5EBF71-5FA2-4D44-9718-2D3887C9DC7A}" srcOrd="0" destOrd="0" presId="urn:microsoft.com/office/officeart/2005/8/layout/hierarchy1"/>
    <dgm:cxn modelId="{0767505D-38C8-4A37-BE8A-9D603BC71A32}" type="presParOf" srcId="{667B0948-3C15-714F-A230-095CEEE9AFB7}" destId="{32F8FD02-CC99-184C-BF6E-D21D5EEBFA52}" srcOrd="1" destOrd="0" presId="urn:microsoft.com/office/officeart/2005/8/layout/hierarchy1"/>
    <dgm:cxn modelId="{6B73E0BC-B25D-4249-87B3-9FB1C481484D}" type="presParOf" srcId="{37C1E9B6-672D-A541-B3E7-658ECAD45BC6}" destId="{BC802819-57F8-F044-A48F-A3599F3607D7}" srcOrd="1" destOrd="0" presId="urn:microsoft.com/office/officeart/2005/8/layout/hierarchy1"/>
    <dgm:cxn modelId="{2230BE3F-D9E9-4991-A2EC-85C5CE84DF78}" type="presParOf" srcId="{3ABEE3DC-7457-AB4A-ABF0-71A28A4478E9}" destId="{2C9F3B22-7913-2E42-AB6E-59DC55DBCA12}" srcOrd="2" destOrd="0" presId="urn:microsoft.com/office/officeart/2005/8/layout/hierarchy1"/>
    <dgm:cxn modelId="{2BEE680D-6F60-406D-861E-2278B17ADCA2}" type="presParOf" srcId="{3ABEE3DC-7457-AB4A-ABF0-71A28A4478E9}" destId="{BD9F165E-116C-E04C-B694-597A99106908}" srcOrd="3" destOrd="0" presId="urn:microsoft.com/office/officeart/2005/8/layout/hierarchy1"/>
    <dgm:cxn modelId="{CE06F85D-57E1-4ED8-B196-5B34F5825826}" type="presParOf" srcId="{BD9F165E-116C-E04C-B694-597A99106908}" destId="{5506091C-175D-7749-AD72-2371567B5CFD}" srcOrd="0" destOrd="0" presId="urn:microsoft.com/office/officeart/2005/8/layout/hierarchy1"/>
    <dgm:cxn modelId="{5E57DA29-181E-49F4-9E6E-52D83BE0026B}" type="presParOf" srcId="{5506091C-175D-7749-AD72-2371567B5CFD}" destId="{3C655405-3154-AA49-8444-9553E7EEFDCE}" srcOrd="0" destOrd="0" presId="urn:microsoft.com/office/officeart/2005/8/layout/hierarchy1"/>
    <dgm:cxn modelId="{6A2AABEB-9AE4-48A8-A4F5-7D8532F93E3C}" type="presParOf" srcId="{5506091C-175D-7749-AD72-2371567B5CFD}" destId="{3E4535B2-C988-8643-9B7E-D06B37CDDFD2}" srcOrd="1" destOrd="0" presId="urn:microsoft.com/office/officeart/2005/8/layout/hierarchy1"/>
    <dgm:cxn modelId="{9B823C86-26F1-4343-8297-89A2863CED66}" type="presParOf" srcId="{BD9F165E-116C-E04C-B694-597A99106908}" destId="{762EFCED-CB87-8A4F-859A-E67C45545F0A}" srcOrd="1" destOrd="0" presId="urn:microsoft.com/office/officeart/2005/8/layout/hierarchy1"/>
    <dgm:cxn modelId="{5E1C2A67-C73F-4B5D-A70D-BCD191AA1273}" type="presParOf" srcId="{3ABEE3DC-7457-AB4A-ABF0-71A28A4478E9}" destId="{78ABAEF8-A946-6449-9F82-C4A4E6565754}" srcOrd="4" destOrd="0" presId="urn:microsoft.com/office/officeart/2005/8/layout/hierarchy1"/>
    <dgm:cxn modelId="{A30D4C05-2F69-4AFE-A56D-B5844A3FFB0F}" type="presParOf" srcId="{3ABEE3DC-7457-AB4A-ABF0-71A28A4478E9}" destId="{B4DE2568-9C04-C54C-BCFB-660A35C3D6DC}" srcOrd="5" destOrd="0" presId="urn:microsoft.com/office/officeart/2005/8/layout/hierarchy1"/>
    <dgm:cxn modelId="{19859FD0-3A91-441F-82C8-8A058786EE45}" type="presParOf" srcId="{B4DE2568-9C04-C54C-BCFB-660A35C3D6DC}" destId="{73E2B265-4E4A-C744-8F69-75F6AF667EF6}" srcOrd="0" destOrd="0" presId="urn:microsoft.com/office/officeart/2005/8/layout/hierarchy1"/>
    <dgm:cxn modelId="{94890723-FEAC-4056-B938-990F6807C01D}" type="presParOf" srcId="{73E2B265-4E4A-C744-8F69-75F6AF667EF6}" destId="{AAAB8F2A-E8DF-4044-BA44-15E97E657DA2}" srcOrd="0" destOrd="0" presId="urn:microsoft.com/office/officeart/2005/8/layout/hierarchy1"/>
    <dgm:cxn modelId="{FAE540DF-467E-4F9B-AD48-E7DABA5B5838}" type="presParOf" srcId="{73E2B265-4E4A-C744-8F69-75F6AF667EF6}" destId="{D4DE3BBA-BAB8-2043-B82B-6A4EF35DEE0E}" srcOrd="1" destOrd="0" presId="urn:microsoft.com/office/officeart/2005/8/layout/hierarchy1"/>
    <dgm:cxn modelId="{68EB555B-1AEB-43C3-A349-F9504E203CD2}" type="presParOf" srcId="{B4DE2568-9C04-C54C-BCFB-660A35C3D6DC}" destId="{E2D54E31-0937-554A-B207-90343764DC08}" srcOrd="1" destOrd="0" presId="urn:microsoft.com/office/officeart/2005/8/layout/hierarchy1"/>
    <dgm:cxn modelId="{5BE641CA-80DB-406F-81FF-496595F0941D}" type="presParOf" srcId="{3ABEE3DC-7457-AB4A-ABF0-71A28A4478E9}" destId="{ECA5A0C0-6E9F-40E0-BF64-85A0BFD1616E}" srcOrd="6" destOrd="0" presId="urn:microsoft.com/office/officeart/2005/8/layout/hierarchy1"/>
    <dgm:cxn modelId="{810959E8-C470-40E9-8A49-4DD7EABFB6AB}" type="presParOf" srcId="{3ABEE3DC-7457-AB4A-ABF0-71A28A4478E9}" destId="{C74D2843-2218-4C1E-BAC9-A2446A83DC3E}" srcOrd="7" destOrd="0" presId="urn:microsoft.com/office/officeart/2005/8/layout/hierarchy1"/>
    <dgm:cxn modelId="{CBE2D7AC-2612-4E91-97FA-36CE1D7BF5A9}" type="presParOf" srcId="{C74D2843-2218-4C1E-BAC9-A2446A83DC3E}" destId="{229FBD45-9EB9-4CD5-87FC-118C64C0BE48}" srcOrd="0" destOrd="0" presId="urn:microsoft.com/office/officeart/2005/8/layout/hierarchy1"/>
    <dgm:cxn modelId="{DB507B61-BEE5-405A-8932-D9CF4F4380FD}" type="presParOf" srcId="{229FBD45-9EB9-4CD5-87FC-118C64C0BE48}" destId="{9212BDD4-3F15-4E98-96E4-719205E3F372}" srcOrd="0" destOrd="0" presId="urn:microsoft.com/office/officeart/2005/8/layout/hierarchy1"/>
    <dgm:cxn modelId="{95850AA7-C65F-423A-B538-B4739E816FCA}" type="presParOf" srcId="{229FBD45-9EB9-4CD5-87FC-118C64C0BE48}" destId="{C42594DE-BFAE-40A4-AFA6-361C7A8C4D39}" srcOrd="1" destOrd="0" presId="urn:microsoft.com/office/officeart/2005/8/layout/hierarchy1"/>
    <dgm:cxn modelId="{8F66CECC-0792-4CAF-B116-A62CA42FE039}" type="presParOf" srcId="{C74D2843-2218-4C1E-BAC9-A2446A83DC3E}" destId="{E92B6B41-E07D-4022-B8BE-E3B5CFEEEB99}" srcOrd="1" destOrd="0" presId="urn:microsoft.com/office/officeart/2005/8/layout/hierarchy1"/>
    <dgm:cxn modelId="{69E66EFF-64C5-4790-ACC0-5B8605EC16B3}" type="presParOf" srcId="{01D85503-1E3C-344B-9E9D-EA50DB625C86}" destId="{A5340680-276D-4B0B-BED2-E3E0CE5EB6A9}" srcOrd="2" destOrd="0" presId="urn:microsoft.com/office/officeart/2005/8/layout/hierarchy1"/>
    <dgm:cxn modelId="{3E8C9098-1702-4776-AF0B-A3F38C6E7C6F}" type="presParOf" srcId="{01D85503-1E3C-344B-9E9D-EA50DB625C86}" destId="{900F4B9F-E45D-4F80-A72B-B5C7B35E5D44}" srcOrd="3" destOrd="0" presId="urn:microsoft.com/office/officeart/2005/8/layout/hierarchy1"/>
    <dgm:cxn modelId="{70CEDBB2-0C19-4AB4-BADB-480DE70EE9D0}" type="presParOf" srcId="{900F4B9F-E45D-4F80-A72B-B5C7B35E5D44}" destId="{89FB6F8D-0DB2-4B98-B7F6-4DD43D5C63F4}" srcOrd="0" destOrd="0" presId="urn:microsoft.com/office/officeart/2005/8/layout/hierarchy1"/>
    <dgm:cxn modelId="{E2D89E48-AADB-4818-9FC1-0A5EFC33F75E}" type="presParOf" srcId="{89FB6F8D-0DB2-4B98-B7F6-4DD43D5C63F4}" destId="{5C6DBC78-4AA8-438D-8FCA-5D0A72F2A218}" srcOrd="0" destOrd="0" presId="urn:microsoft.com/office/officeart/2005/8/layout/hierarchy1"/>
    <dgm:cxn modelId="{DEF12D9F-A9F0-4479-BDDB-6846C8FC408E}" type="presParOf" srcId="{89FB6F8D-0DB2-4B98-B7F6-4DD43D5C63F4}" destId="{598E8B2F-5F59-4664-947E-2CCBC008ED51}" srcOrd="1" destOrd="0" presId="urn:microsoft.com/office/officeart/2005/8/layout/hierarchy1"/>
    <dgm:cxn modelId="{15CB5244-6D51-401A-8764-829A22F22691}" type="presParOf" srcId="{900F4B9F-E45D-4F80-A72B-B5C7B35E5D44}" destId="{D6ECC002-A611-4449-A2A0-EC1A2FC0FA85}" srcOrd="1" destOrd="0" presId="urn:microsoft.com/office/officeart/2005/8/layout/hierarchy1"/>
  </dgm:cxnLst>
  <dgm:bg/>
  <dgm:whole>
    <a:ln w="12700" cmpd="sng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D7D7E-97D8-4229-B2D7-4828D7355378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6FCD6E-4615-4A68-94D1-B91A7C0F97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867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527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951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12602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6476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88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751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49564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37267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83207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1031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4183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7401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90726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0179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39455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46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53305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3623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1421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253529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33146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97926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71203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67480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6883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994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611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52684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9996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1825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0836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D0F96C-EB88-3D41-95EE-9C843B36357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815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391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3598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907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21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579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19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217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424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05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8802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598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5F668-555E-4EAA-8C0C-B931AA2FEDCD}" type="datetimeFigureOut">
              <a:rPr lang="fr-FR" smtClean="0"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B52B-54FD-4A6F-A5D6-9321AD2261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129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png"/><Relationship Id="rId5" Type="http://schemas.openxmlformats.org/officeDocument/2006/relationships/package" Target="../embeddings/Document_Microsoft_Word1.docx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485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165778" y="2610113"/>
            <a:ext cx="5018261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/>
          </a:bodyPr>
          <a:lstStyle/>
          <a:p>
            <a:r>
              <a:rPr lang="fr-FR" dirty="0"/>
              <a:t>OBJECTIFS</a:t>
            </a:r>
          </a:p>
        </p:txBody>
      </p:sp>
    </p:spTree>
    <p:extLst>
      <p:ext uri="{BB962C8B-B14F-4D97-AF65-F5344CB8AC3E}">
        <p14:creationId xmlns:p14="http://schemas.microsoft.com/office/powerpoint/2010/main" val="139677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 GENERAL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75520" y="2213526"/>
            <a:ext cx="7632848" cy="2820596"/>
          </a:xfrm>
        </p:spPr>
        <p:txBody>
          <a:bodyPr>
            <a:normAutofit/>
          </a:bodyPr>
          <a:lstStyle/>
          <a:p>
            <a:r>
              <a:rPr lang="fr-CH" sz="3200" dirty="0"/>
              <a:t>Faire le point de la politique de fonctionnement de l’ONG Vivre Debout  de Cote d’Ivoire à travers ses Centres de Réadaptation Physique  (CRP) d’Abidjan et Bouaké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166920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OBJECTIFS SPECIFIQUES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75520" y="1609416"/>
            <a:ext cx="7920880" cy="4846320"/>
          </a:xfrm>
        </p:spPr>
        <p:txBody>
          <a:bodyPr>
            <a:normAutofit lnSpcReduction="10000"/>
          </a:bodyPr>
          <a:lstStyle/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/>
              <a:t> Identifier le type et la qualité des Ressources Humaines  des CRP</a:t>
            </a:r>
            <a:r>
              <a:rPr lang="fr-CH" sz="3200" dirty="0"/>
              <a:t> 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fr-CH" dirty="0"/>
              <a:t>Expliquer  la politique de fonctionnement de l’ONG </a:t>
            </a:r>
            <a:endParaRPr lang="fr-CH" sz="3200" dirty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/>
              <a:t>Analyser  les prestations de service </a:t>
            </a:r>
            <a:endParaRPr lang="fr-CH" dirty="0" smtClean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 smtClean="0"/>
              <a:t>Analyse</a:t>
            </a:r>
            <a:r>
              <a:rPr lang="fr-CH" b="1" dirty="0" smtClean="0"/>
              <a:t>r</a:t>
            </a:r>
            <a:r>
              <a:rPr lang="fr-CH" dirty="0" smtClean="0"/>
              <a:t> </a:t>
            </a:r>
            <a:r>
              <a:rPr lang="fr-CH" dirty="0"/>
              <a:t>les atouts de la pérennisation de la structure </a:t>
            </a:r>
            <a:endParaRPr lang="fr-CH" dirty="0" smtClean="0"/>
          </a:p>
          <a:p>
            <a:pPr>
              <a:lnSpc>
                <a:spcPct val="130000"/>
              </a:lnSpc>
              <a:buFont typeface="Wingdings" panose="05000000000000000000" pitchFamily="2" charset="2"/>
              <a:buChar char="v"/>
            </a:pPr>
            <a:r>
              <a:rPr lang="fr-CH" dirty="0" smtClean="0"/>
              <a:t>Expliquer les </a:t>
            </a:r>
            <a:r>
              <a:rPr lang="fr-CH" dirty="0"/>
              <a:t>difficultés rencontrées.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761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7165" y="2610113"/>
            <a:ext cx="7772400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/>
          </a:bodyPr>
          <a:lstStyle/>
          <a:p>
            <a:r>
              <a:rPr lang="fr-FR" dirty="0"/>
              <a:t>MATERIELS ET METHODE</a:t>
            </a:r>
          </a:p>
        </p:txBody>
      </p:sp>
    </p:spTree>
    <p:extLst>
      <p:ext uri="{BB962C8B-B14F-4D97-AF65-F5344CB8AC3E}">
        <p14:creationId xmlns:p14="http://schemas.microsoft.com/office/powerpoint/2010/main" val="15654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5233" y="150722"/>
            <a:ext cx="6853353" cy="1143000"/>
          </a:xfrm>
        </p:spPr>
        <p:txBody>
          <a:bodyPr>
            <a:normAutofit/>
          </a:bodyPr>
          <a:lstStyle/>
          <a:p>
            <a:r>
              <a:rPr lang="fr-FR" dirty="0"/>
              <a:t>MATERIELS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600200"/>
            <a:ext cx="8433176" cy="479698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30000"/>
              </a:lnSpc>
            </a:pPr>
            <a:r>
              <a:rPr lang="fr-FR" dirty="0"/>
              <a:t>L</a:t>
            </a:r>
            <a:r>
              <a:rPr lang="fr-CH" dirty="0"/>
              <a:t>es  Ressources Humaines des CRP</a:t>
            </a:r>
          </a:p>
          <a:p>
            <a:pPr>
              <a:lnSpc>
                <a:spcPct val="130000"/>
              </a:lnSpc>
            </a:pPr>
            <a:r>
              <a:rPr lang="fr-FR" dirty="0" smtClean="0"/>
              <a:t>L</a:t>
            </a:r>
            <a:r>
              <a:rPr lang="fr-CH" dirty="0" smtClean="0"/>
              <a:t>es membres du Conseil d’Administration(CA)</a:t>
            </a:r>
            <a:endParaRPr lang="fr-CH" dirty="0"/>
          </a:p>
          <a:p>
            <a:pPr>
              <a:lnSpc>
                <a:spcPct val="130000"/>
              </a:lnSpc>
            </a:pPr>
            <a:r>
              <a:rPr lang="fr-FR" dirty="0" smtClean="0"/>
              <a:t>D</a:t>
            </a:r>
            <a:r>
              <a:rPr lang="fr-CH" dirty="0" smtClean="0"/>
              <a:t>ocuments divers</a:t>
            </a:r>
          </a:p>
          <a:p>
            <a:pPr lvl="1">
              <a:lnSpc>
                <a:spcPct val="130000"/>
              </a:lnSpc>
            </a:pPr>
            <a:r>
              <a:rPr lang="fr-CH" dirty="0" smtClean="0"/>
              <a:t> </a:t>
            </a:r>
            <a:r>
              <a:rPr lang="fr-CH" dirty="0"/>
              <a:t>textes de ONG "Vivre </a:t>
            </a:r>
            <a:r>
              <a:rPr lang="fr-CH" dirty="0" smtClean="0"/>
              <a:t>Debout« (Statut et RI)</a:t>
            </a:r>
            <a:endParaRPr lang="fr-CH" dirty="0"/>
          </a:p>
          <a:p>
            <a:pPr lvl="1">
              <a:lnSpc>
                <a:spcPct val="130000"/>
              </a:lnSpc>
            </a:pPr>
            <a:r>
              <a:rPr lang="fr-CH" dirty="0" smtClean="0"/>
              <a:t>conventions</a:t>
            </a:r>
            <a:endParaRPr lang="fr-CH" dirty="0"/>
          </a:p>
          <a:p>
            <a:pPr lvl="1">
              <a:lnSpc>
                <a:spcPct val="130000"/>
              </a:lnSpc>
            </a:pPr>
            <a:r>
              <a:rPr lang="fr-CH" dirty="0" smtClean="0"/>
              <a:t>règlement intérieur de fonctionnement</a:t>
            </a:r>
          </a:p>
          <a:p>
            <a:pPr lvl="1">
              <a:lnSpc>
                <a:spcPct val="130000"/>
              </a:lnSpc>
            </a:pPr>
            <a:r>
              <a:rPr lang="fr-CH" dirty="0" smtClean="0"/>
              <a:t>documents </a:t>
            </a:r>
            <a:r>
              <a:rPr lang="fr-CH" dirty="0"/>
              <a:t>de procédure </a:t>
            </a:r>
            <a:endParaRPr lang="fr-CH" dirty="0" smtClean="0"/>
          </a:p>
          <a:p>
            <a:pPr lvl="1">
              <a:lnSpc>
                <a:spcPct val="130000"/>
              </a:lnSpc>
            </a:pPr>
            <a:r>
              <a:rPr lang="fr-CH" dirty="0" smtClean="0"/>
              <a:t>procès </a:t>
            </a:r>
            <a:r>
              <a:rPr lang="fr-CH" dirty="0"/>
              <a:t>verbaux </a:t>
            </a:r>
            <a:r>
              <a:rPr lang="fr-CH" dirty="0" smtClean="0"/>
              <a:t>CA</a:t>
            </a:r>
          </a:p>
          <a:p>
            <a:pPr lvl="1">
              <a:lnSpc>
                <a:spcPct val="130000"/>
              </a:lnSpc>
            </a:pPr>
            <a:r>
              <a:rPr lang="fr-CH" dirty="0" smtClean="0"/>
              <a:t>Procès verbaux réunion de Direction </a:t>
            </a:r>
          </a:p>
          <a:p>
            <a:pPr lvl="1">
              <a:lnSpc>
                <a:spcPct val="130000"/>
              </a:lnSpc>
            </a:pPr>
            <a:r>
              <a:rPr lang="fr-CH" dirty="0"/>
              <a:t>Procès verbaux réunion de </a:t>
            </a:r>
            <a:r>
              <a:rPr lang="fr-CH" dirty="0" smtClean="0"/>
              <a:t>Personnel</a:t>
            </a:r>
          </a:p>
          <a:p>
            <a:pPr lvl="1">
              <a:lnSpc>
                <a:spcPct val="130000"/>
              </a:lnSpc>
            </a:pPr>
            <a:r>
              <a:rPr lang="fr-CH" dirty="0" smtClean="0"/>
              <a:t>rapports d’activités</a:t>
            </a:r>
          </a:p>
          <a:p>
            <a:pPr lvl="1">
              <a:lnSpc>
                <a:spcPct val="130000"/>
              </a:lnSpc>
            </a:pPr>
            <a:r>
              <a:rPr lang="fr-CH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EMP/LDP (Plan d’action)</a:t>
            </a:r>
            <a:endParaRPr lang="fr-CH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400050" lvl="1" indent="0">
              <a:buNone/>
            </a:pPr>
            <a:endParaRPr lang="fr-CH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CH" dirty="0" smtClean="0"/>
          </a:p>
          <a:p>
            <a:pPr marL="514350" indent="-514350">
              <a:buFont typeface="+mj-lt"/>
              <a:buAutoNum type="arabicPeriod"/>
            </a:pPr>
            <a:endParaRPr lang="fr-CH" dirty="0" smtClean="0"/>
          </a:p>
          <a:p>
            <a:pPr marL="514350" indent="-514350">
              <a:buFont typeface="+mj-lt"/>
              <a:buAutoNum type="arabicPeriod"/>
            </a:pPr>
            <a:endParaRPr lang="fr-CH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5654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32112" y="57784"/>
            <a:ext cx="7076000" cy="1143000"/>
          </a:xfrm>
        </p:spPr>
        <p:txBody>
          <a:bodyPr>
            <a:normAutofit/>
          </a:bodyPr>
          <a:lstStyle/>
          <a:p>
            <a:r>
              <a:rPr lang="fr-FR" sz="4800" dirty="0"/>
              <a:t>METHODES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414326"/>
            <a:ext cx="8229600" cy="4766006"/>
          </a:xfrm>
        </p:spPr>
        <p:txBody>
          <a:bodyPr>
            <a:normAutofit fontScale="92500"/>
          </a:bodyPr>
          <a:lstStyle/>
          <a:p>
            <a:pPr>
              <a:lnSpc>
                <a:spcPct val="130000"/>
              </a:lnSpc>
            </a:pPr>
            <a:r>
              <a:rPr lang="fr-CH" sz="3200" dirty="0"/>
              <a:t>Étude descriptive, analytique fonctionnement CRP </a:t>
            </a:r>
          </a:p>
          <a:p>
            <a:pPr>
              <a:lnSpc>
                <a:spcPct val="130000"/>
              </a:lnSpc>
            </a:pPr>
            <a:r>
              <a:rPr lang="fr-CH" sz="3500" dirty="0"/>
              <a:t>Septembre 2019</a:t>
            </a:r>
          </a:p>
          <a:p>
            <a:pPr>
              <a:lnSpc>
                <a:spcPct val="130000"/>
              </a:lnSpc>
            </a:pPr>
            <a:endParaRPr lang="fr-CH" dirty="0"/>
          </a:p>
          <a:p>
            <a:pPr>
              <a:lnSpc>
                <a:spcPct val="130000"/>
              </a:lnSpc>
            </a:pPr>
            <a:r>
              <a:rPr lang="fr-CH" sz="3500" dirty="0"/>
              <a:t>Entretiens</a:t>
            </a:r>
          </a:p>
          <a:p>
            <a:pPr>
              <a:lnSpc>
                <a:spcPct val="130000"/>
              </a:lnSpc>
            </a:pPr>
            <a:endParaRPr lang="fr-CH" dirty="0" smtClean="0"/>
          </a:p>
          <a:p>
            <a:pPr>
              <a:lnSpc>
                <a:spcPct val="130000"/>
              </a:lnSpc>
            </a:pPr>
            <a:r>
              <a:rPr lang="fr-CH" sz="3500" dirty="0"/>
              <a:t>analyse documentaire :</a:t>
            </a:r>
          </a:p>
        </p:txBody>
      </p:sp>
    </p:spTree>
    <p:extLst>
      <p:ext uri="{BB962C8B-B14F-4D97-AF65-F5344CB8AC3E}">
        <p14:creationId xmlns:p14="http://schemas.microsoft.com/office/powerpoint/2010/main" val="246679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53389" y="2610113"/>
            <a:ext cx="6231992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l"/>
            <a:r>
              <a:rPr lang="fr-FR" dirty="0" smtClean="0"/>
              <a:t>          RESULTATS </a:t>
            </a:r>
            <a:r>
              <a:rPr lang="fr-FR" dirty="0"/>
              <a:t>ET COMMENTAIRES</a:t>
            </a:r>
          </a:p>
        </p:txBody>
      </p:sp>
    </p:spTree>
    <p:extLst>
      <p:ext uri="{BB962C8B-B14F-4D97-AF65-F5344CB8AC3E}">
        <p14:creationId xmlns:p14="http://schemas.microsoft.com/office/powerpoint/2010/main" val="664404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4864" y="88764"/>
            <a:ext cx="7612298" cy="1143000"/>
          </a:xfrm>
        </p:spPr>
        <p:txBody>
          <a:bodyPr>
            <a:normAutofit/>
          </a:bodyPr>
          <a:lstStyle/>
          <a:p>
            <a:r>
              <a:rPr lang="fr-FR" dirty="0"/>
              <a:t>RESSOURCES HUMAINES </a:t>
            </a:r>
            <a:r>
              <a:rPr lang="fr-FR" baseline="-25000" dirty="0"/>
              <a:t>1/2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850911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fr-FR" sz="4000" dirty="0"/>
              <a:t>2 groupes distincts</a:t>
            </a:r>
          </a:p>
          <a:p>
            <a:pPr>
              <a:lnSpc>
                <a:spcPct val="110000"/>
              </a:lnSpc>
            </a:pPr>
            <a:endParaRPr lang="fr-FR" sz="4000" dirty="0"/>
          </a:p>
          <a:p>
            <a:pPr lvl="1">
              <a:lnSpc>
                <a:spcPct val="110000"/>
              </a:lnSpc>
            </a:pPr>
            <a:r>
              <a:rPr lang="fr-FR" sz="3600" dirty="0"/>
              <a:t>P</a:t>
            </a:r>
            <a:r>
              <a:rPr lang="fr-CH" sz="3600" dirty="0" err="1"/>
              <a:t>ersonnel</a:t>
            </a:r>
            <a:r>
              <a:rPr lang="fr-CH" sz="3600" dirty="0"/>
              <a:t> des </a:t>
            </a:r>
            <a:r>
              <a:rPr lang="fr-CH" sz="3600" dirty="0" err="1"/>
              <a:t>CHUs</a:t>
            </a:r>
            <a:r>
              <a:rPr lang="fr-CH" sz="3600" dirty="0"/>
              <a:t> </a:t>
            </a:r>
          </a:p>
          <a:p>
            <a:pPr lvl="1">
              <a:lnSpc>
                <a:spcPct val="110000"/>
              </a:lnSpc>
            </a:pPr>
            <a:endParaRPr lang="fr-CH" sz="3600" dirty="0"/>
          </a:p>
          <a:p>
            <a:pPr lvl="1">
              <a:lnSpc>
                <a:spcPct val="110000"/>
              </a:lnSpc>
            </a:pPr>
            <a:r>
              <a:rPr lang="fr-FR" sz="3600" dirty="0"/>
              <a:t>P</a:t>
            </a:r>
            <a:r>
              <a:rPr lang="fr-CH" sz="3600" dirty="0"/>
              <a:t>ersonnel Vivre Debout</a:t>
            </a:r>
          </a:p>
          <a:p>
            <a:pPr lvl="2">
              <a:lnSpc>
                <a:spcPct val="110000"/>
              </a:lnSpc>
            </a:pPr>
            <a:r>
              <a:rPr lang="fr-CH" sz="3000" dirty="0"/>
              <a:t>Personnel permanant</a:t>
            </a:r>
          </a:p>
          <a:p>
            <a:pPr lvl="2">
              <a:lnSpc>
                <a:spcPct val="110000"/>
              </a:lnSpc>
            </a:pPr>
            <a:r>
              <a:rPr lang="fr-FR" sz="3200" dirty="0"/>
              <a:t>P</a:t>
            </a:r>
            <a:r>
              <a:rPr lang="fr-CH" sz="3200" dirty="0" err="1"/>
              <a:t>ersonnel</a:t>
            </a:r>
            <a:r>
              <a:rPr lang="fr-CH" sz="3200" dirty="0"/>
              <a:t> vacataire</a:t>
            </a:r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42531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07792" y="57784"/>
            <a:ext cx="7209604" cy="1143000"/>
          </a:xfrm>
        </p:spPr>
        <p:txBody>
          <a:bodyPr>
            <a:normAutofit/>
          </a:bodyPr>
          <a:lstStyle/>
          <a:p>
            <a:r>
              <a:rPr lang="fr-FR" dirty="0"/>
              <a:t>RESSOURCES HUMAINES </a:t>
            </a:r>
            <a:r>
              <a:rPr lang="fr-FR" baseline="-25000" dirty="0"/>
              <a:t>2/2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524000" y="1228080"/>
            <a:ext cx="9144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Administrative : 6 (5 à Abidjan et 01 à Bouaké)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Techniques (19)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TO Atelier Abidjan:12 dont 6 TO et 6 aides</a:t>
            </a:r>
          </a:p>
          <a:p>
            <a:pPr lvl="1">
              <a:lnSpc>
                <a:spcPct val="150000"/>
              </a:lnSpc>
            </a:pPr>
            <a:r>
              <a:rPr lang="fr-FR" sz="2000" dirty="0"/>
              <a:t>  Atelier Bouake: 03 dont 01 TO et 2 aides (2 TO en formation)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Kinésithérapeute: 02 Abidjan; Bouaké (Service de MPR)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Personnel de soutien (6)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Chauffeur coursier; 01 Abidjan; 00 Bouaké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Magasinier logisticien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gardiens: 02 Abidjan et 02 Bouaké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Total Abidjan:24                   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dirty="0"/>
              <a:t>Total Bouaké: 07</a:t>
            </a:r>
          </a:p>
          <a:p>
            <a:pPr marL="742950" lvl="1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000" b="1" dirty="0">
                <a:solidFill>
                  <a:srgbClr val="FF0000"/>
                </a:solidFill>
              </a:rPr>
              <a:t>Total général 31</a:t>
            </a:r>
          </a:p>
          <a:p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10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14864" y="88764"/>
            <a:ext cx="7937559" cy="1143000"/>
          </a:xfrm>
        </p:spPr>
        <p:txBody>
          <a:bodyPr>
            <a:normAutofit/>
          </a:bodyPr>
          <a:lstStyle/>
          <a:p>
            <a:r>
              <a:rPr lang="fr-FR" dirty="0"/>
              <a:t> PRESTATION DE SERVICE </a:t>
            </a:r>
            <a:r>
              <a:rPr lang="fr-FR" baseline="-25000" dirty="0"/>
              <a:t>1/2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850911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sz="4000" dirty="0"/>
              <a:t>Appareillage</a:t>
            </a:r>
          </a:p>
          <a:p>
            <a:pPr lvl="1">
              <a:lnSpc>
                <a:spcPct val="110000"/>
              </a:lnSpc>
            </a:pPr>
            <a:r>
              <a:rPr lang="fr-FR" sz="3600" dirty="0"/>
              <a:t>Prothèses </a:t>
            </a:r>
            <a:r>
              <a:rPr lang="fr-FR" sz="2800" dirty="0"/>
              <a:t>(mb </a:t>
            </a:r>
            <a:r>
              <a:rPr lang="fr-FR" sz="2800" dirty="0" err="1"/>
              <a:t>inf</a:t>
            </a:r>
            <a:r>
              <a:rPr lang="fr-FR" sz="2800" dirty="0"/>
              <a:t>; mb sup(sous </a:t>
            </a:r>
            <a:r>
              <a:rPr lang="fr-FR" sz="2800" dirty="0" err="1"/>
              <a:t>traitance</a:t>
            </a:r>
            <a:r>
              <a:rPr lang="fr-FR" sz="2800" dirty="0"/>
              <a:t>)</a:t>
            </a:r>
          </a:p>
          <a:p>
            <a:pPr lvl="1">
              <a:lnSpc>
                <a:spcPct val="110000"/>
              </a:lnSpc>
            </a:pPr>
            <a:r>
              <a:rPr lang="fr-FR" sz="3600" dirty="0"/>
              <a:t>Orthèses</a:t>
            </a:r>
            <a:r>
              <a:rPr lang="fr-CH" sz="3600" dirty="0"/>
              <a:t> </a:t>
            </a:r>
            <a:endParaRPr lang="fr-FR" sz="4000" dirty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sz="4000" dirty="0"/>
              <a:t>Service de fauteuil roulant et aides techniques de marche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r-FR" sz="4000" dirty="0"/>
              <a:t>autres</a:t>
            </a:r>
          </a:p>
          <a:p>
            <a:pPr lvl="2">
              <a:lnSpc>
                <a:spcPct val="110000"/>
              </a:lnSpc>
            </a:pPr>
            <a:endParaRPr lang="fr-CH" sz="3300" dirty="0"/>
          </a:p>
          <a:p>
            <a:pPr lvl="2">
              <a:lnSpc>
                <a:spcPct val="110000"/>
              </a:lnSpc>
            </a:pPr>
            <a:endParaRPr lang="fr-CH" sz="3200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424232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32420" y="3675984"/>
            <a:ext cx="9035581" cy="847402"/>
          </a:xfrm>
        </p:spPr>
        <p:txBody>
          <a:bodyPr>
            <a:noAutofit/>
          </a:bodyPr>
          <a:lstStyle/>
          <a:p>
            <a:pPr algn="l"/>
            <a:r>
              <a:rPr lang="fr-FR" sz="36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	</a:t>
            </a: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       </a:t>
            </a: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CENTRE DE READAPTATION    </a:t>
            </a:r>
            <a:b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                  PHYSIQUE POUR LA PRISE EN</a:t>
            </a:r>
            <a:b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      CHARGE</a:t>
            </a:r>
            <a:b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           DE LA PERSONNE HANDICAPEE</a:t>
            </a:r>
            <a:b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     PHYSIQUE. </a:t>
            </a:r>
            <a:b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</a:br>
            <a:r>
              <a:rPr lang="fr-FR" sz="3200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Abadi MT Condensed Extra Bold"/>
                <a:cs typeface="Abadi MT Condensed Extra Bold"/>
              </a:rPr>
              <a:t>              19 ANS APRES, QUELS REGARDS ?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06553" y="5992779"/>
            <a:ext cx="5901103" cy="714198"/>
          </a:xfrm>
        </p:spPr>
        <p:txBody>
          <a:bodyPr>
            <a:normAutofit lnSpcReduction="10000"/>
          </a:bodyPr>
          <a:lstStyle/>
          <a:p>
            <a:pPr algn="ctr"/>
            <a:r>
              <a:rPr lang="fr-FR" sz="2000" b="1" dirty="0"/>
              <a:t>SEMINAIRE OADCPH </a:t>
            </a:r>
          </a:p>
          <a:p>
            <a:r>
              <a:rPr lang="fr-FR" sz="2000" b="1" dirty="0"/>
              <a:t>TUNIS, DU 15 AU 17 NOVEMBRE 2019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4471916" y="4523386"/>
            <a:ext cx="6019874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DR COULIBALY  ABDOURAMANE</a:t>
            </a:r>
          </a:p>
          <a:p>
            <a:pPr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 CENTRE DE READAPTATION  VIVRE   DEBOUT</a:t>
            </a:r>
          </a:p>
          <a:p>
            <a:pPr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fr-FR" sz="23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Bauhaus 93"/>
                <a:cs typeface="Bauhaus 93"/>
              </a:rPr>
              <a:t>, ABIDJAN, CÔTE D’IVOIRE</a:t>
            </a:r>
          </a:p>
        </p:txBody>
      </p:sp>
    </p:spTree>
    <p:extLst>
      <p:ext uri="{BB962C8B-B14F-4D97-AF65-F5344CB8AC3E}">
        <p14:creationId xmlns:p14="http://schemas.microsoft.com/office/powerpoint/2010/main" val="283119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3889" y="57784"/>
            <a:ext cx="6822377" cy="1143000"/>
          </a:xfrm>
        </p:spPr>
        <p:txBody>
          <a:bodyPr>
            <a:normAutofit/>
          </a:bodyPr>
          <a:lstStyle/>
          <a:p>
            <a:r>
              <a:rPr lang="fr-FR" sz="4800" dirty="0"/>
              <a:t>FINANCEMENT DU CRP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649541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fr-CH" sz="4000" dirty="0"/>
              <a:t>CHU </a:t>
            </a:r>
            <a:r>
              <a:rPr lang="fr-CH" sz="4000" dirty="0" err="1"/>
              <a:t>Yopougon</a:t>
            </a:r>
            <a:r>
              <a:rPr lang="fr-CH" sz="4000" dirty="0"/>
              <a:t> et Bouaké</a:t>
            </a:r>
          </a:p>
          <a:p>
            <a:pPr lvl="1">
              <a:lnSpc>
                <a:spcPct val="110000"/>
              </a:lnSpc>
            </a:pPr>
            <a:r>
              <a:rPr lang="fr-FR" sz="3700" dirty="0"/>
              <a:t>S</a:t>
            </a:r>
            <a:r>
              <a:rPr lang="fr-CH" sz="3700" dirty="0"/>
              <a:t>alaires</a:t>
            </a:r>
          </a:p>
          <a:p>
            <a:pPr lvl="1">
              <a:lnSpc>
                <a:spcPct val="110000"/>
              </a:lnSpc>
            </a:pPr>
            <a:r>
              <a:rPr lang="fr-FR" sz="3700" dirty="0"/>
              <a:t>C</a:t>
            </a:r>
            <a:r>
              <a:rPr lang="fr-CH" sz="3700" dirty="0"/>
              <a:t>harges: eau-électricité</a:t>
            </a:r>
          </a:p>
          <a:p>
            <a:pPr lvl="1">
              <a:lnSpc>
                <a:spcPct val="110000"/>
              </a:lnSpc>
            </a:pPr>
            <a:r>
              <a:rPr lang="fr-CH" sz="3700" dirty="0"/>
              <a:t># 1/3 budget</a:t>
            </a:r>
            <a:endParaRPr lang="fr-CH" dirty="0" smtClean="0"/>
          </a:p>
          <a:p>
            <a:pPr>
              <a:lnSpc>
                <a:spcPct val="110000"/>
              </a:lnSpc>
            </a:pPr>
            <a:r>
              <a:rPr lang="fr-CH" sz="4000" dirty="0"/>
              <a:t>Recettes = production + vente</a:t>
            </a:r>
            <a:endParaRPr lang="fr-CH" dirty="0" smtClean="0"/>
          </a:p>
          <a:p>
            <a:pPr>
              <a:lnSpc>
                <a:spcPct val="110000"/>
              </a:lnSpc>
            </a:pPr>
            <a:r>
              <a:rPr lang="fr-CH" sz="4000" dirty="0"/>
              <a:t>Partenaires </a:t>
            </a:r>
          </a:p>
          <a:p>
            <a:pPr lvl="1">
              <a:lnSpc>
                <a:spcPct val="110000"/>
              </a:lnSpc>
            </a:pPr>
            <a:r>
              <a:rPr lang="fr-CH" sz="3700" dirty="0"/>
              <a:t>Subventions (</a:t>
            </a:r>
            <a:r>
              <a:rPr lang="fr-CH" sz="3700" dirty="0" err="1"/>
              <a:t>MoveAbility</a:t>
            </a:r>
            <a:r>
              <a:rPr lang="fr-CH" sz="3700" dirty="0"/>
              <a:t>)</a:t>
            </a:r>
          </a:p>
          <a:p>
            <a:pPr lvl="1">
              <a:lnSpc>
                <a:spcPct val="110000"/>
              </a:lnSpc>
            </a:pPr>
            <a:r>
              <a:rPr lang="fr-FR" sz="3700" dirty="0" err="1"/>
              <a:t>T</a:t>
            </a:r>
            <a:r>
              <a:rPr lang="fr-CH" sz="3700" dirty="0"/>
              <a:t>iers payant, associations diverses</a:t>
            </a:r>
          </a:p>
          <a:p>
            <a:pPr lvl="1">
              <a:lnSpc>
                <a:spcPct val="110000"/>
              </a:lnSpc>
            </a:pPr>
            <a:endParaRPr lang="fr-CH" sz="3700" dirty="0"/>
          </a:p>
          <a:p>
            <a:pPr marL="0" indent="0">
              <a:buNone/>
            </a:pPr>
            <a:endParaRPr lang="fr-CH" dirty="0" smtClean="0"/>
          </a:p>
          <a:p>
            <a:pPr marL="0" indent="0">
              <a:buNone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2489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4502" y="57784"/>
            <a:ext cx="80862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POLITIQUE DEFONCTIONNEMENT</a:t>
            </a:r>
            <a:br>
              <a:rPr lang="fr-FR" dirty="0"/>
            </a:br>
            <a:r>
              <a:rPr lang="fr-FR" dirty="0"/>
              <a:t>ABIDJAN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1818" y="1414327"/>
            <a:ext cx="8478982" cy="5153245"/>
          </a:xfrm>
        </p:spPr>
        <p:txBody>
          <a:bodyPr>
            <a:normAutofit fontScale="92500" lnSpcReduction="10000"/>
          </a:bodyPr>
          <a:lstStyle/>
          <a:p>
            <a:r>
              <a:rPr lang="fr-FR" sz="5100" dirty="0"/>
              <a:t>4 unités:</a:t>
            </a:r>
          </a:p>
          <a:p>
            <a:pPr lvl="1"/>
            <a:r>
              <a:rPr lang="fr-FR" sz="4000" dirty="0"/>
              <a:t>Social:</a:t>
            </a:r>
            <a:r>
              <a:rPr lang="fr-FR" sz="5100" dirty="0"/>
              <a:t> </a:t>
            </a:r>
            <a:r>
              <a:rPr lang="fr-FR" sz="4000" dirty="0"/>
              <a:t>accueil, enregistrement, dossier, visite après appareillage cas sociaux</a:t>
            </a:r>
            <a:r>
              <a:rPr lang="fr-FR" sz="3400" dirty="0"/>
              <a:t> </a:t>
            </a:r>
            <a:r>
              <a:rPr lang="fr-FR" sz="3500" dirty="0"/>
              <a:t> </a:t>
            </a:r>
          </a:p>
          <a:p>
            <a:pPr lvl="1"/>
            <a:r>
              <a:rPr lang="fr-FR" sz="4100" dirty="0"/>
              <a:t>Gestion: patrimoine, approvisionnement, gestion financière</a:t>
            </a:r>
            <a:r>
              <a:rPr lang="fr-FR" sz="3800" dirty="0"/>
              <a:t> </a:t>
            </a:r>
          </a:p>
          <a:p>
            <a:pPr lvl="1"/>
            <a:r>
              <a:rPr lang="fr-FR" sz="4100" dirty="0"/>
              <a:t>Atelier:</a:t>
            </a:r>
            <a:r>
              <a:rPr lang="fr-FR" sz="6200" dirty="0"/>
              <a:t> </a:t>
            </a:r>
            <a:r>
              <a:rPr lang="fr-FR" sz="4100" dirty="0"/>
              <a:t>prescription, production apparei</a:t>
            </a:r>
            <a:r>
              <a:rPr lang="fr-FR" sz="3100" dirty="0"/>
              <a:t>l</a:t>
            </a:r>
            <a:r>
              <a:rPr lang="fr-FR" sz="4100" dirty="0"/>
              <a:t>s</a:t>
            </a:r>
            <a:endParaRPr lang="fr-FR" sz="3600" dirty="0"/>
          </a:p>
          <a:p>
            <a:pPr lvl="2"/>
            <a:r>
              <a:rPr lang="fr-FR" sz="3600" dirty="0"/>
              <a:t>Atelier  de soudure</a:t>
            </a:r>
          </a:p>
          <a:p>
            <a:pPr lvl="2"/>
            <a:r>
              <a:rPr lang="fr-FR" sz="3600" dirty="0"/>
              <a:t>Apprentissage marche</a:t>
            </a:r>
            <a:r>
              <a:rPr lang="fr-FR" sz="3100" dirty="0"/>
              <a:t> 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266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4502" y="57784"/>
            <a:ext cx="80862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/>
              <a:t>POLITIQUE DEFONCTIONNEMENT </a:t>
            </a:r>
            <a:br>
              <a:rPr lang="fr-FR" dirty="0"/>
            </a:br>
            <a:r>
              <a:rPr lang="fr-FR" dirty="0"/>
              <a:t>        Bouaké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1818" y="1414327"/>
            <a:ext cx="8478982" cy="5153245"/>
          </a:xfrm>
        </p:spPr>
        <p:txBody>
          <a:bodyPr>
            <a:normAutofit/>
          </a:bodyPr>
          <a:lstStyle/>
          <a:p>
            <a:r>
              <a:rPr lang="fr-FR" sz="5100" dirty="0"/>
              <a:t>2 unités:</a:t>
            </a:r>
            <a:endParaRPr lang="fr-FR" sz="3500" dirty="0"/>
          </a:p>
          <a:p>
            <a:pPr lvl="1"/>
            <a:r>
              <a:rPr lang="fr-FR" sz="4100" dirty="0"/>
              <a:t>Gestion: patrimoine, approvisionnement, gestion financière</a:t>
            </a:r>
            <a:r>
              <a:rPr lang="fr-FR" sz="3800" dirty="0"/>
              <a:t> </a:t>
            </a:r>
          </a:p>
          <a:p>
            <a:pPr lvl="1"/>
            <a:r>
              <a:rPr lang="fr-FR" sz="4100" dirty="0"/>
              <a:t>Atelier:</a:t>
            </a:r>
            <a:r>
              <a:rPr lang="fr-FR" sz="6200" dirty="0"/>
              <a:t> </a:t>
            </a:r>
            <a:r>
              <a:rPr lang="fr-FR" sz="4100" dirty="0"/>
              <a:t>prescription, production apparei</a:t>
            </a:r>
            <a:r>
              <a:rPr lang="fr-FR" sz="3100" dirty="0"/>
              <a:t>l</a:t>
            </a:r>
            <a:r>
              <a:rPr lang="fr-FR" sz="4100" dirty="0"/>
              <a:t>s</a:t>
            </a:r>
            <a:endParaRPr lang="fr-FR" sz="3600" dirty="0"/>
          </a:p>
          <a:p>
            <a:pPr lvl="2"/>
            <a:r>
              <a:rPr lang="fr-FR" sz="3600" dirty="0"/>
              <a:t>Apprentissage marche (MPR)</a:t>
            </a:r>
          </a:p>
          <a:p>
            <a:pPr marL="530352" lvl="2" indent="0">
              <a:buNone/>
            </a:pPr>
            <a:endParaRPr lang="fr-FR" sz="3600" dirty="0"/>
          </a:p>
          <a:p>
            <a:pPr marL="292608" lvl="1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sz="5100" dirty="0"/>
          </a:p>
          <a:p>
            <a:pPr marL="914400" lvl="1" indent="-514350">
              <a:buFont typeface="+mj-lt"/>
              <a:buAutoNum type="arabicPeriod"/>
            </a:pPr>
            <a:endParaRPr lang="fr-CH" sz="3400" dirty="0"/>
          </a:p>
        </p:txBody>
      </p:sp>
    </p:spTree>
    <p:extLst>
      <p:ext uri="{BB962C8B-B14F-4D97-AF65-F5344CB8AC3E}">
        <p14:creationId xmlns:p14="http://schemas.microsoft.com/office/powerpoint/2010/main" val="58017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24502" y="57784"/>
            <a:ext cx="8086299" cy="1143000"/>
          </a:xfrm>
        </p:spPr>
        <p:txBody>
          <a:bodyPr>
            <a:normAutofit/>
          </a:bodyPr>
          <a:lstStyle/>
          <a:p>
            <a:r>
              <a:rPr lang="fr-FR" dirty="0"/>
              <a:t>POLITIQUE DEFONCTIONNEMENT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1818" y="1414327"/>
            <a:ext cx="8478982" cy="51532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3600" dirty="0"/>
          </a:p>
          <a:p>
            <a:pPr lvl="1"/>
            <a:r>
              <a:rPr lang="fr-FR" sz="3900" dirty="0"/>
              <a:t>Direction exécutive</a:t>
            </a:r>
          </a:p>
          <a:p>
            <a:pPr lvl="2"/>
            <a:r>
              <a:rPr lang="fr-FR" sz="3100" dirty="0"/>
              <a:t>Coordonne les activités des centres d’Abidjan et Bouaké </a:t>
            </a:r>
          </a:p>
          <a:p>
            <a:pPr lvl="2"/>
            <a:endParaRPr lang="fr-FR" dirty="0" smtClean="0"/>
          </a:p>
          <a:p>
            <a:r>
              <a:rPr lang="fr-FR" sz="5100" dirty="0"/>
              <a:t>Circuit  patient</a:t>
            </a:r>
          </a:p>
          <a:p>
            <a:pPr marL="914400" lvl="1" indent="-514350">
              <a:buFont typeface="+mj-lt"/>
              <a:buAutoNum type="arabicPeriod"/>
            </a:pPr>
            <a:endParaRPr lang="fr-CH" sz="3400" dirty="0"/>
          </a:p>
        </p:txBody>
      </p:sp>
    </p:spTree>
    <p:extLst>
      <p:ext uri="{BB962C8B-B14F-4D97-AF65-F5344CB8AC3E}">
        <p14:creationId xmlns:p14="http://schemas.microsoft.com/office/powerpoint/2010/main" val="187055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5845" y="57784"/>
            <a:ext cx="5412927" cy="1143000"/>
          </a:xfrm>
        </p:spPr>
        <p:txBody>
          <a:bodyPr>
            <a:normAutofit/>
          </a:bodyPr>
          <a:lstStyle/>
          <a:p>
            <a:r>
              <a:rPr lang="fr-FR" dirty="0"/>
              <a:t>CIRCUIT PATIENT</a:t>
            </a:r>
          </a:p>
        </p:txBody>
      </p:sp>
      <p:graphicFrame>
        <p:nvGraphicFramePr>
          <p:cNvPr id="8" name="Objet 7"/>
          <p:cNvGraphicFramePr>
            <a:graphicFrameLocks noChangeAspect="1"/>
          </p:cNvGraphicFramePr>
          <p:nvPr>
            <p:extLst/>
          </p:nvPr>
        </p:nvGraphicFramePr>
        <p:xfrm>
          <a:off x="2004148" y="1397000"/>
          <a:ext cx="7620323" cy="5000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5" imgW="9397654" imgH="6870447" progId="Word.Document.12">
                  <p:embed/>
                </p:oleObj>
              </mc:Choice>
              <mc:Fallback>
                <p:oleObj name="Document" r:id="rId5" imgW="9397654" imgH="687044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4148" y="1397000"/>
                        <a:ext cx="7620323" cy="50001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894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8768" y="57784"/>
            <a:ext cx="6682980" cy="1143000"/>
          </a:xfrm>
        </p:spPr>
        <p:txBody>
          <a:bodyPr>
            <a:normAutofit/>
          </a:bodyPr>
          <a:lstStyle/>
          <a:p>
            <a:r>
              <a:rPr lang="fr-FR" sz="4800" dirty="0"/>
              <a:t>GOUVERNANCE </a:t>
            </a:r>
            <a:r>
              <a:rPr lang="fr-FR" sz="4800" baseline="-25000" dirty="0"/>
              <a:t>1/2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81200" y="141432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sz="3700" dirty="0"/>
              <a:t>Structure de fonctionnement</a:t>
            </a:r>
          </a:p>
          <a:p>
            <a:pPr lvl="1"/>
            <a:r>
              <a:rPr lang="fr-FR" sz="3400" dirty="0"/>
              <a:t>ONG ″Vivre Debout″ (VD) </a:t>
            </a:r>
            <a:r>
              <a:rPr lang="fr-FR" sz="3400" dirty="0">
                <a:sym typeface="Wingdings"/>
              </a:rPr>
              <a:t> AG</a:t>
            </a:r>
            <a:endParaRPr lang="fr-FR" sz="3400" dirty="0"/>
          </a:p>
          <a:p>
            <a:pPr lvl="1"/>
            <a:r>
              <a:rPr lang="fr-FR" sz="3400" dirty="0"/>
              <a:t>Conseil d’Administration (CA)</a:t>
            </a:r>
          </a:p>
          <a:p>
            <a:pPr lvl="2"/>
            <a:r>
              <a:rPr lang="fr-FR" sz="3100" dirty="0"/>
              <a:t>Membres </a:t>
            </a:r>
          </a:p>
          <a:p>
            <a:pPr lvl="1"/>
            <a:r>
              <a:rPr lang="fr-FR" sz="3400" dirty="0"/>
              <a:t>Direction exécutive  </a:t>
            </a:r>
          </a:p>
          <a:p>
            <a:r>
              <a:rPr lang="fr-FR" sz="3700" dirty="0"/>
              <a:t>Les conventions</a:t>
            </a:r>
          </a:p>
          <a:p>
            <a:r>
              <a:rPr lang="fr-FR" sz="3700" dirty="0"/>
              <a:t>Les plans d’action</a:t>
            </a:r>
          </a:p>
          <a:p>
            <a:r>
              <a:rPr lang="fr-FR" sz="3700" dirty="0"/>
              <a:t>Les partenariats</a:t>
            </a:r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409651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38768" y="57784"/>
            <a:ext cx="6682980" cy="1143000"/>
          </a:xfrm>
        </p:spPr>
        <p:txBody>
          <a:bodyPr>
            <a:normAutofit/>
          </a:bodyPr>
          <a:lstStyle/>
          <a:p>
            <a:r>
              <a:rPr lang="fr-FR" sz="4800" dirty="0"/>
              <a:t>GOUVERNANCE </a:t>
            </a:r>
            <a:r>
              <a:rPr lang="fr-FR" sz="4800" baseline="-25000" dirty="0"/>
              <a:t>2/2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0" y="1414327"/>
            <a:ext cx="8686800" cy="4525963"/>
          </a:xfrm>
        </p:spPr>
        <p:txBody>
          <a:bodyPr>
            <a:normAutofit/>
          </a:bodyPr>
          <a:lstStyle/>
          <a:p>
            <a:r>
              <a:rPr lang="fr-FR" sz="3700" dirty="0"/>
              <a:t>Rôle ONG - CA</a:t>
            </a:r>
          </a:p>
          <a:p>
            <a:pPr lvl="1"/>
            <a:r>
              <a:rPr lang="fr-FR" sz="3400" dirty="0"/>
              <a:t>Améliorer la qualité de vie de la personne handicapée (objectifs)</a:t>
            </a:r>
          </a:p>
          <a:p>
            <a:pPr lvl="1"/>
            <a:r>
              <a:rPr lang="fr-FR" sz="3400" dirty="0"/>
              <a:t>Garantir la bonne gestion des CRP</a:t>
            </a:r>
          </a:p>
          <a:p>
            <a:pPr marL="292608" lvl="1" indent="0">
              <a:buNone/>
            </a:pPr>
            <a:endParaRPr lang="fr-FR" sz="3400" dirty="0"/>
          </a:p>
          <a:p>
            <a:pPr marL="292608" lvl="1" indent="0">
              <a:buNone/>
            </a:pPr>
            <a:r>
              <a:rPr lang="fr-FR" sz="3400" dirty="0">
                <a:sym typeface="Wingdings"/>
              </a:rPr>
              <a:t> A</a:t>
            </a:r>
            <a:r>
              <a:rPr lang="fr-FR" sz="3400" dirty="0"/>
              <a:t>ssurer la pérennisation des structures existante</a:t>
            </a:r>
          </a:p>
          <a:p>
            <a:pPr marL="292608" lvl="1" indent="0">
              <a:buNone/>
            </a:pPr>
            <a:r>
              <a:rPr lang="fr-FR" sz="4000" dirty="0">
                <a:sym typeface="Wingdings"/>
              </a:rPr>
              <a:t></a:t>
            </a:r>
            <a:r>
              <a:rPr lang="fr-FR" sz="3500" dirty="0">
                <a:sym typeface="Wingdings"/>
              </a:rPr>
              <a:t>créer et développer d’autres centres</a:t>
            </a:r>
            <a:endParaRPr lang="fr-FR" sz="3500" dirty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5170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92304" y="57784"/>
            <a:ext cx="5846610" cy="1143000"/>
          </a:xfrm>
        </p:spPr>
        <p:txBody>
          <a:bodyPr>
            <a:normAutofit/>
          </a:bodyPr>
          <a:lstStyle/>
          <a:p>
            <a:r>
              <a:rPr lang="fr-FR" dirty="0"/>
              <a:t>ORGANIGRAMME</a:t>
            </a:r>
          </a:p>
        </p:txBody>
      </p:sp>
      <p:graphicFrame>
        <p:nvGraphicFramePr>
          <p:cNvPr id="4" name="Diagramme 3"/>
          <p:cNvGraphicFramePr/>
          <p:nvPr>
            <p:extLst/>
          </p:nvPr>
        </p:nvGraphicFramePr>
        <p:xfrm>
          <a:off x="2492304" y="1885727"/>
          <a:ext cx="6756329" cy="4201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8451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92304" y="57784"/>
            <a:ext cx="6605538" cy="1143000"/>
          </a:xfrm>
        </p:spPr>
        <p:txBody>
          <a:bodyPr>
            <a:normAutofit/>
          </a:bodyPr>
          <a:lstStyle/>
          <a:p>
            <a:r>
              <a:rPr lang="fr-FR" sz="4800" dirty="0"/>
              <a:t>PERENNISATION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19534" y="1414327"/>
            <a:ext cx="8591266" cy="4525963"/>
          </a:xfrm>
        </p:spPr>
        <p:txBody>
          <a:bodyPr>
            <a:normAutofit/>
          </a:bodyPr>
          <a:lstStyle/>
          <a:p>
            <a:r>
              <a:rPr lang="fr-FR" sz="3700" dirty="0"/>
              <a:t>Facteurs favorisants</a:t>
            </a:r>
          </a:p>
          <a:p>
            <a:pPr lvl="1"/>
            <a:r>
              <a:rPr lang="fr-FR" dirty="0" smtClean="0"/>
              <a:t>Collaboration CRP - Services de Médecine Physique et de Réadaptation (MPR) des </a:t>
            </a:r>
            <a:r>
              <a:rPr lang="fr-FR" dirty="0" err="1" smtClean="0"/>
              <a:t>CHUs</a:t>
            </a:r>
            <a:endParaRPr lang="fr-FR" dirty="0" smtClean="0"/>
          </a:p>
          <a:p>
            <a:pPr lvl="1"/>
            <a:r>
              <a:rPr lang="fr-FR" dirty="0" smtClean="0"/>
              <a:t>Convention avec les </a:t>
            </a:r>
            <a:r>
              <a:rPr lang="fr-FR" dirty="0" err="1" smtClean="0"/>
              <a:t>CHUs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/>
              <a:t>Autonomie de gestion administrative et financière</a:t>
            </a:r>
          </a:p>
          <a:p>
            <a:pPr lvl="1"/>
            <a:r>
              <a:rPr lang="fr-FR" dirty="0" smtClean="0"/>
              <a:t>Formations continue du personnel</a:t>
            </a:r>
          </a:p>
          <a:p>
            <a:pPr lvl="1"/>
            <a:r>
              <a:rPr lang="fr-FR" dirty="0" smtClean="0"/>
              <a:t>Organigramme de fonctionnement</a:t>
            </a:r>
          </a:p>
          <a:p>
            <a:pPr lvl="1"/>
            <a:r>
              <a:rPr lang="fr-FR" dirty="0" smtClean="0"/>
              <a:t>Qualité des prestations des centres</a:t>
            </a:r>
          </a:p>
          <a:p>
            <a:pPr lvl="1"/>
            <a:r>
              <a:rPr lang="fr-FR" dirty="0" smtClean="0"/>
              <a:t>Planification des activités (Plan d’action (EMP/LDP))</a:t>
            </a:r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270549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3889" y="57784"/>
            <a:ext cx="6218327" cy="1143000"/>
          </a:xfrm>
        </p:spPr>
        <p:txBody>
          <a:bodyPr>
            <a:normAutofit/>
          </a:bodyPr>
          <a:lstStyle/>
          <a:p>
            <a:r>
              <a:rPr lang="fr-FR" sz="4800" dirty="0"/>
              <a:t>DIFFICULTES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33182" y="1414327"/>
            <a:ext cx="8830102" cy="4945531"/>
          </a:xfrm>
        </p:spPr>
        <p:txBody>
          <a:bodyPr>
            <a:normAutofit fontScale="92500"/>
          </a:bodyPr>
          <a:lstStyle/>
          <a:p>
            <a:r>
              <a:rPr lang="fr-FR" sz="3700" dirty="0"/>
              <a:t>Ressources humaines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Renouvellement des ressources humaines (TO)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Reclassement professionnel des TO dans l’administration publique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Insuffisance en personnel </a:t>
            </a:r>
            <a:r>
              <a:rPr lang="fr-FR" dirty="0" smtClean="0">
                <a:sym typeface="Wingdings"/>
              </a:rPr>
              <a:t> formation</a:t>
            </a:r>
            <a:endParaRPr lang="fr-FR" dirty="0" smtClean="0"/>
          </a:p>
          <a:p>
            <a:r>
              <a:rPr lang="fr-FR" sz="3700" dirty="0"/>
              <a:t>Les ressources financières</a:t>
            </a:r>
          </a:p>
          <a:p>
            <a:pPr marL="941832" lvl="3" indent="-457200">
              <a:spcBef>
                <a:spcPts val="600"/>
              </a:spcBef>
              <a:buClr>
                <a:schemeClr val="tx2"/>
              </a:buClr>
              <a:buSzPct val="73000"/>
              <a:buFont typeface="+mj-lt"/>
              <a:buAutoNum type="arabicPeriod"/>
            </a:pPr>
            <a:r>
              <a:rPr lang="fr-FR" dirty="0"/>
              <a:t>Insuffisance de subventions </a:t>
            </a:r>
            <a:endParaRPr lang="fr-FR" sz="3700" dirty="0"/>
          </a:p>
          <a:p>
            <a:r>
              <a:rPr lang="fr-FR" sz="3700" dirty="0"/>
              <a:t>Les infrastructures</a:t>
            </a:r>
          </a:p>
          <a:p>
            <a:pPr marL="1044702" lvl="2" indent="-514350">
              <a:buFont typeface="+mj-lt"/>
              <a:buAutoNum type="arabicPeriod"/>
            </a:pPr>
            <a:r>
              <a:rPr lang="fr-FR" sz="2100" dirty="0"/>
              <a:t>Insuffisance des locaux</a:t>
            </a:r>
          </a:p>
          <a:p>
            <a:r>
              <a:rPr lang="fr-FR" sz="3700" dirty="0"/>
              <a:t>Gestion financière et matériel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Coût des intrants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 smtClean="0"/>
              <a:t>Masse salariale</a:t>
            </a:r>
          </a:p>
          <a:p>
            <a:pPr marL="914400" lvl="1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111050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3769" y="2610113"/>
            <a:ext cx="8061044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l"/>
            <a:r>
              <a:rPr lang="fr-FR" dirty="0" smtClean="0"/>
              <a:t>PRESENTATION DU CENTRE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4432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92062" y="1945432"/>
            <a:ext cx="691276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QUELQUES IMAGES DE VIVRE DEBOUT  COTE D’IVOIRE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29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681" y="2610113"/>
            <a:ext cx="5761700" cy="1091891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l"/>
            <a:r>
              <a:rPr lang="fr-FR" dirty="0" smtClean="0"/>
              <a:t>          CONCLUSION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536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3281" y="57784"/>
            <a:ext cx="6295769" cy="1143000"/>
          </a:xfrm>
        </p:spPr>
        <p:txBody>
          <a:bodyPr>
            <a:normAutofit/>
          </a:bodyPr>
          <a:lstStyle/>
          <a:p>
            <a:r>
              <a:rPr lang="fr-FR" dirty="0"/>
              <a:t>PERSPECTIVES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4001" y="1414326"/>
            <a:ext cx="7970293" cy="4967370"/>
          </a:xfrm>
        </p:spPr>
        <p:txBody>
          <a:bodyPr>
            <a:normAutofit fontScale="92500" lnSpcReduction="10000"/>
          </a:bodyPr>
          <a:lstStyle/>
          <a:p>
            <a:r>
              <a:rPr lang="fr-FR" sz="3700" dirty="0"/>
              <a:t>Ressources humaines</a:t>
            </a:r>
          </a:p>
          <a:p>
            <a:pPr lvl="1"/>
            <a:r>
              <a:rPr lang="fr-FR" sz="3200" dirty="0">
                <a:sym typeface="Wingdings"/>
              </a:rPr>
              <a:t>Formation</a:t>
            </a:r>
            <a:r>
              <a:rPr lang="fr-FR" dirty="0" smtClean="0">
                <a:sym typeface="Wingdings"/>
              </a:rPr>
              <a:t> </a:t>
            </a:r>
          </a:p>
          <a:p>
            <a:pPr lvl="2"/>
            <a:r>
              <a:rPr lang="fr-FR" sz="2800" dirty="0">
                <a:sym typeface="Wingdings"/>
              </a:rPr>
              <a:t>techniciens</a:t>
            </a:r>
            <a:r>
              <a:rPr lang="fr-FR" dirty="0" smtClean="0">
                <a:sym typeface="Wingdings"/>
              </a:rPr>
              <a:t> </a:t>
            </a:r>
            <a:r>
              <a:rPr lang="fr-FR" sz="2800" dirty="0">
                <a:sym typeface="Wingdings"/>
              </a:rPr>
              <a:t>orthoprothésistes</a:t>
            </a:r>
            <a:endParaRPr lang="fr-FR" dirty="0" smtClean="0">
              <a:sym typeface="Wingdings"/>
            </a:endParaRPr>
          </a:p>
          <a:p>
            <a:pPr lvl="2"/>
            <a:r>
              <a:rPr lang="fr-FR" dirty="0" smtClean="0">
                <a:sym typeface="Wingdings"/>
              </a:rPr>
              <a:t> </a:t>
            </a:r>
            <a:r>
              <a:rPr lang="fr-FR" sz="2800" dirty="0">
                <a:sym typeface="Wingdings"/>
              </a:rPr>
              <a:t>kinésithérapeutes</a:t>
            </a:r>
            <a:endParaRPr lang="fr-FR" dirty="0" smtClean="0"/>
          </a:p>
          <a:p>
            <a:r>
              <a:rPr lang="fr-FR" sz="3700" dirty="0"/>
              <a:t>Les ressources financières</a:t>
            </a:r>
          </a:p>
          <a:p>
            <a:pPr lvl="1"/>
            <a:r>
              <a:rPr lang="fr-FR" sz="3200" dirty="0"/>
              <a:t>Tiers</a:t>
            </a:r>
            <a:r>
              <a:rPr lang="fr-FR" dirty="0" smtClean="0"/>
              <a:t> </a:t>
            </a:r>
            <a:r>
              <a:rPr lang="fr-FR" sz="3200" dirty="0"/>
              <a:t>payant</a:t>
            </a:r>
            <a:endParaRPr lang="fr-FR" dirty="0" smtClean="0"/>
          </a:p>
          <a:p>
            <a:pPr lvl="1"/>
            <a:r>
              <a:rPr lang="fr-FR" sz="3200" dirty="0"/>
              <a:t>Partenariats</a:t>
            </a:r>
            <a:endParaRPr lang="fr-FR" dirty="0" smtClean="0"/>
          </a:p>
          <a:p>
            <a:r>
              <a:rPr lang="fr-FR" sz="3700" dirty="0"/>
              <a:t>Renforcement du centre de Bouaké</a:t>
            </a:r>
          </a:p>
          <a:p>
            <a:r>
              <a:rPr lang="fr-FR" sz="3700" dirty="0"/>
              <a:t>Créer </a:t>
            </a:r>
            <a:r>
              <a:rPr lang="fr-FR" sz="3700"/>
              <a:t>et développements </a:t>
            </a:r>
            <a:r>
              <a:rPr lang="fr-FR" sz="3700" dirty="0"/>
              <a:t>de services dans  d’autres localités</a:t>
            </a:r>
          </a:p>
          <a:p>
            <a:pPr marL="400050" lvl="1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914400" lvl="1" indent="-514350">
              <a:buFont typeface="+mj-lt"/>
              <a:buAutoNum type="arabicPeriod"/>
            </a:pPr>
            <a:endParaRPr lang="fr-CH" dirty="0" smtClean="0"/>
          </a:p>
        </p:txBody>
      </p:sp>
    </p:spTree>
    <p:extLst>
      <p:ext uri="{BB962C8B-B14F-4D97-AF65-F5344CB8AC3E}">
        <p14:creationId xmlns:p14="http://schemas.microsoft.com/office/powerpoint/2010/main" val="164446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0704" y="31800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CENTRE DE READAPTATION PHYSIQUE (CRP)</a:t>
            </a:r>
            <a:endParaRPr lang="fr-FR" baseline="-25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prstTxWarp prst="textWave2">
              <a:avLst/>
            </a:prstTxWarp>
          </a:bodyPr>
          <a:lstStyle/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Je vous remercie</a:t>
            </a:r>
          </a:p>
        </p:txBody>
      </p:sp>
    </p:spTree>
    <p:extLst>
      <p:ext uri="{BB962C8B-B14F-4D97-AF65-F5344CB8AC3E}">
        <p14:creationId xmlns:p14="http://schemas.microsoft.com/office/powerpoint/2010/main" val="1998212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2288" y="55035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CENTRE DE READAPTATION PHYSIQUE (CRP) ABIDJAN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5041" y="2368430"/>
            <a:ext cx="6238145" cy="3378220"/>
          </a:xfrm>
        </p:spPr>
        <p:txBody>
          <a:bodyPr>
            <a:normAutofit lnSpcReduction="10000"/>
          </a:bodyPr>
          <a:lstStyle/>
          <a:p>
            <a:r>
              <a:rPr lang="fr-FR" sz="3600" dirty="0"/>
              <a:t>1 bâtiment</a:t>
            </a:r>
          </a:p>
          <a:p>
            <a:pPr lvl="1"/>
            <a:r>
              <a:rPr lang="fr-FR" sz="3200" dirty="0"/>
              <a:t>13 salles</a:t>
            </a:r>
          </a:p>
          <a:p>
            <a:pPr marL="292608" lvl="1" indent="0">
              <a:buNone/>
            </a:pPr>
            <a:endParaRPr lang="fr-FR" sz="3200" dirty="0"/>
          </a:p>
          <a:p>
            <a:r>
              <a:rPr lang="fr-FR" sz="3600" dirty="0"/>
              <a:t>1 préau: parcours de marche</a:t>
            </a:r>
          </a:p>
          <a:p>
            <a:pPr marL="0" indent="0">
              <a:buNone/>
            </a:pPr>
            <a:endParaRPr lang="fr-FR" sz="3600" dirty="0"/>
          </a:p>
          <a:p>
            <a:r>
              <a:rPr lang="fr-FR" sz="3600" dirty="0"/>
              <a:t>1 hangar de soudure</a:t>
            </a:r>
          </a:p>
          <a:p>
            <a:pPr lvl="1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92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0704" y="31800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CENTRE DE READAPTATION PHYSIQUE (CRP) ABIDJAN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2112" y="1655890"/>
            <a:ext cx="7632848" cy="4846320"/>
          </a:xfrm>
        </p:spPr>
        <p:txBody>
          <a:bodyPr>
            <a:normAutofit fontScale="92500" lnSpcReduction="10000"/>
          </a:bodyPr>
          <a:lstStyle/>
          <a:p>
            <a:r>
              <a:rPr lang="fr-FR" sz="3200" dirty="0"/>
              <a:t>bâtiment comprend:</a:t>
            </a:r>
          </a:p>
          <a:p>
            <a:pPr lvl="1"/>
            <a:r>
              <a:rPr lang="fr-FR" sz="2800" dirty="0"/>
              <a:t>Administration:    04 bureaux</a:t>
            </a:r>
          </a:p>
          <a:p>
            <a:pPr lvl="2"/>
            <a:r>
              <a:rPr lang="fr-FR" sz="2400" dirty="0"/>
              <a:t>Direction, accueil-service social, gestion et Caisse-</a:t>
            </a:r>
            <a:r>
              <a:rPr lang="fr-FR" sz="2400" dirty="0" err="1"/>
              <a:t>Sécretariat</a:t>
            </a:r>
            <a:endParaRPr lang="fr-FR" sz="2400" dirty="0"/>
          </a:p>
          <a:p>
            <a:pPr lvl="1"/>
            <a:r>
              <a:rPr lang="fr-FR" sz="2800" dirty="0"/>
              <a:t>Atelier 07 salles + atelier de soudure</a:t>
            </a:r>
          </a:p>
          <a:p>
            <a:pPr lvl="2"/>
            <a:r>
              <a:rPr lang="fr-FR" sz="2400" dirty="0"/>
              <a:t>consultation</a:t>
            </a:r>
          </a:p>
          <a:p>
            <a:pPr lvl="2"/>
            <a:r>
              <a:rPr lang="fr-FR" sz="2400" dirty="0"/>
              <a:t>Salle moulage</a:t>
            </a:r>
          </a:p>
          <a:p>
            <a:pPr lvl="2"/>
            <a:r>
              <a:rPr lang="fr-FR" sz="2400" dirty="0"/>
              <a:t>Salle rectification</a:t>
            </a:r>
          </a:p>
          <a:p>
            <a:pPr lvl="2"/>
            <a:r>
              <a:rPr lang="fr-FR" sz="2400" dirty="0"/>
              <a:t>Atelier de fabrication</a:t>
            </a:r>
          </a:p>
          <a:p>
            <a:pPr lvl="2"/>
            <a:r>
              <a:rPr lang="fr-FR" sz="2400" dirty="0"/>
              <a:t> bureau chef atelier</a:t>
            </a:r>
          </a:p>
          <a:p>
            <a:pPr lvl="2"/>
            <a:r>
              <a:rPr lang="fr-FR" sz="2400" dirty="0"/>
              <a:t> salle machine </a:t>
            </a:r>
          </a:p>
          <a:p>
            <a:pPr lvl="2"/>
            <a:r>
              <a:rPr lang="fr-FR" sz="2400" dirty="0"/>
              <a:t> salle essayage, </a:t>
            </a:r>
          </a:p>
          <a:p>
            <a:pPr lvl="1"/>
            <a:r>
              <a:rPr lang="fr-FR" sz="2800" dirty="0"/>
              <a:t>Magasin 02 (deux)</a:t>
            </a:r>
          </a:p>
        </p:txBody>
      </p:sp>
    </p:spTree>
    <p:extLst>
      <p:ext uri="{BB962C8B-B14F-4D97-AF65-F5344CB8AC3E}">
        <p14:creationId xmlns:p14="http://schemas.microsoft.com/office/powerpoint/2010/main" val="1986548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2288" y="55035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CENTRE DE READAPTATION PHYSIQUE (CRP) BOUAKE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95040" y="2368430"/>
            <a:ext cx="6812650" cy="3378220"/>
          </a:xfrm>
        </p:spPr>
        <p:txBody>
          <a:bodyPr>
            <a:normAutofit/>
          </a:bodyPr>
          <a:lstStyle/>
          <a:p>
            <a:r>
              <a:rPr lang="fr-FR" sz="3600" dirty="0"/>
              <a:t>1 bâtiment</a:t>
            </a:r>
          </a:p>
          <a:p>
            <a:pPr lvl="1"/>
            <a:r>
              <a:rPr lang="fr-FR" sz="3200" dirty="0"/>
              <a:t>08 salles</a:t>
            </a:r>
          </a:p>
          <a:p>
            <a:pPr marL="292608" lvl="1" indent="0">
              <a:buNone/>
            </a:pPr>
            <a:endParaRPr lang="fr-FR" sz="3200" dirty="0"/>
          </a:p>
          <a:p>
            <a:r>
              <a:rPr lang="fr-FR" sz="3600" dirty="0"/>
              <a:t>1 préau: parcours de marche</a:t>
            </a:r>
          </a:p>
          <a:p>
            <a:pPr marL="0" indent="0">
              <a:buNone/>
            </a:pPr>
            <a:endParaRPr lang="fr-FR" sz="3600" dirty="0"/>
          </a:p>
          <a:p>
            <a:endParaRPr lang="fr-FR" sz="3600" dirty="0"/>
          </a:p>
          <a:p>
            <a:pPr lvl="1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8352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90704" y="318002"/>
            <a:ext cx="6912768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CENTRE DE READAPTATION PHYSIQUE (CRP) BOUAKE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2112" y="1655890"/>
            <a:ext cx="7632848" cy="4846320"/>
          </a:xfrm>
        </p:spPr>
        <p:txBody>
          <a:bodyPr>
            <a:normAutofit/>
          </a:bodyPr>
          <a:lstStyle/>
          <a:p>
            <a:r>
              <a:rPr lang="fr-FR" sz="3200" dirty="0"/>
              <a:t>bâtiment comprend:</a:t>
            </a:r>
          </a:p>
          <a:p>
            <a:pPr lvl="1"/>
            <a:r>
              <a:rPr lang="fr-FR" sz="2800" dirty="0"/>
              <a:t>Administration:    01 bureaux</a:t>
            </a:r>
          </a:p>
          <a:p>
            <a:pPr lvl="2"/>
            <a:r>
              <a:rPr lang="fr-FR" sz="2400" dirty="0"/>
              <a:t> accueil, gestion et Caisse</a:t>
            </a:r>
          </a:p>
          <a:p>
            <a:pPr lvl="1"/>
            <a:r>
              <a:rPr lang="fr-FR" sz="2800" dirty="0"/>
              <a:t>Atelier 06 salles</a:t>
            </a:r>
          </a:p>
          <a:p>
            <a:pPr lvl="2"/>
            <a:r>
              <a:rPr lang="fr-FR" sz="2400" dirty="0"/>
              <a:t>consultation</a:t>
            </a:r>
          </a:p>
          <a:p>
            <a:pPr lvl="2"/>
            <a:r>
              <a:rPr lang="fr-FR" sz="2400" dirty="0"/>
              <a:t>Salle moulage et de rectification</a:t>
            </a:r>
          </a:p>
          <a:p>
            <a:pPr lvl="2"/>
            <a:r>
              <a:rPr lang="fr-FR" sz="2400" dirty="0"/>
              <a:t>Atelier de fabrication</a:t>
            </a:r>
          </a:p>
          <a:p>
            <a:pPr lvl="2"/>
            <a:r>
              <a:rPr lang="fr-FR" sz="2400" dirty="0"/>
              <a:t> bureau TO</a:t>
            </a:r>
          </a:p>
          <a:p>
            <a:pPr lvl="2"/>
            <a:r>
              <a:rPr lang="fr-FR" sz="2400" dirty="0"/>
              <a:t> salle machine </a:t>
            </a:r>
          </a:p>
          <a:p>
            <a:pPr lvl="2"/>
            <a:r>
              <a:rPr lang="fr-FR" sz="2400" dirty="0"/>
              <a:t> salle essayage, </a:t>
            </a:r>
          </a:p>
          <a:p>
            <a:pPr lvl="1"/>
            <a:r>
              <a:rPr lang="fr-FR" sz="2800" dirty="0"/>
              <a:t>Magasin 01 (un)</a:t>
            </a:r>
          </a:p>
        </p:txBody>
      </p:sp>
    </p:spTree>
    <p:extLst>
      <p:ext uri="{BB962C8B-B14F-4D97-AF65-F5344CB8AC3E}">
        <p14:creationId xmlns:p14="http://schemas.microsoft.com/office/powerpoint/2010/main" val="322307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33769" y="2610113"/>
            <a:ext cx="8061044" cy="1362075"/>
          </a:xfrm>
          <a:solidFill>
            <a:schemeClr val="accent6">
              <a:lumMod val="20000"/>
              <a:lumOff val="80000"/>
            </a:schemeClr>
          </a:solidFill>
        </p:spPr>
        <p:txBody>
          <a:bodyPr vert="horz" lIns="45720" tIns="0" rIns="45720" bIns="0" rtlCol="0" anchor="t" anchorCtr="0">
            <a:normAutofit fontScale="90000"/>
          </a:bodyPr>
          <a:lstStyle/>
          <a:p>
            <a:pPr algn="l"/>
            <a:r>
              <a:rPr lang="fr-FR" dirty="0"/>
              <a:t>INTRODUCTION -CONTEXTE</a:t>
            </a:r>
          </a:p>
        </p:txBody>
      </p:sp>
    </p:spTree>
    <p:extLst>
      <p:ext uri="{BB962C8B-B14F-4D97-AF65-F5344CB8AC3E}">
        <p14:creationId xmlns:p14="http://schemas.microsoft.com/office/powerpoint/2010/main" val="331756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sz="3200" dirty="0">
                <a:solidFill>
                  <a:schemeClr val="tx2">
                    <a:lumMod val="75000"/>
                  </a:schemeClr>
                </a:solidFill>
              </a:rPr>
              <a:t>Situation de l’appareillage en CI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Centres d’appareillage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Abidjan +++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Besoins en pratique quotidienne</a:t>
            </a:r>
          </a:p>
          <a:p>
            <a:r>
              <a:rPr lang="fr-FR" sz="3200" dirty="0">
                <a:solidFill>
                  <a:schemeClr val="tx2">
                    <a:lumMod val="75000"/>
                  </a:schemeClr>
                </a:solidFill>
              </a:rPr>
              <a:t>Mise en place du projet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Convention avec le CHU, Vivre Debout, HIB(HUMANITE ET INCLUSION)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Site, construction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Recrutement Formation personnel</a:t>
            </a:r>
          </a:p>
          <a:p>
            <a:pPr lvl="1">
              <a:buClr>
                <a:schemeClr val="accent6"/>
              </a:buClr>
            </a:pPr>
            <a:r>
              <a:rPr lang="fr-FR" sz="2900" dirty="0"/>
              <a:t>Convention Vivre Debout, CHU </a:t>
            </a:r>
            <a:r>
              <a:rPr lang="fr-FR" sz="2900" dirty="0" err="1"/>
              <a:t>Yop</a:t>
            </a:r>
            <a:endParaRPr lang="fr-FR" sz="2900" dirty="0"/>
          </a:p>
          <a:p>
            <a:pPr lvl="1">
              <a:buClr>
                <a:schemeClr val="accent6"/>
              </a:buClr>
            </a:pPr>
            <a:r>
              <a:rPr lang="fr-FR" sz="2900" dirty="0"/>
              <a:t>Convention Vivre Debout, CHU Bouaké</a:t>
            </a:r>
          </a:p>
          <a:p>
            <a:pPr marL="292608" lvl="1" indent="0">
              <a:buClr>
                <a:schemeClr val="accent6"/>
              </a:buClr>
              <a:buNone/>
            </a:pPr>
            <a:r>
              <a:rPr lang="fr-FR" sz="2900" dirty="0">
                <a:solidFill>
                  <a:srgbClr val="FF0000"/>
                </a:solidFill>
              </a:rPr>
              <a:t> Partenariats de développement </a:t>
            </a:r>
          </a:p>
          <a:p>
            <a:pPr lvl="3"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fr-FR" sz="2600" dirty="0">
                <a:solidFill>
                  <a:srgbClr val="FF0000"/>
                </a:solidFill>
              </a:rPr>
              <a:t>Coopération du Japon</a:t>
            </a:r>
          </a:p>
          <a:p>
            <a:pPr lvl="3">
              <a:buClr>
                <a:schemeClr val="accent6"/>
              </a:buClr>
            </a:pPr>
            <a:r>
              <a:rPr lang="fr-FR" sz="2600" dirty="0">
                <a:solidFill>
                  <a:srgbClr val="FF0000"/>
                </a:solidFill>
              </a:rPr>
              <a:t>Partenariat </a:t>
            </a:r>
            <a:r>
              <a:rPr lang="fr-FR" sz="2600" dirty="0" err="1">
                <a:solidFill>
                  <a:srgbClr val="FF0000"/>
                </a:solidFill>
              </a:rPr>
              <a:t>MoveAbility</a:t>
            </a:r>
            <a:endParaRPr lang="fr-FR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2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856</Words>
  <Application>Microsoft Office PowerPoint</Application>
  <PresentationFormat>Grand écran</PresentationFormat>
  <Paragraphs>261</Paragraphs>
  <Slides>33</Slides>
  <Notes>32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1" baseType="lpstr">
      <vt:lpstr>Abadi MT Condensed Extra Bold</vt:lpstr>
      <vt:lpstr>Arial</vt:lpstr>
      <vt:lpstr>Bauhaus 93</vt:lpstr>
      <vt:lpstr>Calibri</vt:lpstr>
      <vt:lpstr>Calibri Light</vt:lpstr>
      <vt:lpstr>Wingdings</vt:lpstr>
      <vt:lpstr>Thème Office</vt:lpstr>
      <vt:lpstr>Document</vt:lpstr>
      <vt:lpstr>Présentation PowerPoint</vt:lpstr>
      <vt:lpstr>             CENTRE DE READAPTATION                       PHYSIQUE POUR LA PRISE EN       CHARGE            DE LA PERSONNE HANDICAPEE      PHYSIQUE.                19 ANS APRES, QUELS REGARDS ? </vt:lpstr>
      <vt:lpstr>PRESENTATION DU CENTRE</vt:lpstr>
      <vt:lpstr>CENTRE DE READAPTATION PHYSIQUE (CRP) ABIDJAN</vt:lpstr>
      <vt:lpstr>CENTRE DE READAPTATION PHYSIQUE (CRP) ABIDJAN</vt:lpstr>
      <vt:lpstr>CENTRE DE READAPTATION PHYSIQUE (CRP) BOUAKE</vt:lpstr>
      <vt:lpstr>CENTRE DE READAPTATION PHYSIQUE (CRP) BOUAKE</vt:lpstr>
      <vt:lpstr>INTRODUCTION -CONTEXTE</vt:lpstr>
      <vt:lpstr>CONTEXTE</vt:lpstr>
      <vt:lpstr>OBJECTIFS</vt:lpstr>
      <vt:lpstr>OBJECTIF GENERAL</vt:lpstr>
      <vt:lpstr>OBJECTIFS SPECIFIQUES</vt:lpstr>
      <vt:lpstr>MATERIELS ET METHODE</vt:lpstr>
      <vt:lpstr>MATERIELS</vt:lpstr>
      <vt:lpstr>METHODES</vt:lpstr>
      <vt:lpstr>          RESULTATS ET COMMENTAIRES</vt:lpstr>
      <vt:lpstr>RESSOURCES HUMAINES 1/2</vt:lpstr>
      <vt:lpstr>RESSOURCES HUMAINES 2/2</vt:lpstr>
      <vt:lpstr> PRESTATION DE SERVICE 1/2</vt:lpstr>
      <vt:lpstr>FINANCEMENT DU CRP</vt:lpstr>
      <vt:lpstr>POLITIQUE DEFONCTIONNEMENT ABIDJAN </vt:lpstr>
      <vt:lpstr>POLITIQUE DEFONCTIONNEMENT          Bouaké</vt:lpstr>
      <vt:lpstr>POLITIQUE DEFONCTIONNEMENT </vt:lpstr>
      <vt:lpstr>CIRCUIT PATIENT</vt:lpstr>
      <vt:lpstr>GOUVERNANCE 1/2</vt:lpstr>
      <vt:lpstr>GOUVERNANCE 2/2</vt:lpstr>
      <vt:lpstr>ORGANIGRAMME</vt:lpstr>
      <vt:lpstr>PERENNISATION</vt:lpstr>
      <vt:lpstr>DIFFICULTES</vt:lpstr>
      <vt:lpstr>QUELQUES IMAGES DE VIVRE DEBOUT  COTE D’IVOIRE</vt:lpstr>
      <vt:lpstr>          CONCLUSION</vt:lpstr>
      <vt:lpstr>PERSPECTIVES</vt:lpstr>
      <vt:lpstr>CENTRE DE READAPTATION PHYSIQUE (CRP)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Abdouramane Coulibaly</dc:creator>
  <cp:lastModifiedBy>SECRET</cp:lastModifiedBy>
  <cp:revision>1</cp:revision>
  <dcterms:created xsi:type="dcterms:W3CDTF">2019-10-29T10:27:30Z</dcterms:created>
  <dcterms:modified xsi:type="dcterms:W3CDTF">2019-10-29T10:33:59Z</dcterms:modified>
</cp:coreProperties>
</file>