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291" r:id="rId3"/>
    <p:sldId id="285" r:id="rId4"/>
    <p:sldId id="257" r:id="rId5"/>
    <p:sldId id="259" r:id="rId6"/>
    <p:sldId id="260" r:id="rId7"/>
    <p:sldId id="261" r:id="rId8"/>
    <p:sldId id="262" r:id="rId9"/>
    <p:sldId id="263" r:id="rId10"/>
    <p:sldId id="264" r:id="rId11"/>
    <p:sldId id="266" r:id="rId12"/>
    <p:sldId id="267" r:id="rId13"/>
    <p:sldId id="268" r:id="rId14"/>
    <p:sldId id="274" r:id="rId15"/>
    <p:sldId id="275" r:id="rId16"/>
    <p:sldId id="282" r:id="rId17"/>
    <p:sldId id="283" r:id="rId18"/>
    <p:sldId id="284" r:id="rId19"/>
    <p:sldId id="288" r:id="rId20"/>
    <p:sldId id="289"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ECF9977-54D7-46DE-8109-2EFB28AEFD14}" type="datetimeFigureOut">
              <a:rPr lang="fr-FR" smtClean="0"/>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3078940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CF9977-54D7-46DE-8109-2EFB28AEFD14}" type="datetimeFigureOut">
              <a:rPr lang="fr-FR" smtClean="0"/>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903256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CF9977-54D7-46DE-8109-2EFB28AEFD14}" type="datetimeFigureOut">
              <a:rPr lang="fr-FR" smtClean="0"/>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91421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CF9977-54D7-46DE-8109-2EFB28AEFD14}" type="datetimeFigureOut">
              <a:rPr lang="fr-FR" smtClean="0"/>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903039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ECF9977-54D7-46DE-8109-2EFB28AEFD14}" type="datetimeFigureOut">
              <a:rPr lang="fr-FR" smtClean="0"/>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2151533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ECF9977-54D7-46DE-8109-2EFB28AEFD14}" type="datetimeFigureOut">
              <a:rPr lang="fr-FR" smtClean="0"/>
              <a:t>28/10/2019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303405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ECF9977-54D7-46DE-8109-2EFB28AEFD14}" type="datetimeFigureOut">
              <a:rPr lang="fr-FR" smtClean="0"/>
              <a:t>28/10/2019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247557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ECF9977-54D7-46DE-8109-2EFB28AEFD14}" type="datetimeFigureOut">
              <a:rPr lang="fr-FR" smtClean="0"/>
              <a:t>28/10/2019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571346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ECF9977-54D7-46DE-8109-2EFB28AEFD14}" type="datetimeFigureOut">
              <a:rPr lang="fr-FR" smtClean="0"/>
              <a:t>28/10/2019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557139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ECF9977-54D7-46DE-8109-2EFB28AEFD14}" type="datetimeFigureOut">
              <a:rPr lang="fr-FR" smtClean="0"/>
              <a:t>28/10/2019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2580113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ECF9977-54D7-46DE-8109-2EFB28AEFD14}" type="datetimeFigureOut">
              <a:rPr lang="fr-FR" smtClean="0"/>
              <a:t>28/10/2019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093688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CF9977-54D7-46DE-8109-2EFB28AEFD14}" type="datetimeFigureOut">
              <a:rPr lang="fr-FR" smtClean="0"/>
              <a:t>28/10/2019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4AF74-E562-49F3-94FC-C93E5C2A8C98}" type="slidenum">
              <a:rPr lang="fr-FR" smtClean="0"/>
              <a:t>‹N°›</a:t>
            </a:fld>
            <a:endParaRPr lang="fr-FR"/>
          </a:p>
        </p:txBody>
      </p:sp>
    </p:spTree>
    <p:extLst>
      <p:ext uri="{BB962C8B-B14F-4D97-AF65-F5344CB8AC3E}">
        <p14:creationId xmlns:p14="http://schemas.microsoft.com/office/powerpoint/2010/main" val="1676228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793507"/>
          </a:xfrm>
        </p:spPr>
        <p:txBody>
          <a:bodyPr/>
          <a:lstStyle/>
          <a:p>
            <a:pPr marL="0" indent="0">
              <a:buNone/>
            </a:pPr>
            <a:endParaRPr lang="fr-FR" dirty="0" smtClean="0"/>
          </a:p>
          <a:p>
            <a:pPr marL="0" indent="0" algn="ctr">
              <a:buNone/>
            </a:pPr>
            <a:r>
              <a:rPr lang="fr-FR" b="1" dirty="0" smtClean="0"/>
              <a:t>OADCPH</a:t>
            </a:r>
            <a:endParaRPr lang="fr-FR" b="1" dirty="0"/>
          </a:p>
          <a:p>
            <a:pPr marL="0" indent="0">
              <a:buNone/>
            </a:pPr>
            <a:endParaRPr lang="fr-FR" dirty="0" smtClean="0"/>
          </a:p>
          <a:p>
            <a:pPr marL="0" indent="0">
              <a:buNone/>
            </a:pPr>
            <a:r>
              <a:rPr lang="fr-FR" dirty="0" smtClean="0"/>
              <a:t>SEMINAIRE DE REFLEXION ET DE FORMATION A TUNIS DU 15 AU 17 NOVEMBRE 2019</a:t>
            </a:r>
          </a:p>
          <a:p>
            <a:pPr marL="0" indent="0">
              <a:buNone/>
            </a:pPr>
            <a:endParaRPr lang="fr-FR" dirty="0"/>
          </a:p>
        </p:txBody>
      </p:sp>
    </p:spTree>
    <p:extLst>
      <p:ext uri="{BB962C8B-B14F-4D97-AF65-F5344CB8AC3E}">
        <p14:creationId xmlns:p14="http://schemas.microsoft.com/office/powerpoint/2010/main" val="2193135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smtClean="0"/>
              <a:t/>
            </a:r>
            <a:br>
              <a:rPr lang="fr-FR" sz="3600" b="1" dirty="0" smtClean="0"/>
            </a:br>
            <a:r>
              <a:rPr lang="fr-FR" sz="3600" b="1" dirty="0" smtClean="0"/>
              <a:t>III</a:t>
            </a:r>
            <a:r>
              <a:rPr lang="fr-FR" sz="3600" b="1" dirty="0"/>
              <a:t> : </a:t>
            </a:r>
            <a:r>
              <a:rPr lang="fr-FR" sz="3600" b="1" u="sng" dirty="0"/>
              <a:t>Problèmes rencontrés au niveau du centre de Niamey</a:t>
            </a:r>
            <a:r>
              <a:rPr lang="fr-FR" b="1" dirty="0"/>
              <a:t> </a:t>
            </a:r>
            <a:r>
              <a:rPr lang="fr-FR" dirty="0"/>
              <a:t/>
            </a:r>
            <a:br>
              <a:rPr lang="fr-FR" dirty="0"/>
            </a:br>
            <a:endParaRPr lang="fr-FR" dirty="0"/>
          </a:p>
        </p:txBody>
      </p:sp>
      <p:sp>
        <p:nvSpPr>
          <p:cNvPr id="3" name="Espace réservé du contenu 2"/>
          <p:cNvSpPr>
            <a:spLocks noGrp="1"/>
          </p:cNvSpPr>
          <p:nvPr>
            <p:ph idx="1"/>
          </p:nvPr>
        </p:nvSpPr>
        <p:spPr>
          <a:xfrm>
            <a:off x="179512" y="1412776"/>
            <a:ext cx="8856984" cy="5256584"/>
          </a:xfrm>
        </p:spPr>
        <p:txBody>
          <a:bodyPr>
            <a:normAutofit fontScale="62500" lnSpcReduction="20000"/>
          </a:bodyPr>
          <a:lstStyle/>
          <a:p>
            <a:pPr marL="0" indent="0" algn="just">
              <a:buNone/>
            </a:pPr>
            <a:r>
              <a:rPr lang="fr-FR" dirty="0"/>
              <a:t>-Insuffisance de formation et recyclage du personnel actuel ;</a:t>
            </a:r>
          </a:p>
          <a:p>
            <a:pPr marL="0" indent="0" algn="just">
              <a:buNone/>
            </a:pPr>
            <a:r>
              <a:rPr lang="fr-FR" dirty="0"/>
              <a:t>-vieillissement du personnel technique du centre</a:t>
            </a:r>
          </a:p>
          <a:p>
            <a:pPr marL="0" indent="0" algn="just">
              <a:buNone/>
            </a:pPr>
            <a:r>
              <a:rPr lang="fr-FR" dirty="0"/>
              <a:t>-Insuffisance de formation de nouveaux Techniciens Orthoprothésistes pour la relève ;</a:t>
            </a:r>
          </a:p>
          <a:p>
            <a:pPr marL="0" indent="0" algn="just">
              <a:buNone/>
            </a:pPr>
            <a:r>
              <a:rPr lang="fr-FR" dirty="0"/>
              <a:t>-Eloignement du centre orthopédique de Niamey par rapport aux autres régions du pays ; </a:t>
            </a:r>
          </a:p>
          <a:p>
            <a:pPr marL="0" indent="0" algn="just">
              <a:buNone/>
            </a:pPr>
            <a:r>
              <a:rPr lang="fr-FR" dirty="0"/>
              <a:t>-Manque d’un centre de réadaptation de référence ;</a:t>
            </a:r>
          </a:p>
          <a:p>
            <a:pPr marL="0" indent="0" algn="just">
              <a:buNone/>
            </a:pPr>
            <a:r>
              <a:rPr lang="fr-FR" dirty="0"/>
              <a:t>-Infrastructures inadéquates (bâtiment)  face à une demande de plus en plus croissante en appareillage orthopédique ;</a:t>
            </a:r>
          </a:p>
          <a:p>
            <a:pPr marL="0" indent="0" algn="just">
              <a:buNone/>
            </a:pPr>
            <a:r>
              <a:rPr lang="fr-FR" b="1" dirty="0"/>
              <a:t>-</a:t>
            </a:r>
            <a:r>
              <a:rPr lang="fr-FR" dirty="0"/>
              <a:t>Insuffisance des moyens de communication (sensibilisation radio/télévision et d’exposition) ;</a:t>
            </a:r>
          </a:p>
          <a:p>
            <a:pPr marL="0" indent="0" algn="just">
              <a:buNone/>
            </a:pPr>
            <a:r>
              <a:rPr lang="fr-FR" dirty="0"/>
              <a:t>-Insuffisance d’information et de communication des membres sur la vie associative</a:t>
            </a:r>
            <a:r>
              <a:rPr lang="fr-FR" b="1" dirty="0"/>
              <a:t> ;</a:t>
            </a:r>
            <a:endParaRPr lang="fr-FR" dirty="0"/>
          </a:p>
          <a:p>
            <a:pPr marL="0" indent="0" algn="just">
              <a:buNone/>
            </a:pPr>
            <a:r>
              <a:rPr lang="fr-FR" dirty="0"/>
              <a:t>- La non fréquentation du centre d’appareillage orthopédique de Niamey par les patients de la Caisse Nationale de Sécurité Sociale du Niger pour les patients amputés;</a:t>
            </a:r>
          </a:p>
          <a:p>
            <a:pPr marL="0" indent="0" algn="just">
              <a:buNone/>
            </a:pPr>
            <a:r>
              <a:rPr lang="fr-FR" dirty="0"/>
              <a:t>- La non fréquentation du centre d’appareillage orthopédique par les compagnies d’assurance et de réassurance de Niamey.</a:t>
            </a:r>
          </a:p>
          <a:p>
            <a:pPr marL="0" indent="0">
              <a:buNone/>
            </a:pPr>
            <a:endParaRPr lang="fr-FR" dirty="0"/>
          </a:p>
        </p:txBody>
      </p:sp>
    </p:spTree>
    <p:extLst>
      <p:ext uri="{BB962C8B-B14F-4D97-AF65-F5344CB8AC3E}">
        <p14:creationId xmlns:p14="http://schemas.microsoft.com/office/powerpoint/2010/main" val="3225662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fontScale="90000"/>
          </a:bodyPr>
          <a:lstStyle/>
          <a:p>
            <a:r>
              <a:rPr lang="fr-FR" sz="2700" b="1" dirty="0" smtClean="0"/>
              <a:t/>
            </a:r>
            <a:br>
              <a:rPr lang="fr-FR" sz="2700" b="1" dirty="0" smtClean="0"/>
            </a:br>
            <a:r>
              <a:rPr lang="fr-FR" sz="2700" b="1" dirty="0" smtClean="0"/>
              <a:t>V</a:t>
            </a:r>
            <a:r>
              <a:rPr lang="fr-FR" sz="2700" b="1" dirty="0"/>
              <a:t> : Tableau N 2 :</a:t>
            </a:r>
            <a:r>
              <a:rPr lang="fr-FR" sz="2700" b="1" u="sng" dirty="0"/>
              <a:t> Production du Centre Orthopédique de 2012 à juin 2019</a:t>
            </a:r>
            <a:r>
              <a:rPr lang="fr-FR" dirty="0"/>
              <a:t/>
            </a:r>
            <a:br>
              <a:rPr lang="fr-FR" dirty="0"/>
            </a:br>
            <a:endParaRPr lang="fr-FR" dirty="0"/>
          </a:p>
        </p:txBody>
      </p:sp>
      <p:sp>
        <p:nvSpPr>
          <p:cNvPr id="3" name="Espace réservé du contenu 2"/>
          <p:cNvSpPr>
            <a:spLocks noGrp="1"/>
          </p:cNvSpPr>
          <p:nvPr>
            <p:ph idx="1"/>
          </p:nvPr>
        </p:nvSpPr>
        <p:spPr>
          <a:xfrm>
            <a:off x="457200" y="1052736"/>
            <a:ext cx="8229600" cy="5616624"/>
          </a:xfrm>
        </p:spPr>
        <p:txBody>
          <a:bodyPr>
            <a:normAutofit fontScale="92500" lnSpcReduction="20000"/>
          </a:bodyPr>
          <a:lstStyle/>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a:p>
          <a:p>
            <a:pPr marL="0" indent="0">
              <a:buNone/>
            </a:pPr>
            <a:endParaRPr lang="fr-FR" sz="2000" dirty="0"/>
          </a:p>
          <a:p>
            <a:pPr marL="0" indent="0">
              <a:buNone/>
            </a:pPr>
            <a:endParaRPr lang="fr-FR" sz="2000" dirty="0"/>
          </a:p>
          <a:p>
            <a:pPr marL="0" indent="0">
              <a:buNone/>
            </a:pPr>
            <a:endParaRPr lang="fr-FR" sz="2000" dirty="0"/>
          </a:p>
          <a:p>
            <a:pPr marL="0" indent="0">
              <a:buNone/>
            </a:pPr>
            <a:endParaRPr lang="fr-FR" sz="2000" dirty="0" smtClean="0"/>
          </a:p>
          <a:p>
            <a:pPr marL="0" indent="0">
              <a:buNone/>
            </a:pPr>
            <a:r>
              <a:rPr lang="fr-FR" sz="2000" dirty="0" smtClean="0"/>
              <a:t>NB</a:t>
            </a:r>
            <a:r>
              <a:rPr lang="fr-FR" sz="2000" dirty="0"/>
              <a:t> : on remarque les orthèses sont les plus nombreuses en 2018</a:t>
            </a:r>
          </a:p>
          <a:p>
            <a:pPr marL="0" indent="0">
              <a:buNone/>
            </a:pP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4289889755"/>
              </p:ext>
            </p:extLst>
          </p:nvPr>
        </p:nvGraphicFramePr>
        <p:xfrm>
          <a:off x="611562" y="1196752"/>
          <a:ext cx="7776862" cy="4896544"/>
        </p:xfrm>
        <a:graphic>
          <a:graphicData uri="http://schemas.openxmlformats.org/drawingml/2006/table">
            <a:tbl>
              <a:tblPr firstRow="1" firstCol="1" bandRow="1">
                <a:tableStyleId>{5C22544A-7EE6-4342-B048-85BDC9FD1C3A}</a:tableStyleId>
              </a:tblPr>
              <a:tblGrid>
                <a:gridCol w="1409475"/>
                <a:gridCol w="775014"/>
                <a:gridCol w="775014"/>
                <a:gridCol w="775014"/>
                <a:gridCol w="775014"/>
                <a:gridCol w="775014"/>
                <a:gridCol w="775014"/>
                <a:gridCol w="686920"/>
                <a:gridCol w="1030383"/>
              </a:tblGrid>
              <a:tr h="195862">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r>
              <a:tr h="641002">
                <a:tc>
                  <a:txBody>
                    <a:bodyPr/>
                    <a:lstStyle/>
                    <a:p>
                      <a:pPr>
                        <a:lnSpc>
                          <a:spcPct val="115000"/>
                        </a:lnSpc>
                        <a:spcAft>
                          <a:spcPts val="0"/>
                        </a:spcAft>
                      </a:pPr>
                      <a:r>
                        <a:rPr lang="fr-FR" sz="1100">
                          <a:effectLst/>
                        </a:rPr>
                        <a:t>Désignations</a:t>
                      </a:r>
                      <a:endParaRPr lang="fr-FR" sz="1000">
                        <a:effectLst/>
                      </a:endParaRPr>
                    </a:p>
                    <a:p>
                      <a:pPr>
                        <a:lnSpc>
                          <a:spcPct val="115000"/>
                        </a:lnSpc>
                        <a:spcAft>
                          <a:spcPts val="0"/>
                        </a:spcAft>
                      </a:pPr>
                      <a:r>
                        <a:rPr lang="fr-FR" sz="1100">
                          <a:effectLst/>
                        </a:rPr>
                        <a:t> </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2013</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2014</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2015</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2017</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2018</a:t>
                      </a:r>
                      <a:endParaRPr lang="fr-FR" sz="1000">
                        <a:effectLst/>
                        <a:latin typeface="Calibri"/>
                        <a:ea typeface="Times New Roman"/>
                        <a:cs typeface="Times New Roman"/>
                      </a:endParaRPr>
                    </a:p>
                  </a:txBody>
                  <a:tcPr marL="41741" marR="41741" marT="0" marB="0" anchor="b"/>
                </a:tc>
                <a:tc>
                  <a:txBody>
                    <a:bodyPr/>
                    <a:lstStyle/>
                    <a:p>
                      <a:pPr>
                        <a:lnSpc>
                          <a:spcPct val="115000"/>
                        </a:lnSpc>
                        <a:spcAft>
                          <a:spcPts val="0"/>
                        </a:spcAft>
                      </a:pPr>
                      <a:r>
                        <a:rPr lang="fr-FR" sz="1100">
                          <a:effectLst/>
                        </a:rPr>
                        <a:t>(1/2)2019</a:t>
                      </a:r>
                      <a:endParaRPr lang="fr-FR" sz="1000">
                        <a:effectLst/>
                        <a:latin typeface="Calibri"/>
                        <a:ea typeface="Times New Roman"/>
                        <a:cs typeface="Times New Roman"/>
                      </a:endParaRPr>
                    </a:p>
                  </a:txBody>
                  <a:tcPr marL="41741" marR="41741" marT="0" marB="0" anchor="b"/>
                </a:tc>
              </a:tr>
              <a:tr h="1068337">
                <a:tc>
                  <a:txBody>
                    <a:bodyPr/>
                    <a:lstStyle/>
                    <a:p>
                      <a:pPr>
                        <a:lnSpc>
                          <a:spcPct val="115000"/>
                        </a:lnSpc>
                        <a:spcAft>
                          <a:spcPts val="0"/>
                        </a:spcAft>
                      </a:pPr>
                      <a:r>
                        <a:rPr lang="fr-FR" sz="1100">
                          <a:effectLst/>
                        </a:rPr>
                        <a:t>  bénéficiaires de services reçus</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141</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374</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475</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522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616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590</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655</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226</a:t>
                      </a:r>
                      <a:endParaRPr lang="fr-FR" sz="1000">
                        <a:effectLst/>
                        <a:latin typeface="Calibri"/>
                        <a:ea typeface="Times New Roman"/>
                        <a:cs typeface="Times New Roman"/>
                      </a:endParaRPr>
                    </a:p>
                  </a:txBody>
                  <a:tcPr marL="41741" marR="41741" marT="0" marB="0" anchor="b"/>
                </a:tc>
              </a:tr>
              <a:tr h="641002">
                <a:tc>
                  <a:txBody>
                    <a:bodyPr/>
                    <a:lstStyle/>
                    <a:p>
                      <a:pPr>
                        <a:lnSpc>
                          <a:spcPct val="115000"/>
                        </a:lnSpc>
                        <a:spcAft>
                          <a:spcPts val="0"/>
                        </a:spcAft>
                      </a:pPr>
                      <a:r>
                        <a:rPr lang="fr-FR" sz="1100">
                          <a:effectLst/>
                        </a:rPr>
                        <a:t>  Prothèses livrées</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18</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67</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108</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116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122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119</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111</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51</a:t>
                      </a:r>
                      <a:endParaRPr lang="fr-FR" sz="1000">
                        <a:effectLst/>
                        <a:latin typeface="Calibri"/>
                        <a:ea typeface="Times New Roman"/>
                        <a:cs typeface="Times New Roman"/>
                      </a:endParaRPr>
                    </a:p>
                  </a:txBody>
                  <a:tcPr marL="41741" marR="41741" marT="0" marB="0" anchor="b"/>
                </a:tc>
              </a:tr>
              <a:tr h="427335">
                <a:tc>
                  <a:txBody>
                    <a:bodyPr/>
                    <a:lstStyle/>
                    <a:p>
                      <a:pPr>
                        <a:lnSpc>
                          <a:spcPct val="115000"/>
                        </a:lnSpc>
                        <a:spcAft>
                          <a:spcPts val="0"/>
                        </a:spcAft>
                      </a:pPr>
                      <a:r>
                        <a:rPr lang="fr-FR" sz="1100">
                          <a:effectLst/>
                        </a:rPr>
                        <a:t> Orthèses livrées</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21</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163</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166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200</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190</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258</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156</a:t>
                      </a:r>
                      <a:endParaRPr lang="fr-FR" sz="1000">
                        <a:effectLst/>
                        <a:latin typeface="Calibri"/>
                        <a:ea typeface="Times New Roman"/>
                        <a:cs typeface="Times New Roman"/>
                      </a:endParaRPr>
                    </a:p>
                  </a:txBody>
                  <a:tcPr marL="41741" marR="41741" marT="0" marB="0" anchor="b"/>
                </a:tc>
              </a:tr>
              <a:tr h="427335">
                <a:tc>
                  <a:txBody>
                    <a:bodyPr/>
                    <a:lstStyle/>
                    <a:p>
                      <a:pPr>
                        <a:lnSpc>
                          <a:spcPct val="115000"/>
                        </a:lnSpc>
                        <a:spcAft>
                          <a:spcPts val="0"/>
                        </a:spcAft>
                      </a:pPr>
                      <a:r>
                        <a:rPr lang="fr-FR" sz="1100">
                          <a:effectLst/>
                        </a:rPr>
                        <a:t> séances kiné</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59</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153</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154</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183</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216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215</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97</a:t>
                      </a:r>
                      <a:endParaRPr lang="fr-FR" sz="1000">
                        <a:effectLst/>
                        <a:latin typeface="Calibri"/>
                        <a:ea typeface="Times New Roman"/>
                        <a:cs typeface="Times New Roman"/>
                      </a:endParaRPr>
                    </a:p>
                  </a:txBody>
                  <a:tcPr marL="41741" marR="41741" marT="0" marB="0" anchor="b"/>
                </a:tc>
                <a:tc>
                  <a:txBody>
                    <a:bodyPr/>
                    <a:lstStyle/>
                    <a:p>
                      <a:pPr>
                        <a:lnSpc>
                          <a:spcPct val="115000"/>
                        </a:lnSpc>
                        <a:spcAft>
                          <a:spcPts val="0"/>
                        </a:spcAft>
                      </a:pPr>
                      <a:r>
                        <a:rPr lang="fr-FR" sz="1100">
                          <a:effectLst/>
                        </a:rPr>
                        <a:t>?</a:t>
                      </a:r>
                      <a:endParaRPr lang="fr-FR" sz="1000">
                        <a:effectLst/>
                        <a:latin typeface="Calibri"/>
                        <a:ea typeface="Times New Roman"/>
                        <a:cs typeface="Times New Roman"/>
                      </a:endParaRPr>
                    </a:p>
                  </a:txBody>
                  <a:tcPr marL="41741" marR="41741" marT="0" marB="0" anchor="b"/>
                </a:tc>
              </a:tr>
              <a:tr h="641002">
                <a:tc>
                  <a:txBody>
                    <a:bodyPr/>
                    <a:lstStyle/>
                    <a:p>
                      <a:pPr>
                        <a:lnSpc>
                          <a:spcPct val="115000"/>
                        </a:lnSpc>
                        <a:spcAft>
                          <a:spcPts val="0"/>
                        </a:spcAft>
                      </a:pPr>
                      <a:r>
                        <a:rPr lang="fr-FR" sz="1100">
                          <a:effectLst/>
                        </a:rPr>
                        <a:t> Béquilles livrées (paires)</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4</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176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180</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147</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158</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78 </a:t>
                      </a:r>
                      <a:endParaRPr lang="fr-FR" sz="1000">
                        <a:effectLst/>
                        <a:latin typeface="Calibri"/>
                        <a:ea typeface="Times New Roman"/>
                        <a:cs typeface="Times New Roman"/>
                      </a:endParaRPr>
                    </a:p>
                  </a:txBody>
                  <a:tcPr marL="41741" marR="41741" marT="0" marB="0" anchor="b"/>
                </a:tc>
                <a:tc>
                  <a:txBody>
                    <a:bodyPr/>
                    <a:lstStyle/>
                    <a:p>
                      <a:pPr>
                        <a:lnSpc>
                          <a:spcPct val="115000"/>
                        </a:lnSpc>
                        <a:spcAft>
                          <a:spcPts val="0"/>
                        </a:spcAft>
                      </a:pPr>
                      <a:r>
                        <a:rPr lang="fr-FR" sz="1100">
                          <a:effectLst/>
                        </a:rPr>
                        <a:t>48 </a:t>
                      </a:r>
                      <a:endParaRPr lang="fr-FR" sz="1000">
                        <a:effectLst/>
                        <a:latin typeface="Calibri"/>
                        <a:ea typeface="Times New Roman"/>
                        <a:cs typeface="Times New Roman"/>
                      </a:endParaRPr>
                    </a:p>
                  </a:txBody>
                  <a:tcPr marL="41741" marR="41741" marT="0" marB="0" anchor="b"/>
                </a:tc>
              </a:tr>
              <a:tr h="854669">
                <a:tc>
                  <a:txBody>
                    <a:bodyPr/>
                    <a:lstStyle/>
                    <a:p>
                      <a:pPr>
                        <a:lnSpc>
                          <a:spcPct val="115000"/>
                        </a:lnSpc>
                        <a:spcAft>
                          <a:spcPts val="0"/>
                        </a:spcAft>
                      </a:pPr>
                      <a:r>
                        <a:rPr lang="fr-FR" sz="1100">
                          <a:effectLst/>
                        </a:rPr>
                        <a:t>Gratuité d’enfants de 0 à 5 ans</a:t>
                      </a:r>
                      <a:endParaRPr lang="fr-FR" sz="1000">
                        <a:effectLst/>
                        <a:latin typeface="Calibri"/>
                        <a:ea typeface="Times New Roman"/>
                        <a:cs typeface="Times New Roman"/>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gn="r">
                        <a:lnSpc>
                          <a:spcPct val="115000"/>
                        </a:lnSpc>
                        <a:spcAft>
                          <a:spcPts val="0"/>
                        </a:spcAft>
                      </a:pPr>
                      <a:r>
                        <a:rPr lang="fr-FR" sz="1100">
                          <a:effectLst/>
                        </a:rPr>
                        <a:t>32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109</a:t>
                      </a:r>
                      <a:endParaRPr lang="fr-FR" sz="1000">
                        <a:effectLst/>
                        <a:latin typeface="Calibri"/>
                        <a:ea typeface="Times New Roman"/>
                        <a:cs typeface="Times New Roman"/>
                      </a:endParaRPr>
                    </a:p>
                  </a:txBody>
                  <a:tcPr marL="41741" marR="41741" marT="0" marB="0" anchor="b"/>
                </a:tc>
                <a:tc>
                  <a:txBody>
                    <a:bodyPr/>
                    <a:lstStyle/>
                    <a:p>
                      <a:pPr>
                        <a:lnSpc>
                          <a:spcPct val="115000"/>
                        </a:lnSpc>
                        <a:spcAft>
                          <a:spcPts val="0"/>
                        </a:spcAft>
                      </a:pPr>
                      <a:r>
                        <a:rPr lang="fr-FR" sz="1100" dirty="0">
                          <a:effectLst/>
                        </a:rPr>
                        <a:t>96</a:t>
                      </a:r>
                      <a:endParaRPr lang="fr-FR" sz="1000" dirty="0">
                        <a:effectLst/>
                        <a:latin typeface="Calibri"/>
                        <a:ea typeface="Times New Roman"/>
                        <a:cs typeface="Times New Roman"/>
                      </a:endParaRPr>
                    </a:p>
                  </a:txBody>
                  <a:tcPr marL="41741" marR="41741" marT="0" marB="0" anchor="b"/>
                </a:tc>
              </a:tr>
            </a:tbl>
          </a:graphicData>
        </a:graphic>
      </p:graphicFrame>
    </p:spTree>
    <p:extLst>
      <p:ext uri="{BB962C8B-B14F-4D97-AF65-F5344CB8AC3E}">
        <p14:creationId xmlns:p14="http://schemas.microsoft.com/office/powerpoint/2010/main" val="2528670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a:t>VI : TABLEAU : N°3 Montrant le vieillissement du personnel</a:t>
            </a:r>
            <a:r>
              <a:rPr lang="fr-FR" dirty="0"/>
              <a:t/>
            </a:r>
            <a:br>
              <a:rPr lang="fr-FR" dirty="0"/>
            </a:br>
            <a:endParaRPr lang="fr-FR" dirty="0"/>
          </a:p>
        </p:txBody>
      </p:sp>
      <p:sp>
        <p:nvSpPr>
          <p:cNvPr id="3" name="Espace réservé du contenu 2"/>
          <p:cNvSpPr>
            <a:spLocks noGrp="1"/>
          </p:cNvSpPr>
          <p:nvPr>
            <p:ph idx="1"/>
          </p:nvPr>
        </p:nvSpPr>
        <p:spPr>
          <a:xfrm>
            <a:off x="251520" y="1052736"/>
            <a:ext cx="8640960" cy="5544616"/>
          </a:xfrm>
        </p:spPr>
        <p:txBody>
          <a:bodyPr>
            <a:normAutofit lnSpcReduction="10000"/>
          </a:bodyPr>
          <a:lstStyle/>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smtClean="0"/>
          </a:p>
          <a:p>
            <a:pPr marL="0" indent="0">
              <a:buNone/>
            </a:pPr>
            <a:endParaRPr lang="fr-FR" dirty="0"/>
          </a:p>
          <a:p>
            <a:pPr marL="0" indent="0">
              <a:buNone/>
            </a:pPr>
            <a:r>
              <a:rPr lang="fr-FR" sz="2400" dirty="0"/>
              <a:t>8/13 sur trouvent dans la tranche d’âge de 50à 59 soient 61,53%</a:t>
            </a:r>
            <a:endParaRPr lang="fr-FR" sz="2400" dirty="0" smtClean="0"/>
          </a:p>
          <a:p>
            <a:pPr marL="0" indent="0">
              <a:buNone/>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226499927"/>
              </p:ext>
            </p:extLst>
          </p:nvPr>
        </p:nvGraphicFramePr>
        <p:xfrm>
          <a:off x="683569" y="1340764"/>
          <a:ext cx="7848870" cy="3888435"/>
        </p:xfrm>
        <a:graphic>
          <a:graphicData uri="http://schemas.openxmlformats.org/drawingml/2006/table">
            <a:tbl>
              <a:tblPr firstRow="1" firstCol="1" bandRow="1">
                <a:tableStyleId>{5C22544A-7EE6-4342-B048-85BDC9FD1C3A}</a:tableStyleId>
              </a:tblPr>
              <a:tblGrid>
                <a:gridCol w="2616290"/>
                <a:gridCol w="2616290"/>
                <a:gridCol w="2616290"/>
              </a:tblGrid>
              <a:tr h="777687">
                <a:tc>
                  <a:txBody>
                    <a:bodyPr/>
                    <a:lstStyle/>
                    <a:p>
                      <a:pPr>
                        <a:lnSpc>
                          <a:spcPct val="115000"/>
                        </a:lnSpc>
                        <a:spcAft>
                          <a:spcPts val="0"/>
                        </a:spcAft>
                      </a:pPr>
                      <a:r>
                        <a:rPr lang="fr-FR" sz="1200">
                          <a:effectLst/>
                        </a:rPr>
                        <a:t>AGE</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a:effectLst/>
                        </a:rPr>
                        <a:t>FEMININ</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a:effectLst/>
                        </a:rPr>
                        <a:t>MASCULIN</a:t>
                      </a:r>
                      <a:endParaRPr lang="fr-FR" sz="1100">
                        <a:effectLst/>
                        <a:latin typeface="Calibri"/>
                        <a:ea typeface="Times New Roman"/>
                        <a:cs typeface="Times New Roman"/>
                      </a:endParaRPr>
                    </a:p>
                  </a:txBody>
                  <a:tcPr marL="68580" marR="68580" marT="0" marB="0"/>
                </a:tc>
              </a:tr>
              <a:tr h="777687">
                <a:tc>
                  <a:txBody>
                    <a:bodyPr/>
                    <a:lstStyle/>
                    <a:p>
                      <a:pPr>
                        <a:lnSpc>
                          <a:spcPct val="115000"/>
                        </a:lnSpc>
                        <a:spcAft>
                          <a:spcPts val="0"/>
                        </a:spcAft>
                      </a:pPr>
                      <a:r>
                        <a:rPr lang="fr-FR" sz="1200">
                          <a:effectLst/>
                        </a:rPr>
                        <a:t>30-39</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a:effectLst/>
                        </a:rPr>
                        <a:t>0</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a:effectLst/>
                        </a:rPr>
                        <a:t>0</a:t>
                      </a:r>
                      <a:endParaRPr lang="fr-FR" sz="1100">
                        <a:effectLst/>
                        <a:latin typeface="Calibri"/>
                        <a:ea typeface="Times New Roman"/>
                        <a:cs typeface="Times New Roman"/>
                      </a:endParaRPr>
                    </a:p>
                  </a:txBody>
                  <a:tcPr marL="68580" marR="68580" marT="0" marB="0"/>
                </a:tc>
              </a:tr>
              <a:tr h="777687">
                <a:tc>
                  <a:txBody>
                    <a:bodyPr/>
                    <a:lstStyle/>
                    <a:p>
                      <a:pPr>
                        <a:lnSpc>
                          <a:spcPct val="115000"/>
                        </a:lnSpc>
                        <a:spcAft>
                          <a:spcPts val="0"/>
                        </a:spcAft>
                      </a:pPr>
                      <a:r>
                        <a:rPr lang="fr-FR" sz="1200">
                          <a:effectLst/>
                        </a:rPr>
                        <a:t>40-49</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a:effectLst/>
                        </a:rPr>
                        <a:t>0</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a:effectLst/>
                        </a:rPr>
                        <a:t>5</a:t>
                      </a:r>
                      <a:endParaRPr lang="fr-FR" sz="1100">
                        <a:effectLst/>
                        <a:latin typeface="Calibri"/>
                        <a:ea typeface="Times New Roman"/>
                        <a:cs typeface="Times New Roman"/>
                      </a:endParaRPr>
                    </a:p>
                  </a:txBody>
                  <a:tcPr marL="68580" marR="68580" marT="0" marB="0"/>
                </a:tc>
              </a:tr>
              <a:tr h="777687">
                <a:tc>
                  <a:txBody>
                    <a:bodyPr/>
                    <a:lstStyle/>
                    <a:p>
                      <a:pPr>
                        <a:lnSpc>
                          <a:spcPct val="115000"/>
                        </a:lnSpc>
                        <a:spcAft>
                          <a:spcPts val="0"/>
                        </a:spcAft>
                      </a:pPr>
                      <a:r>
                        <a:rPr lang="fr-FR" sz="1200">
                          <a:effectLst/>
                        </a:rPr>
                        <a:t>50-59</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a:effectLst/>
                        </a:rPr>
                        <a:t>2</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a:effectLst/>
                        </a:rPr>
                        <a:t>8</a:t>
                      </a:r>
                      <a:endParaRPr lang="fr-FR" sz="1100">
                        <a:effectLst/>
                        <a:latin typeface="Calibri"/>
                        <a:ea typeface="Times New Roman"/>
                        <a:cs typeface="Times New Roman"/>
                      </a:endParaRPr>
                    </a:p>
                  </a:txBody>
                  <a:tcPr marL="68580" marR="68580" marT="0" marB="0"/>
                </a:tc>
              </a:tr>
              <a:tr h="777687">
                <a:tc>
                  <a:txBody>
                    <a:bodyPr/>
                    <a:lstStyle/>
                    <a:p>
                      <a:pPr>
                        <a:lnSpc>
                          <a:spcPct val="115000"/>
                        </a:lnSpc>
                        <a:spcAft>
                          <a:spcPts val="0"/>
                        </a:spcAft>
                      </a:pPr>
                      <a:r>
                        <a:rPr lang="fr-FR" sz="1200">
                          <a:effectLst/>
                        </a:rPr>
                        <a:t>TOTAL</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a:effectLst/>
                        </a:rPr>
                        <a:t>2</a:t>
                      </a:r>
                      <a:endParaRPr lang="fr-FR" sz="11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a:effectLst/>
                        </a:rPr>
                        <a:t>13</a:t>
                      </a:r>
                      <a:endParaRPr lang="fr-FR"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664915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sz="3100" b="1" u="sng" dirty="0" smtClean="0"/>
              <a:t/>
            </a:r>
            <a:br>
              <a:rPr lang="fr-FR" sz="3100" b="1" u="sng" dirty="0" smtClean="0"/>
            </a:br>
            <a:r>
              <a:rPr lang="fr-FR" sz="3100" b="1" u="sng" dirty="0" smtClean="0"/>
              <a:t>VII </a:t>
            </a:r>
            <a:r>
              <a:rPr lang="fr-FR" sz="3100" b="1" u="sng" dirty="0"/>
              <a:t>-Objectif principal</a:t>
            </a:r>
            <a:r>
              <a:rPr lang="fr-FR" sz="3100" dirty="0"/>
              <a:t> : Appareillage en masse des enfants et adultes handicapés physiques en vue d’améliorer la fréquentation centre de Niamey.</a:t>
            </a:r>
            <a:r>
              <a:rPr lang="fr-FR" dirty="0"/>
              <a:t/>
            </a:r>
            <a:br>
              <a:rPr lang="fr-FR" dirty="0"/>
            </a:br>
            <a:endParaRPr lang="fr-FR" dirty="0"/>
          </a:p>
        </p:txBody>
      </p:sp>
      <p:sp>
        <p:nvSpPr>
          <p:cNvPr id="3" name="Espace réservé du contenu 2"/>
          <p:cNvSpPr>
            <a:spLocks noGrp="1"/>
          </p:cNvSpPr>
          <p:nvPr>
            <p:ph idx="1"/>
          </p:nvPr>
        </p:nvSpPr>
        <p:spPr>
          <a:xfrm>
            <a:off x="457200" y="1484784"/>
            <a:ext cx="8435280" cy="5040560"/>
          </a:xfrm>
        </p:spPr>
        <p:txBody>
          <a:bodyPr>
            <a:normAutofit/>
          </a:bodyPr>
          <a:lstStyle/>
          <a:p>
            <a:pPr marL="0" indent="0">
              <a:buNone/>
            </a:pPr>
            <a:r>
              <a:rPr lang="fr-FR" b="1" dirty="0"/>
              <a:t>7.1 </a:t>
            </a:r>
            <a:r>
              <a:rPr lang="fr-FR" b="1" u="sng" dirty="0"/>
              <a:t>Objectifs spécifiques </a:t>
            </a:r>
            <a:endParaRPr lang="fr-FR" dirty="0"/>
          </a:p>
          <a:p>
            <a:pPr marL="0" indent="0">
              <a:buNone/>
            </a:pPr>
            <a:r>
              <a:rPr lang="fr-FR" dirty="0"/>
              <a:t>Pour atteindre l’objectif principal notre équipe a travaillé sur les objectifs spécifiques suivants :</a:t>
            </a:r>
          </a:p>
          <a:p>
            <a:pPr marL="0" indent="0">
              <a:buNone/>
            </a:pPr>
            <a:r>
              <a:rPr lang="fr-FR" b="1" dirty="0"/>
              <a:t>OS1</a:t>
            </a:r>
            <a:r>
              <a:rPr lang="fr-FR" dirty="0"/>
              <a:t> : Rendre accessible les soins de réadaptation ;</a:t>
            </a:r>
          </a:p>
          <a:p>
            <a:pPr marL="0" indent="0">
              <a:buNone/>
            </a:pPr>
            <a:r>
              <a:rPr lang="fr-FR" b="1" dirty="0"/>
              <a:t>OS2</a:t>
            </a:r>
            <a:r>
              <a:rPr lang="fr-FR" dirty="0"/>
              <a:t> : améliorer la qualité des services ;</a:t>
            </a:r>
          </a:p>
          <a:p>
            <a:pPr marL="0" indent="0">
              <a:buNone/>
            </a:pPr>
            <a:r>
              <a:rPr lang="fr-FR" b="1" dirty="0"/>
              <a:t>OS3</a:t>
            </a:r>
            <a:r>
              <a:rPr lang="fr-FR" dirty="0"/>
              <a:t> :   Assurer La  Pérennité Des Services;  </a:t>
            </a:r>
          </a:p>
          <a:p>
            <a:pPr marL="0" indent="0">
              <a:buNone/>
            </a:pPr>
            <a:r>
              <a:rPr lang="fr-FR" dirty="0"/>
              <a:t>Par rapport à chaque objectif, des activités ont été proposées :</a:t>
            </a:r>
          </a:p>
          <a:p>
            <a:pPr marL="0" indent="0">
              <a:buNone/>
            </a:pPr>
            <a:endParaRPr lang="fr-FR" dirty="0"/>
          </a:p>
        </p:txBody>
      </p:sp>
    </p:spTree>
    <p:extLst>
      <p:ext uri="{BB962C8B-B14F-4D97-AF65-F5344CB8AC3E}">
        <p14:creationId xmlns:p14="http://schemas.microsoft.com/office/powerpoint/2010/main" val="1091041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r>
              <a:rPr lang="fr-FR" b="1" u="sng" dirty="0" smtClean="0"/>
              <a:t/>
            </a:r>
            <a:br>
              <a:rPr lang="fr-FR" b="1" u="sng" dirty="0" smtClean="0"/>
            </a:br>
            <a:r>
              <a:rPr lang="fr-FR" b="1" u="sng" dirty="0" smtClean="0"/>
              <a:t>VIII </a:t>
            </a:r>
            <a:r>
              <a:rPr lang="fr-FR" b="1" u="sng" dirty="0"/>
              <a:t>DESCRIPTION DU CENTRE</a:t>
            </a:r>
            <a:r>
              <a:rPr lang="fr-FR" dirty="0"/>
              <a:t/>
            </a:r>
            <a:br>
              <a:rPr lang="fr-FR" dirty="0"/>
            </a:br>
            <a:endParaRPr lang="fr-FR" dirty="0"/>
          </a:p>
        </p:txBody>
      </p:sp>
      <p:sp>
        <p:nvSpPr>
          <p:cNvPr id="3" name="Espace réservé du contenu 2"/>
          <p:cNvSpPr>
            <a:spLocks noGrp="1"/>
          </p:cNvSpPr>
          <p:nvPr>
            <p:ph idx="1"/>
          </p:nvPr>
        </p:nvSpPr>
        <p:spPr>
          <a:xfrm>
            <a:off x="179512" y="1052736"/>
            <a:ext cx="8784976" cy="5544616"/>
          </a:xfrm>
        </p:spPr>
        <p:txBody>
          <a:bodyPr>
            <a:normAutofit fontScale="62500" lnSpcReduction="20000"/>
          </a:bodyPr>
          <a:lstStyle/>
          <a:p>
            <a:pPr marL="0" indent="0">
              <a:buNone/>
            </a:pPr>
            <a:r>
              <a:rPr lang="fr-FR" b="1" dirty="0"/>
              <a:t>8.1) Le </a:t>
            </a:r>
            <a:r>
              <a:rPr lang="fr-FR" b="1" dirty="0" smtClean="0"/>
              <a:t>bâtiment</a:t>
            </a:r>
            <a:endParaRPr lang="fr-FR" dirty="0" smtClean="0"/>
          </a:p>
          <a:p>
            <a:pPr marL="0" indent="0">
              <a:buNone/>
            </a:pPr>
            <a:r>
              <a:rPr lang="fr-FR" dirty="0" smtClean="0"/>
              <a:t> Le bâtiment est exigu, très ancien, construit en un seul bloc avec la roche granitique, hérité de la colonisation, il est le premier bâtiment de l’hôpital (hôpital Jule </a:t>
            </a:r>
            <a:r>
              <a:rPr lang="fr-FR" dirty="0" err="1" smtClean="0"/>
              <a:t>Brévier</a:t>
            </a:r>
            <a:r>
              <a:rPr lang="fr-FR" dirty="0" smtClean="0"/>
              <a:t>) datant de 1945, il est composé comme suit :</a:t>
            </a:r>
          </a:p>
          <a:p>
            <a:pPr marL="0" lvl="0" indent="0">
              <a:buNone/>
            </a:pPr>
            <a:r>
              <a:rPr lang="fr-FR" dirty="0" smtClean="0"/>
              <a:t>- </a:t>
            </a:r>
            <a:r>
              <a:rPr lang="fr-FR" dirty="0"/>
              <a:t>Un(1) Bureau équipé ;</a:t>
            </a:r>
          </a:p>
          <a:p>
            <a:pPr marL="0" lvl="0" indent="0">
              <a:buNone/>
            </a:pPr>
            <a:r>
              <a:rPr lang="fr-FR" dirty="0"/>
              <a:t>- Un(1) Magasin ;</a:t>
            </a:r>
          </a:p>
          <a:p>
            <a:pPr marL="0" lvl="0" indent="0">
              <a:buNone/>
            </a:pPr>
            <a:r>
              <a:rPr lang="fr-FR" dirty="0"/>
              <a:t>-Un(1) Salle de plâtre ;</a:t>
            </a:r>
          </a:p>
          <a:p>
            <a:pPr marL="0" lvl="0" indent="0">
              <a:buNone/>
            </a:pPr>
            <a:r>
              <a:rPr lang="fr-FR" dirty="0"/>
              <a:t>-Un(1) Salle de fabrication et montage ;</a:t>
            </a:r>
          </a:p>
          <a:p>
            <a:pPr marL="0" lvl="0" indent="0">
              <a:buNone/>
            </a:pPr>
            <a:r>
              <a:rPr lang="fr-FR" dirty="0"/>
              <a:t>-Un(1) Salle de thermoformage;</a:t>
            </a:r>
          </a:p>
          <a:p>
            <a:pPr marL="0" lvl="0" indent="0">
              <a:buNone/>
            </a:pPr>
            <a:r>
              <a:rPr lang="fr-FR" dirty="0"/>
              <a:t>-Un(1) Salle de cordonnerie ;</a:t>
            </a:r>
          </a:p>
          <a:p>
            <a:pPr marL="0" lvl="0" indent="0">
              <a:buNone/>
            </a:pPr>
            <a:r>
              <a:rPr lang="fr-FR" dirty="0"/>
              <a:t>-Un(1) Salle d’accueil ;</a:t>
            </a:r>
          </a:p>
          <a:p>
            <a:pPr marL="0" lvl="0" indent="0">
              <a:buNone/>
            </a:pPr>
            <a:r>
              <a:rPr lang="fr-FR" dirty="0"/>
              <a:t>-Un(1) Salle de marche et de rééducation ;</a:t>
            </a:r>
          </a:p>
          <a:p>
            <a:pPr marL="0" lvl="0" indent="0">
              <a:buNone/>
            </a:pPr>
            <a:r>
              <a:rPr lang="fr-FR" dirty="0"/>
              <a:t>-Un(1) Salle de soudure ;</a:t>
            </a:r>
          </a:p>
          <a:p>
            <a:pPr marL="0" lvl="0" indent="0">
              <a:buNone/>
            </a:pPr>
            <a:r>
              <a:rPr lang="fr-FR" dirty="0"/>
              <a:t>-Un(1) Salle débarrât ;</a:t>
            </a:r>
          </a:p>
          <a:p>
            <a:pPr marL="0" lvl="0" indent="0">
              <a:buNone/>
            </a:pPr>
            <a:r>
              <a:rPr lang="fr-FR" dirty="0"/>
              <a:t>-Un(1) Couloir ;</a:t>
            </a:r>
          </a:p>
          <a:p>
            <a:pPr marL="0" lvl="0" indent="0">
              <a:buNone/>
            </a:pPr>
            <a:r>
              <a:rPr lang="fr-FR" dirty="0"/>
              <a:t>-Deux(2) salles de toilette </a:t>
            </a:r>
            <a:r>
              <a:rPr lang="fr-FR" dirty="0" smtClean="0"/>
              <a:t>;</a:t>
            </a:r>
          </a:p>
          <a:p>
            <a:pPr marL="0" indent="0">
              <a:buNone/>
            </a:pPr>
            <a:r>
              <a:rPr lang="fr-FR" dirty="0" smtClean="0"/>
              <a:t>-Un(1) Salle de consultation</a:t>
            </a:r>
          </a:p>
          <a:p>
            <a:pPr marL="0" indent="0">
              <a:buNone/>
            </a:pPr>
            <a:r>
              <a:rPr lang="fr-FR" dirty="0" smtClean="0"/>
              <a:t>-Deux salles d’hospitalisation pour les patients venant d’Agadez, Tillabéry et Diffa.</a:t>
            </a:r>
          </a:p>
          <a:p>
            <a:pPr marL="0" indent="0">
              <a:buNone/>
            </a:pPr>
            <a:endParaRPr lang="fr-FR" dirty="0"/>
          </a:p>
        </p:txBody>
      </p:sp>
    </p:spTree>
    <p:extLst>
      <p:ext uri="{BB962C8B-B14F-4D97-AF65-F5344CB8AC3E}">
        <p14:creationId xmlns:p14="http://schemas.microsoft.com/office/powerpoint/2010/main" val="1375042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712968" cy="6336704"/>
          </a:xfrm>
        </p:spPr>
        <p:txBody>
          <a:bodyPr>
            <a:normAutofit fontScale="92500" lnSpcReduction="10000"/>
          </a:bodyPr>
          <a:lstStyle/>
          <a:p>
            <a:pPr marL="0" indent="0">
              <a:buNone/>
            </a:pPr>
            <a:r>
              <a:rPr lang="fr-FR" b="1" dirty="0"/>
              <a:t>8.2)  Le personnel </a:t>
            </a:r>
            <a:endParaRPr lang="fr-FR" dirty="0"/>
          </a:p>
          <a:p>
            <a:pPr marL="0" indent="0">
              <a:buNone/>
            </a:pPr>
            <a:r>
              <a:rPr lang="fr-FR" dirty="0"/>
              <a:t>Le personnel est composé comme suit</a:t>
            </a:r>
          </a:p>
          <a:p>
            <a:pPr marL="0" indent="0">
              <a:buNone/>
            </a:pPr>
            <a:r>
              <a:rPr lang="fr-FR" dirty="0"/>
              <a:t>- Cinq(5) Techniciens orthoprothésistes ;</a:t>
            </a:r>
          </a:p>
          <a:p>
            <a:pPr marL="0" indent="0">
              <a:buNone/>
            </a:pPr>
            <a:r>
              <a:rPr lang="fr-FR" dirty="0"/>
              <a:t>- Deux(2) Aides orthoprothésistes ;</a:t>
            </a:r>
          </a:p>
          <a:p>
            <a:pPr marL="0" indent="0">
              <a:buNone/>
            </a:pPr>
            <a:r>
              <a:rPr lang="fr-FR" dirty="0"/>
              <a:t>- Deux(2) cordonniers ;</a:t>
            </a:r>
          </a:p>
          <a:p>
            <a:pPr marL="0" indent="0">
              <a:buNone/>
            </a:pPr>
            <a:r>
              <a:rPr lang="fr-FR" dirty="0"/>
              <a:t>- Une(1) Fille de Salle ;</a:t>
            </a:r>
          </a:p>
          <a:p>
            <a:pPr marL="0" indent="0">
              <a:buNone/>
            </a:pPr>
            <a:r>
              <a:rPr lang="fr-FR" dirty="0"/>
              <a:t>-Un(1) Kinésithérapeute cadre ;</a:t>
            </a:r>
          </a:p>
          <a:p>
            <a:pPr marL="0" indent="0">
              <a:buNone/>
            </a:pPr>
            <a:r>
              <a:rPr lang="fr-FR" dirty="0"/>
              <a:t>-Un (1) Aide kinésithérapeute ;</a:t>
            </a:r>
          </a:p>
          <a:p>
            <a:pPr marL="0" indent="0">
              <a:buNone/>
            </a:pPr>
            <a:r>
              <a:rPr lang="fr-FR" dirty="0"/>
              <a:t>-Un(1) Technicien de surface ;</a:t>
            </a:r>
          </a:p>
          <a:p>
            <a:pPr marL="0" indent="0">
              <a:buNone/>
            </a:pPr>
            <a:r>
              <a:rPr lang="fr-FR" dirty="0"/>
              <a:t>-Un(1) Gestionnaire ;</a:t>
            </a:r>
          </a:p>
          <a:p>
            <a:pPr marL="0" indent="0">
              <a:buNone/>
            </a:pPr>
            <a:r>
              <a:rPr lang="fr-FR" dirty="0"/>
              <a:t>-Un(1) Secrétaire informaticien ;</a:t>
            </a:r>
          </a:p>
          <a:p>
            <a:pPr marL="0" indent="0">
              <a:buNone/>
            </a:pPr>
            <a:r>
              <a:rPr lang="fr-FR" dirty="0"/>
              <a:t>-Un Orthoprothésiste expert du CICR.</a:t>
            </a:r>
          </a:p>
          <a:p>
            <a:pPr marL="0" indent="0">
              <a:buNone/>
            </a:pPr>
            <a:endParaRPr lang="fr-FR" dirty="0"/>
          </a:p>
        </p:txBody>
      </p:sp>
    </p:spTree>
    <p:extLst>
      <p:ext uri="{BB962C8B-B14F-4D97-AF65-F5344CB8AC3E}">
        <p14:creationId xmlns:p14="http://schemas.microsoft.com/office/powerpoint/2010/main" val="314274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sz="2400" b="1" dirty="0" smtClean="0"/>
              <a:t>IX</a:t>
            </a:r>
            <a:r>
              <a:rPr lang="fr-FR" sz="2400" b="1" dirty="0"/>
              <a:t> : </a:t>
            </a:r>
            <a:r>
              <a:rPr lang="fr-FR" sz="2400" b="1" u="sng" dirty="0"/>
              <a:t>OPPORTUNITES ET  BONNES PRATIQUES AU NIVEAU DE CENTRE DE NIAMEY</a:t>
            </a:r>
            <a:r>
              <a:rPr lang="fr-FR" sz="2400" u="sng" dirty="0"/>
              <a:t> </a:t>
            </a:r>
            <a:r>
              <a:rPr lang="fr-FR" sz="2400" b="1" u="sng" dirty="0"/>
              <a:t>GRACE AU</a:t>
            </a:r>
            <a:r>
              <a:rPr lang="fr-FR" sz="2400" u="sng" dirty="0"/>
              <a:t> </a:t>
            </a:r>
            <a:r>
              <a:rPr lang="fr-FR" sz="2400" b="1" u="sng" dirty="0" smtClean="0"/>
              <a:t>PARTENARIAT </a:t>
            </a:r>
            <a:r>
              <a:rPr lang="fr-FR" sz="2400" b="1" u="sng" dirty="0"/>
              <a:t>AVEC LES ONG INTERNATIONALES</a:t>
            </a:r>
            <a:r>
              <a:rPr lang="fr-FR" sz="2400" dirty="0"/>
              <a:t> :</a:t>
            </a:r>
            <a:br>
              <a:rPr lang="fr-FR" sz="2400" dirty="0"/>
            </a:br>
            <a:endParaRPr lang="fr-FR" sz="2400" dirty="0"/>
          </a:p>
        </p:txBody>
      </p:sp>
      <p:sp>
        <p:nvSpPr>
          <p:cNvPr id="3" name="Espace réservé du contenu 2"/>
          <p:cNvSpPr>
            <a:spLocks noGrp="1"/>
          </p:cNvSpPr>
          <p:nvPr>
            <p:ph idx="1"/>
          </p:nvPr>
        </p:nvSpPr>
        <p:spPr>
          <a:xfrm>
            <a:off x="457200" y="1340768"/>
            <a:ext cx="8229600" cy="4785395"/>
          </a:xfrm>
        </p:spPr>
        <p:txBody>
          <a:bodyPr>
            <a:normAutofit fontScale="70000" lnSpcReduction="20000"/>
          </a:bodyPr>
          <a:lstStyle/>
          <a:p>
            <a:pPr marL="0" indent="0">
              <a:buNone/>
            </a:pPr>
            <a:r>
              <a:rPr lang="fr-FR" dirty="0"/>
              <a:t>9</a:t>
            </a:r>
            <a:r>
              <a:rPr lang="fr-FR" dirty="0" smtClean="0"/>
              <a:t>.1- </a:t>
            </a:r>
            <a:r>
              <a:rPr lang="fr-FR" b="1" dirty="0"/>
              <a:t>AVEC HUMANITE ET INCLUSION</a:t>
            </a:r>
            <a:r>
              <a:rPr lang="fr-FR" dirty="0"/>
              <a:t> : Après l’appareillage de 11 amputés en 2013 suite à la signature d’un accord de collaboration, depuis l’hors nos relations ont continuées surtout dans la PEC des enfants handicapés scolarisés et à partir de février 2018 le programme impacte 3D qui a duré douze mois .Ce programme d’une envergure  régionale qui a regroupé trois pays dont le Niger, le Togo et le Mali et a concerné quatre centres orthopédiques ,à savoir le CNAO de Lomé ,le Centre de Dapaong au Togo, le Centre de Niamey  au Niger et le Centre CNAOM de Bamako au Mali.</a:t>
            </a:r>
          </a:p>
          <a:p>
            <a:pPr marL="0" indent="0">
              <a:buNone/>
            </a:pPr>
            <a:r>
              <a:rPr lang="fr-FR" dirty="0"/>
              <a:t>A Niamey  le projet IMPACTE 3D nous permis  d’appareiller quarante quatre bénéficiaires  soient vingt deux Orthèses(22) conventionnelles et vingt deux orthèses(22) imprimées 3D.</a:t>
            </a:r>
          </a:p>
          <a:p>
            <a:pPr marL="0" indent="0">
              <a:buNone/>
            </a:pPr>
            <a:r>
              <a:rPr lang="fr-FR" dirty="0"/>
              <a:t>La clôture du programme Impacte 3D est intervenue le 25 mars 2019 à Lomé en présence de tous les acteurs.</a:t>
            </a:r>
          </a:p>
          <a:p>
            <a:pPr marL="0" indent="0">
              <a:buNone/>
            </a:pPr>
            <a:endParaRPr lang="fr-FR" dirty="0"/>
          </a:p>
        </p:txBody>
      </p:sp>
    </p:spTree>
    <p:extLst>
      <p:ext uri="{BB962C8B-B14F-4D97-AF65-F5344CB8AC3E}">
        <p14:creationId xmlns:p14="http://schemas.microsoft.com/office/powerpoint/2010/main" val="2959458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4624"/>
            <a:ext cx="8229600" cy="6336704"/>
          </a:xfrm>
        </p:spPr>
        <p:txBody>
          <a:bodyPr>
            <a:noAutofit/>
          </a:bodyPr>
          <a:lstStyle/>
          <a:p>
            <a:pPr marL="0" indent="0">
              <a:buNone/>
            </a:pPr>
            <a:r>
              <a:rPr lang="fr-FR" sz="2000" dirty="0"/>
              <a:t>9</a:t>
            </a:r>
            <a:r>
              <a:rPr lang="fr-FR" sz="2000" dirty="0" smtClean="0"/>
              <a:t>.2-</a:t>
            </a:r>
            <a:r>
              <a:rPr lang="fr-FR" sz="2000" b="1" dirty="0" smtClean="0"/>
              <a:t>La </a:t>
            </a:r>
            <a:r>
              <a:rPr lang="fr-FR" sz="2000" b="1" dirty="0"/>
              <a:t>collaboration avec le CICR</a:t>
            </a:r>
            <a:r>
              <a:rPr lang="fr-FR" sz="2000" dirty="0"/>
              <a:t> : De 2012 à 2016 la reprise du centre de Niamey par le CICR a permis de rénover le centre le centre à deux reprises, d’acquérir de nouvelles machines, l’introduction de la technologie du polypropylène, la gestion du patients avec le PMS, la formation d’un orthoprothésiste à l’Ecole ENAM de Lomé 2012-2015, la </a:t>
            </a:r>
          </a:p>
          <a:p>
            <a:pPr marL="0" indent="0">
              <a:buNone/>
            </a:pPr>
            <a:r>
              <a:rPr lang="fr-FR" sz="2000" dirty="0"/>
              <a:t>gestion du stock par ordinateur, la programmation des commandes nationales et internationales de la matière première et des composants à temps opportun, mise à la disposition d’un expert orthoprothésiste pour le suivi des activités techniques et de fabrication du centre, le paiement des frais d’appareillage des patients venant des zones de conflits(Agadez, Diffa et Tillabéry mais aussi leur transport, hébergement et leur restauration durant le  séjour à l’hôpital de Niamey pour leur appareillage . </a:t>
            </a:r>
          </a:p>
          <a:p>
            <a:pPr marL="0" indent="0">
              <a:buNone/>
            </a:pPr>
            <a:r>
              <a:rPr lang="fr-FR" sz="2000" dirty="0" smtClean="0"/>
              <a:t>- Depuis </a:t>
            </a:r>
            <a:r>
              <a:rPr lang="fr-FR" sz="2000" dirty="0"/>
              <a:t>juin 2017 avec l’introduction programme LMG-LDP tenant compte des six(6) domaines d’intervention encourage l'équipe TOT EMP du centre en mettant en œuvre les modules EMP  avec le personnel de notre centre ce qui a permis continuellement d’identifier, d’analyser les lacunes en matière d'efficience avec une approche </a:t>
            </a:r>
            <a:r>
              <a:rPr lang="fr-FR" sz="2000" dirty="0" smtClean="0"/>
              <a:t>participative </a:t>
            </a:r>
            <a:r>
              <a:rPr lang="fr-FR" sz="2000" dirty="0"/>
              <a:t>sous la supervision du personnel PRP/CICR et le MSH(Management Science for </a:t>
            </a:r>
            <a:r>
              <a:rPr lang="fr-FR" sz="2000" dirty="0" err="1"/>
              <a:t>Health</a:t>
            </a:r>
            <a:r>
              <a:rPr lang="fr-FR" sz="2000" dirty="0"/>
              <a:t>) à travers la tenue de Réunion mensuelle de l’équipe  du service pour le suivi du plan d’action et discuter des problèmes qui se posent au centre.</a:t>
            </a:r>
          </a:p>
          <a:p>
            <a:pPr marL="0" indent="0">
              <a:buNone/>
            </a:pPr>
            <a:endParaRPr lang="fr-FR" sz="2000" dirty="0"/>
          </a:p>
        </p:txBody>
      </p:sp>
    </p:spTree>
    <p:extLst>
      <p:ext uri="{BB962C8B-B14F-4D97-AF65-F5344CB8AC3E}">
        <p14:creationId xmlns:p14="http://schemas.microsoft.com/office/powerpoint/2010/main" val="2649887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5937523"/>
          </a:xfrm>
        </p:spPr>
        <p:txBody>
          <a:bodyPr>
            <a:normAutofit lnSpcReduction="10000"/>
          </a:bodyPr>
          <a:lstStyle/>
          <a:p>
            <a:pPr marL="0" indent="0">
              <a:buNone/>
            </a:pPr>
            <a:r>
              <a:rPr lang="fr-FR" sz="3000" dirty="0"/>
              <a:t>9</a:t>
            </a:r>
            <a:r>
              <a:rPr lang="fr-FR" sz="3000" dirty="0" smtClean="0"/>
              <a:t>.3-</a:t>
            </a:r>
            <a:r>
              <a:rPr lang="fr-FR" sz="3000" b="1" dirty="0" smtClean="0"/>
              <a:t>La </a:t>
            </a:r>
            <a:r>
              <a:rPr lang="fr-FR" sz="3000" b="1" dirty="0"/>
              <a:t>collaboration avec OADCPH </a:t>
            </a:r>
            <a:r>
              <a:rPr lang="fr-FR" sz="3000" b="1" dirty="0" smtClean="0"/>
              <a:t>:                           ( </a:t>
            </a:r>
            <a:r>
              <a:rPr lang="fr-FR" sz="3000" dirty="0"/>
              <a:t>l’Organisation Africaine  pour le Développement de Centre pour Personnes Handicapées) a permis la disponibilité du matériel et composants orthopédiques à proximité et cela a facilité les commandes pour le centre de Niamey. En effet seule l’OADCPH nous permet de commander avec livraison presque immédiatement et attendre le plus tard. Aujourd’hui cette centrale met à notre disposition toutes les gammes de produits venant de toutes les marques orthopédiques. En outre grâce aux financements du CICR nos agents ont participé aux formations de courtes durées, recyclages et celles de la 3D en 2018.  </a:t>
            </a:r>
          </a:p>
          <a:p>
            <a:pPr marL="0" indent="0">
              <a:buNone/>
            </a:pPr>
            <a:endParaRPr lang="fr-FR" dirty="0"/>
          </a:p>
        </p:txBody>
      </p:sp>
    </p:spTree>
    <p:extLst>
      <p:ext uri="{BB962C8B-B14F-4D97-AF65-F5344CB8AC3E}">
        <p14:creationId xmlns:p14="http://schemas.microsoft.com/office/powerpoint/2010/main" val="3157212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r>
              <a:rPr lang="fr-FR" sz="2700" b="1" dirty="0" smtClean="0"/>
              <a:t/>
            </a:r>
            <a:br>
              <a:rPr lang="fr-FR" sz="2700" b="1" dirty="0" smtClean="0"/>
            </a:br>
            <a:r>
              <a:rPr lang="fr-FR" sz="2700" b="1" dirty="0" smtClean="0"/>
              <a:t>X</a:t>
            </a:r>
            <a:r>
              <a:rPr lang="fr-FR" sz="2700" b="1" dirty="0"/>
              <a:t> : REMARQUES SUR CETTE SITUATION</a:t>
            </a:r>
            <a:r>
              <a:rPr lang="fr-FR" dirty="0"/>
              <a:t/>
            </a:r>
            <a:br>
              <a:rPr lang="fr-FR" dirty="0"/>
            </a:br>
            <a:endParaRPr lang="fr-FR" dirty="0"/>
          </a:p>
        </p:txBody>
      </p:sp>
      <p:sp>
        <p:nvSpPr>
          <p:cNvPr id="3" name="Espace réservé du contenu 2"/>
          <p:cNvSpPr>
            <a:spLocks noGrp="1"/>
          </p:cNvSpPr>
          <p:nvPr>
            <p:ph idx="1"/>
          </p:nvPr>
        </p:nvSpPr>
        <p:spPr>
          <a:xfrm>
            <a:off x="107504" y="764704"/>
            <a:ext cx="8856984" cy="5760640"/>
          </a:xfrm>
        </p:spPr>
        <p:txBody>
          <a:bodyPr>
            <a:normAutofit fontScale="92500" lnSpcReduction="20000"/>
          </a:bodyPr>
          <a:lstStyle/>
          <a:p>
            <a:pPr marL="0" indent="0">
              <a:buNone/>
            </a:pPr>
            <a:r>
              <a:rPr lang="fr-FR" dirty="0"/>
              <a:t>-Le Niger a formé neuf (9) techniciens orthopédistes au CNAO de Lomé, Actuellement seuls cinq (5) sont en pleine fonction, un(1) travaille dans l’administration hospitalière, un(1) inactif, un(1) décédé depuis 2006.</a:t>
            </a:r>
          </a:p>
          <a:p>
            <a:pPr marL="0" indent="0">
              <a:buNone/>
            </a:pPr>
            <a:r>
              <a:rPr lang="fr-FR" dirty="0"/>
              <a:t>-Un(1) étudiant orthoprothésiste de la troisième année en arrêt des cours de l’école ENAM pour faute de paiement des frais de scolarités par l’état du Niger ;</a:t>
            </a:r>
          </a:p>
          <a:p>
            <a:pPr marL="0" indent="0">
              <a:buNone/>
            </a:pPr>
            <a:r>
              <a:rPr lang="fr-FR" dirty="0"/>
              <a:t>-Quatre(4) orthoprothésistes en formation de trois ans à l’ENAM de Lomé ;</a:t>
            </a:r>
          </a:p>
          <a:p>
            <a:pPr marL="0" indent="0">
              <a:buNone/>
            </a:pPr>
            <a:r>
              <a:rPr lang="fr-FR" dirty="0"/>
              <a:t>-Année scolaire 2017-2018……………………2 étudiants  pour le service de Zinder</a:t>
            </a:r>
          </a:p>
          <a:p>
            <a:pPr marL="0" indent="0">
              <a:buNone/>
            </a:pPr>
            <a:r>
              <a:rPr lang="fr-FR" dirty="0"/>
              <a:t>-Année scolaire 2018-2019…………………….2 étudiants pour le service de Niamey</a:t>
            </a:r>
          </a:p>
          <a:p>
            <a:pPr marL="0" indent="0">
              <a:buNone/>
            </a:pPr>
            <a:endParaRPr lang="fr-FR" dirty="0"/>
          </a:p>
        </p:txBody>
      </p:sp>
    </p:spTree>
    <p:extLst>
      <p:ext uri="{BB962C8B-B14F-4D97-AF65-F5344CB8AC3E}">
        <p14:creationId xmlns:p14="http://schemas.microsoft.com/office/powerpoint/2010/main" val="499567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6632"/>
            <a:ext cx="8579296" cy="6009531"/>
          </a:xfrm>
        </p:spPr>
        <p:txBody>
          <a:bodyPr/>
          <a:lstStyle/>
          <a:p>
            <a:pPr marL="0" indent="0">
              <a:buNone/>
            </a:pPr>
            <a:r>
              <a:rPr lang="fr-FR" sz="2000" b="1" dirty="0"/>
              <a:t>ANPAO NIGER                                         </a:t>
            </a:r>
            <a:endParaRPr lang="fr-FR" sz="2000" dirty="0"/>
          </a:p>
          <a:p>
            <a:pPr marL="0" indent="0">
              <a:buNone/>
            </a:pPr>
            <a:r>
              <a:rPr lang="fr-FR" sz="2000" b="1" dirty="0"/>
              <a:t>Arrêté N°390/ML/D/DGAPJ/DLP</a:t>
            </a:r>
            <a:endParaRPr lang="fr-FR" sz="2000" dirty="0"/>
          </a:p>
          <a:p>
            <a:pPr marL="0" indent="0">
              <a:buNone/>
            </a:pPr>
            <a:r>
              <a:rPr lang="fr-FR" sz="2000" b="1" dirty="0"/>
              <a:t>Du 2 Octobre 2002</a:t>
            </a:r>
            <a:endParaRPr lang="fr-FR" sz="2000" dirty="0"/>
          </a:p>
          <a:p>
            <a:pPr marL="0" indent="0">
              <a:buNone/>
            </a:pPr>
            <a:r>
              <a:rPr lang="fr-FR" sz="2000" b="1" dirty="0"/>
              <a:t>BP: 238 NIAMEY</a:t>
            </a:r>
            <a:endParaRPr lang="fr-FR" sz="2000" dirty="0"/>
          </a:p>
          <a:p>
            <a:pPr marL="0" indent="0">
              <a:buNone/>
            </a:pPr>
            <a:r>
              <a:rPr lang="fr-FR" sz="2000" b="1" dirty="0"/>
              <a:t>TEL: (00227) 96976175 / </a:t>
            </a:r>
            <a:r>
              <a:rPr lang="fr-FR" sz="2000" b="1" dirty="0" smtClean="0"/>
              <a:t>91138184    </a:t>
            </a:r>
            <a:r>
              <a:rPr lang="fr-FR" sz="2000" b="1" dirty="0"/>
              <a:t>CENTRE D’APPAREILLAGE ORTHOPEDIQUE</a:t>
            </a:r>
            <a:endParaRPr lang="fr-FR" sz="2000" dirty="0"/>
          </a:p>
          <a:p>
            <a:pPr marL="0" indent="0">
              <a:buNone/>
            </a:pPr>
            <a:r>
              <a:rPr lang="fr-FR" dirty="0" smtClean="0"/>
              <a:t>                                                           </a:t>
            </a:r>
            <a:r>
              <a:rPr lang="fr-FR" sz="2000" b="1" dirty="0"/>
              <a:t>CICR/ HNN</a:t>
            </a:r>
            <a:endParaRPr lang="fr-FR" sz="2000" dirty="0"/>
          </a:p>
          <a:p>
            <a:pPr marL="0" indent="0">
              <a:buNone/>
            </a:pPr>
            <a:r>
              <a:rPr lang="fr-FR" dirty="0" smtClean="0"/>
              <a:t>      </a:t>
            </a:r>
            <a:endParaRPr lang="fr-FR" dirty="0"/>
          </a:p>
        </p:txBody>
      </p:sp>
      <p:pic>
        <p:nvPicPr>
          <p:cNvPr id="4" name="Picture 4"/>
          <p:cNvPicPr/>
          <p:nvPr/>
        </p:nvPicPr>
        <p:blipFill>
          <a:blip r:embed="rId2" cstate="print"/>
          <a:stretch>
            <a:fillRect/>
          </a:stretch>
        </p:blipFill>
        <p:spPr>
          <a:xfrm>
            <a:off x="971600" y="2420888"/>
            <a:ext cx="1397000" cy="1618615"/>
          </a:xfrm>
          <a:prstGeom prst="rect">
            <a:avLst/>
          </a:prstGeom>
        </p:spPr>
      </p:pic>
      <p:pic>
        <p:nvPicPr>
          <p:cNvPr id="5" name="Image 4" descr="C:\Users\USER\Desktop\LOGO_HNN_NEW.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0152" y="2558201"/>
            <a:ext cx="1099820" cy="1381125"/>
          </a:xfrm>
          <a:prstGeom prst="rect">
            <a:avLst/>
          </a:prstGeom>
          <a:noFill/>
          <a:ln>
            <a:noFill/>
          </a:ln>
        </p:spPr>
      </p:pic>
    </p:spTree>
    <p:extLst>
      <p:ext uri="{BB962C8B-B14F-4D97-AF65-F5344CB8AC3E}">
        <p14:creationId xmlns:p14="http://schemas.microsoft.com/office/powerpoint/2010/main" val="584088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lstStyle/>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lgn="ctr">
              <a:buNone/>
            </a:pPr>
            <a:r>
              <a:rPr lang="fr-FR" b="1" dirty="0" smtClean="0"/>
              <a:t>JE VOUS REMERCIE</a:t>
            </a:r>
            <a:endParaRPr lang="fr-FR" b="1" dirty="0"/>
          </a:p>
        </p:txBody>
      </p:sp>
    </p:spTree>
    <p:extLst>
      <p:ext uri="{BB962C8B-B14F-4D97-AF65-F5344CB8AC3E}">
        <p14:creationId xmlns:p14="http://schemas.microsoft.com/office/powerpoint/2010/main" val="3817779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18058"/>
          </a:xfrm>
        </p:spPr>
        <p:txBody>
          <a:bodyPr>
            <a:normAutofit fontScale="90000"/>
          </a:bodyPr>
          <a:lstStyle/>
          <a:p>
            <a:r>
              <a:rPr lang="fr-FR" b="1" dirty="0"/>
              <a:t>PLAN DE TRAVAIL</a:t>
            </a:r>
            <a:endParaRPr lang="fr-FR" dirty="0"/>
          </a:p>
        </p:txBody>
      </p:sp>
      <p:sp>
        <p:nvSpPr>
          <p:cNvPr id="3" name="Espace réservé du contenu 2"/>
          <p:cNvSpPr>
            <a:spLocks noGrp="1"/>
          </p:cNvSpPr>
          <p:nvPr>
            <p:ph idx="1"/>
          </p:nvPr>
        </p:nvSpPr>
        <p:spPr>
          <a:xfrm>
            <a:off x="251520" y="764704"/>
            <a:ext cx="8712968" cy="5832648"/>
          </a:xfrm>
        </p:spPr>
        <p:txBody>
          <a:bodyPr>
            <a:normAutofit fontScale="85000" lnSpcReduction="20000"/>
          </a:bodyPr>
          <a:lstStyle/>
          <a:p>
            <a:pPr marL="0" indent="0" algn="just">
              <a:buNone/>
            </a:pPr>
            <a:r>
              <a:rPr lang="fr-FR" b="1" dirty="0"/>
              <a:t>I  Historique du centre de Niamey</a:t>
            </a:r>
          </a:p>
          <a:p>
            <a:pPr marL="0" indent="0" algn="just">
              <a:buNone/>
            </a:pPr>
            <a:r>
              <a:rPr lang="fr-FR" b="1" dirty="0"/>
              <a:t>II Les activités quotidiennes du Centre Orthopédique de Niamey en générale</a:t>
            </a:r>
          </a:p>
          <a:p>
            <a:pPr marL="0" indent="0" algn="just">
              <a:buNone/>
            </a:pPr>
            <a:r>
              <a:rPr lang="fr-FR" b="1" dirty="0"/>
              <a:t>III : Problèmes rencontrés au niveau du centre de Niamey </a:t>
            </a:r>
          </a:p>
          <a:p>
            <a:pPr marL="0" indent="0" algn="just">
              <a:buNone/>
            </a:pPr>
            <a:r>
              <a:rPr lang="fr-FR" b="1" dirty="0"/>
              <a:t>IV : Quelques Recettes Annuelles (2016 à 2019)</a:t>
            </a:r>
          </a:p>
          <a:p>
            <a:pPr marL="0" indent="0" algn="just">
              <a:buNone/>
            </a:pPr>
            <a:r>
              <a:rPr lang="fr-FR" b="1" dirty="0"/>
              <a:t>V : Tableau N 2 : Production du Centre Orthopédique de 2012 à juin 2019</a:t>
            </a:r>
          </a:p>
          <a:p>
            <a:pPr marL="0" indent="0" algn="just">
              <a:buNone/>
            </a:pPr>
            <a:r>
              <a:rPr lang="fr-FR" b="1" dirty="0"/>
              <a:t>VI : TABLEAU : N°3 : Montrant le vieillissement du personnel</a:t>
            </a:r>
          </a:p>
          <a:p>
            <a:pPr marL="0" indent="0" algn="just">
              <a:buNone/>
            </a:pPr>
            <a:r>
              <a:rPr lang="fr-FR" b="1" dirty="0"/>
              <a:t>VII : objectif principal </a:t>
            </a:r>
          </a:p>
          <a:p>
            <a:pPr marL="0" indent="0" algn="just">
              <a:buNone/>
            </a:pPr>
            <a:r>
              <a:rPr lang="fr-FR" b="1" dirty="0"/>
              <a:t>VIII : Description du  Centre de </a:t>
            </a:r>
            <a:r>
              <a:rPr lang="fr-FR" b="1" dirty="0" smtClean="0"/>
              <a:t>Niamey</a:t>
            </a:r>
          </a:p>
          <a:p>
            <a:pPr marL="0" indent="0" algn="just">
              <a:buNone/>
            </a:pPr>
            <a:r>
              <a:rPr lang="fr-FR" b="1" dirty="0" smtClean="0"/>
              <a:t>IX : </a:t>
            </a:r>
            <a:r>
              <a:rPr lang="fr-FR" b="1" dirty="0"/>
              <a:t>Opportunités et  bonnes pratiques au niveau de centre de Niamey grâce </a:t>
            </a:r>
            <a:r>
              <a:rPr lang="fr-FR" b="1" dirty="0" smtClean="0"/>
              <a:t>au</a:t>
            </a:r>
          </a:p>
          <a:p>
            <a:pPr marL="0" indent="0" algn="just">
              <a:buNone/>
            </a:pPr>
            <a:r>
              <a:rPr lang="fr-FR" b="1" dirty="0" smtClean="0"/>
              <a:t>X : </a:t>
            </a:r>
            <a:r>
              <a:rPr lang="fr-FR" b="1" dirty="0"/>
              <a:t>Résume sur la situation de l’appareillage au Niger</a:t>
            </a:r>
          </a:p>
          <a:p>
            <a:pPr marL="0" indent="0" algn="just">
              <a:buNone/>
            </a:pPr>
            <a:r>
              <a:rPr lang="fr-FR" b="1" dirty="0" smtClean="0"/>
              <a:t> </a:t>
            </a:r>
            <a:endParaRPr lang="fr-FR" b="1" dirty="0"/>
          </a:p>
          <a:p>
            <a:pPr marL="0" indent="0">
              <a:buNone/>
            </a:pPr>
            <a:endParaRPr lang="fr-FR" dirty="0"/>
          </a:p>
        </p:txBody>
      </p:sp>
    </p:spTree>
    <p:extLst>
      <p:ext uri="{BB962C8B-B14F-4D97-AF65-F5344CB8AC3E}">
        <p14:creationId xmlns:p14="http://schemas.microsoft.com/office/powerpoint/2010/main" val="238614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a:t>CARTE DU NIGER</a:t>
            </a:r>
            <a:r>
              <a:rPr lang="fr-FR" sz="3600" dirty="0"/>
              <a:t/>
            </a:r>
            <a:br>
              <a:rPr lang="fr-FR" sz="3600" dirty="0"/>
            </a:br>
            <a:endParaRPr lang="fr-FR" sz="3600" dirty="0"/>
          </a:p>
        </p:txBody>
      </p:sp>
      <p:pic>
        <p:nvPicPr>
          <p:cNvPr id="4" name="Espace réservé du contenu 3" descr="Résultat de recherche d'images pour &quot;carte du niger&quot;"/>
          <p:cNvPicPr>
            <a:picLocks noGrp="1"/>
          </p:cNvPicPr>
          <p:nvPr>
            <p:ph idx="1"/>
          </p:nvPr>
        </p:nvPicPr>
        <p:blipFill>
          <a:blip r:embed="rId2"/>
          <a:srcRect/>
          <a:stretch>
            <a:fillRect/>
          </a:stretch>
        </p:blipFill>
        <p:spPr bwMode="auto">
          <a:xfrm>
            <a:off x="467544" y="1052736"/>
            <a:ext cx="7704856" cy="5184576"/>
          </a:xfrm>
          <a:prstGeom prst="rect">
            <a:avLst/>
          </a:prstGeom>
          <a:noFill/>
          <a:ln w="9525">
            <a:noFill/>
            <a:miter lim="800000"/>
            <a:headEnd/>
            <a:tailEnd/>
          </a:ln>
        </p:spPr>
      </p:pic>
    </p:spTree>
    <p:extLst>
      <p:ext uri="{BB962C8B-B14F-4D97-AF65-F5344CB8AC3E}">
        <p14:creationId xmlns:p14="http://schemas.microsoft.com/office/powerpoint/2010/main" val="1458466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864096"/>
          </a:xfrm>
        </p:spPr>
        <p:txBody>
          <a:bodyPr>
            <a:normAutofit fontScale="90000"/>
          </a:bodyPr>
          <a:lstStyle/>
          <a:p>
            <a:r>
              <a:rPr lang="fr-FR" b="1" u="sng" dirty="0" smtClean="0"/>
              <a:t/>
            </a:r>
            <a:br>
              <a:rPr lang="fr-FR" b="1" u="sng" dirty="0" smtClean="0"/>
            </a:br>
            <a:r>
              <a:rPr lang="fr-FR" b="1" u="sng" dirty="0" smtClean="0"/>
              <a:t>INTRODUCTION</a:t>
            </a:r>
            <a:r>
              <a:rPr lang="fr-FR" dirty="0"/>
              <a:t/>
            </a:r>
            <a:br>
              <a:rPr lang="fr-FR" dirty="0"/>
            </a:br>
            <a:endParaRPr lang="fr-FR" dirty="0"/>
          </a:p>
        </p:txBody>
      </p:sp>
      <p:sp>
        <p:nvSpPr>
          <p:cNvPr id="3" name="Espace réservé du contenu 2"/>
          <p:cNvSpPr>
            <a:spLocks noGrp="1"/>
          </p:cNvSpPr>
          <p:nvPr>
            <p:ph idx="1"/>
          </p:nvPr>
        </p:nvSpPr>
        <p:spPr>
          <a:xfrm>
            <a:off x="251520" y="980728"/>
            <a:ext cx="8712968" cy="5688632"/>
          </a:xfrm>
        </p:spPr>
        <p:txBody>
          <a:bodyPr>
            <a:normAutofit fontScale="92500"/>
          </a:bodyPr>
          <a:lstStyle/>
          <a:p>
            <a:pPr marL="0" indent="0" algn="just">
              <a:buNone/>
            </a:pPr>
            <a:r>
              <a:rPr lang="fr-FR" dirty="0"/>
              <a:t>Pays sahélien, le Niger couvre une superficie de 1 267 000 km2. Les deux-tiers du territoire sont situés dans la zone saharienne désertique. En 2018, la population du pays était estimée à environ 21 millions d’habitants. </a:t>
            </a:r>
          </a:p>
          <a:p>
            <a:pPr marL="0" indent="0" algn="just">
              <a:buNone/>
            </a:pPr>
            <a:r>
              <a:rPr lang="fr-FR" dirty="0"/>
              <a:t>La situation sanitaire au Niger présente des défis majeurs à relever. L’espérance de vie des nigériens à leur naissance atteint à peine les 52 ans en 2010. Le taux de mortalité infantile est estimé à 81 pour 1.000 naissances vivantes en 2009 et le taux de mortalité maternelle, particulièrement élevé, est estimé à 8.2 pour 1.000 naissances vivantes en 2008.</a:t>
            </a:r>
          </a:p>
          <a:p>
            <a:pPr marL="0" indent="0">
              <a:buNone/>
            </a:pPr>
            <a:endParaRPr lang="fr-FR" dirty="0"/>
          </a:p>
        </p:txBody>
      </p:sp>
    </p:spTree>
    <p:extLst>
      <p:ext uri="{BB962C8B-B14F-4D97-AF65-F5344CB8AC3E}">
        <p14:creationId xmlns:p14="http://schemas.microsoft.com/office/powerpoint/2010/main" val="3427783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88640"/>
            <a:ext cx="8784976" cy="6552728"/>
          </a:xfrm>
        </p:spPr>
        <p:txBody>
          <a:bodyPr>
            <a:normAutofit/>
          </a:bodyPr>
          <a:lstStyle/>
          <a:p>
            <a:pPr marL="0" indent="0" algn="just">
              <a:buNone/>
            </a:pPr>
            <a:r>
              <a:rPr lang="fr-FR" sz="2200" dirty="0"/>
              <a:t>Le Niger compte actuellement 68 kinésithérapeutes et 8 orthoprothésistes diplômés, 10 assistants ortho et 4</a:t>
            </a:r>
            <a:r>
              <a:rPr lang="fr-FR" sz="2200" b="1" dirty="0"/>
              <a:t> </a:t>
            </a:r>
            <a:r>
              <a:rPr lang="fr-FR" sz="2200" dirty="0"/>
              <a:t>orthoprothésistes en formation diplômante. Des ateliers orthopédiques ont été créés mais, le manque de suivi, d’intérêt et la mauvaise gestion ont eu raison de ces ateliers.</a:t>
            </a:r>
          </a:p>
          <a:p>
            <a:pPr marL="0" indent="0" algn="just">
              <a:buNone/>
            </a:pPr>
            <a:r>
              <a:rPr lang="fr-FR" sz="2200" dirty="0"/>
              <a:t>Grace à la collaboration entre le MSP, CARITAS, FED, la SNV, ODI, CURE, THIEBON et le CICR des ateliers ont étés crées et rénovés. </a:t>
            </a:r>
          </a:p>
          <a:p>
            <a:pPr marL="0" indent="0" algn="just">
              <a:buNone/>
            </a:pPr>
            <a:r>
              <a:rPr lang="fr-FR" sz="2200" dirty="0"/>
              <a:t>Une accessibilité physique limitée des structures sanitaires, un coût des soins trop élevé pour les populations les plus pauvres, une faible qualité des soins ainsi qu’une disparité de l’offre de soins entre les zones urbaines et les zones rurales, constituent les principaux obstacles rencontrés par les populations dans l’accès aux services de santé. </a:t>
            </a:r>
          </a:p>
          <a:p>
            <a:pPr marL="0" indent="0" algn="just">
              <a:buNone/>
            </a:pPr>
            <a:r>
              <a:rPr lang="fr-FR" sz="2200" dirty="0"/>
              <a:t>La situation est beaucoup plus difficile lorsqu’il s’agit de la réhabilitation des handicaps physiques. Il existe peu de ressources qui soient consacrées à la prise en charge des handicaps physiques. Les ressources humaines sont nettement insuffisantes.</a:t>
            </a:r>
          </a:p>
        </p:txBody>
      </p:sp>
    </p:spTree>
    <p:extLst>
      <p:ext uri="{BB962C8B-B14F-4D97-AF65-F5344CB8AC3E}">
        <p14:creationId xmlns:p14="http://schemas.microsoft.com/office/powerpoint/2010/main" val="666012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792088"/>
          </a:xfrm>
        </p:spPr>
        <p:txBody>
          <a:bodyPr>
            <a:normAutofit fontScale="90000"/>
          </a:bodyPr>
          <a:lstStyle/>
          <a:p>
            <a:r>
              <a:rPr lang="fr-FR" b="1" dirty="0" smtClean="0"/>
              <a:t/>
            </a:r>
            <a:br>
              <a:rPr lang="fr-FR" b="1" dirty="0" smtClean="0"/>
            </a:br>
            <a:r>
              <a:rPr lang="fr-FR" b="1" dirty="0" smtClean="0"/>
              <a:t>I  </a:t>
            </a:r>
            <a:r>
              <a:rPr lang="fr-FR" b="1" u="sng" dirty="0"/>
              <a:t>Historique du centre de Niamey</a:t>
            </a:r>
            <a:r>
              <a:rPr lang="fr-FR" dirty="0"/>
              <a:t/>
            </a:r>
            <a:br>
              <a:rPr lang="fr-FR" dirty="0"/>
            </a:br>
            <a:endParaRPr lang="fr-FR" dirty="0"/>
          </a:p>
        </p:txBody>
      </p:sp>
      <p:sp>
        <p:nvSpPr>
          <p:cNvPr id="3" name="Espace réservé du contenu 2"/>
          <p:cNvSpPr>
            <a:spLocks noGrp="1"/>
          </p:cNvSpPr>
          <p:nvPr>
            <p:ph idx="1"/>
          </p:nvPr>
        </p:nvSpPr>
        <p:spPr>
          <a:xfrm>
            <a:off x="179512" y="764704"/>
            <a:ext cx="8784976" cy="6093296"/>
          </a:xfrm>
        </p:spPr>
        <p:txBody>
          <a:bodyPr>
            <a:noAutofit/>
          </a:bodyPr>
          <a:lstStyle/>
          <a:p>
            <a:pPr marL="0" indent="0" algn="just">
              <a:buNone/>
            </a:pPr>
            <a:r>
              <a:rPr lang="fr-FR" sz="2400" dirty="0"/>
              <a:t>L’Atelier orthopédique de l’Hôpital National de NIAMEY a été crée en 1985 suite à la signature d’un Protocol  d’accord entre la CARITAS NIGER, le Ministère de la Santé Publique, le département de Niamey, le ministère du Plan et l’Hôpital National de Niamey, il a été rétrocéder à l’HNN en 2000 ; De 2000 à 2012 le centre a été géré difficilement par l’hôpital et est pratiquement en état de cessation d’activité; Grace l’ANPAO sous les auspices de la FATO une demande a été formulée et le CICR en la personne de monsieur Claude Tardif a accepté et le  centre  a été repris par le CICR en 2012 suite à un protocole d’accord signé avec l’hôpital national de Niamey ; Le bâtiment a été rénové à deux reprises par le CICR et le centre est équipé en machines et outillages flambants neuf. La fabrication des appareils orthopédiques est basée sur la technologie du polypropylène du CICR mais aussi  le mariage des futs tibiaux et fémoraux  en PP et  les composants prothétiques modulaires. Le personnel travaillant dans ce centre </a:t>
            </a:r>
            <a:r>
              <a:rPr lang="fr-FR" sz="2400" dirty="0" smtClean="0"/>
              <a:t>vieillissant.</a:t>
            </a:r>
          </a:p>
        </p:txBody>
      </p:sp>
    </p:spTree>
    <p:extLst>
      <p:ext uri="{BB962C8B-B14F-4D97-AF65-F5344CB8AC3E}">
        <p14:creationId xmlns:p14="http://schemas.microsoft.com/office/powerpoint/2010/main" val="1536530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smtClean="0"/>
              <a:t/>
            </a:r>
            <a:br>
              <a:rPr lang="fr-FR" sz="3600" b="1" dirty="0" smtClean="0"/>
            </a:br>
            <a:r>
              <a:rPr lang="fr-FR" sz="3600" b="1" dirty="0" smtClean="0"/>
              <a:t>II </a:t>
            </a:r>
            <a:r>
              <a:rPr lang="fr-FR" sz="3600" b="1" u="sng" dirty="0"/>
              <a:t>LES ACTIVITES COTIDIENNES DU CENTRE ORTHOPEDIQUE DE NIAMEY EN GENERALE</a:t>
            </a:r>
            <a:r>
              <a:rPr lang="fr-FR" dirty="0"/>
              <a:t/>
            </a:r>
            <a:br>
              <a:rPr lang="fr-FR" dirty="0"/>
            </a:br>
            <a:endParaRPr lang="fr-FR" dirty="0"/>
          </a:p>
        </p:txBody>
      </p:sp>
      <p:sp>
        <p:nvSpPr>
          <p:cNvPr id="3" name="Espace réservé du contenu 2"/>
          <p:cNvSpPr>
            <a:spLocks noGrp="1"/>
          </p:cNvSpPr>
          <p:nvPr>
            <p:ph idx="1"/>
          </p:nvPr>
        </p:nvSpPr>
        <p:spPr>
          <a:xfrm>
            <a:off x="179512" y="1340768"/>
            <a:ext cx="8856984" cy="5400600"/>
          </a:xfrm>
        </p:spPr>
        <p:txBody>
          <a:bodyPr>
            <a:normAutofit fontScale="70000" lnSpcReduction="20000"/>
          </a:bodyPr>
          <a:lstStyle/>
          <a:p>
            <a:pPr marL="0" indent="0">
              <a:buNone/>
            </a:pPr>
            <a:r>
              <a:rPr lang="fr-FR" sz="3400" dirty="0"/>
              <a:t>Les activités globales pour la PEC en vue  de l’’appareillage  des patients se poursuivent en 2018 normalement, grâce à l’appui du CICR, et la bonne collaboration avec HNN ET Humanit2 et Inclusion(HI). L’atelier de Niamey compte à son actif  des activités multiples suivantes :</a:t>
            </a:r>
          </a:p>
          <a:p>
            <a:pPr marL="0" indent="0">
              <a:buNone/>
            </a:pPr>
            <a:r>
              <a:rPr lang="fr-FR" sz="3400" dirty="0"/>
              <a:t>-Commandes locales internationales des composants ; matériaux, machines et matériels orthopédiques pour la fabrication des appareils </a:t>
            </a:r>
            <a:r>
              <a:rPr lang="fr-FR" sz="3400" dirty="0" smtClean="0"/>
              <a:t>orthopédiques;</a:t>
            </a:r>
            <a:endParaRPr lang="fr-FR" sz="3400" dirty="0"/>
          </a:p>
          <a:p>
            <a:pPr marL="0" indent="0">
              <a:buNone/>
            </a:pPr>
            <a:r>
              <a:rPr lang="fr-FR" sz="3400" dirty="0"/>
              <a:t>-Transport et restauration payés par le CICR à tous les patients venant de trois régions ;</a:t>
            </a:r>
          </a:p>
          <a:p>
            <a:pPr marL="0" indent="0">
              <a:buNone/>
            </a:pPr>
            <a:r>
              <a:rPr lang="fr-FR" sz="3400" dirty="0"/>
              <a:t>-Réception et hébergement des patients venant de trois régions  du Niger à savoir, Diffa ,Agadez et Tillabéry dans un bâtiment de chambres mis à disposition  de l’HNN entièrement rénové par le CICR  ;</a:t>
            </a:r>
          </a:p>
          <a:p>
            <a:pPr marL="0" indent="0">
              <a:buNone/>
            </a:pPr>
            <a:r>
              <a:rPr lang="fr-FR" sz="3400" dirty="0"/>
              <a:t>-Consultation des patients,  confection de dossier et enregistrements manuel et électronique par une équipe multidisciplinaire, séances de kinésithérapie, entrainement à la marche et livraison des appareils ;</a:t>
            </a:r>
          </a:p>
          <a:p>
            <a:pPr marL="0" indent="0">
              <a:buNone/>
            </a:pPr>
            <a:endParaRPr lang="fr-FR" dirty="0"/>
          </a:p>
        </p:txBody>
      </p:sp>
    </p:spTree>
    <p:extLst>
      <p:ext uri="{BB962C8B-B14F-4D97-AF65-F5344CB8AC3E}">
        <p14:creationId xmlns:p14="http://schemas.microsoft.com/office/powerpoint/2010/main" val="876077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16632"/>
            <a:ext cx="8784976" cy="6552728"/>
          </a:xfrm>
        </p:spPr>
        <p:txBody>
          <a:bodyPr>
            <a:normAutofit fontScale="92500"/>
          </a:bodyPr>
          <a:lstStyle/>
          <a:p>
            <a:pPr marL="0" indent="0">
              <a:buNone/>
            </a:pPr>
            <a:r>
              <a:rPr lang="fr-FR" sz="2400" dirty="0" smtClean="0"/>
              <a:t>Le service d’appareillage orthopédique est situé entre les services de la kinésithérapie et du laboratoire sous le bloc administratif face au pavillon A(service cardiologie) dans un bâtiment datant de la période coloniale</a:t>
            </a:r>
          </a:p>
          <a:p>
            <a:pPr marL="0" indent="0">
              <a:buNone/>
            </a:pPr>
            <a:r>
              <a:rPr lang="fr-FR" sz="2400" dirty="0"/>
              <a:t>-gestion du magasin avec des bons de sortie, carte bines et enregistrement électronique ;</a:t>
            </a:r>
          </a:p>
          <a:p>
            <a:pPr marL="0" indent="0">
              <a:buNone/>
            </a:pPr>
            <a:r>
              <a:rPr lang="fr-FR" sz="2400" dirty="0"/>
              <a:t>- Fabrication de prothèses et orthèses conventionnelles et imprimées 3D, livraison de béquilles, fauteuils Roulants et tricycles                </a:t>
            </a:r>
          </a:p>
          <a:p>
            <a:pPr marL="0" indent="0">
              <a:buNone/>
            </a:pPr>
            <a:r>
              <a:rPr lang="fr-FR" sz="2400" dirty="0"/>
              <a:t>-Organisation d’un séminaire en 2015 sur l’état des lieux de l’appareillage orthopédique en novembre 2015 au Niger </a:t>
            </a:r>
          </a:p>
          <a:p>
            <a:pPr marL="0" indent="0">
              <a:buNone/>
            </a:pPr>
            <a:r>
              <a:rPr lang="fr-FR" sz="2400" dirty="0"/>
              <a:t>-Application des mesures d’amélioration de l’efficience à travers les six(6) domaines d’intervention du programme du Projet  PHII du CICR ; </a:t>
            </a:r>
          </a:p>
          <a:p>
            <a:pPr marL="0" indent="0">
              <a:buNone/>
            </a:pPr>
            <a:r>
              <a:rPr lang="fr-FR" sz="2400" dirty="0"/>
              <a:t>-Etablissement, suivi et évaluation  du plan d’action-EIM Niamey 2019 ;</a:t>
            </a:r>
          </a:p>
          <a:p>
            <a:pPr marL="0" indent="0">
              <a:buNone/>
            </a:pPr>
            <a:r>
              <a:rPr lang="fr-FR" sz="2400" dirty="0"/>
              <a:t>-Les réunions mensuelles du service ;</a:t>
            </a:r>
          </a:p>
          <a:p>
            <a:pPr marL="0" indent="0">
              <a:buNone/>
            </a:pPr>
            <a:r>
              <a:rPr lang="fr-FR" sz="2400" dirty="0"/>
              <a:t>-Rédaction de  rapports mensuels, trimestriels et annuels ;</a:t>
            </a:r>
          </a:p>
          <a:p>
            <a:pPr marL="0" indent="0">
              <a:buNone/>
            </a:pPr>
            <a:r>
              <a:rPr lang="fr-FR" sz="2400" dirty="0"/>
              <a:t>-Organisation de conseils de gestion du centre (2fois/an) conformément au Protocole d’accord CICR/HNN.</a:t>
            </a:r>
          </a:p>
          <a:p>
            <a:pPr marL="0" indent="0">
              <a:buNone/>
            </a:pPr>
            <a:endParaRPr lang="fr-FR" sz="2400" dirty="0"/>
          </a:p>
        </p:txBody>
      </p:sp>
    </p:spTree>
    <p:extLst>
      <p:ext uri="{BB962C8B-B14F-4D97-AF65-F5344CB8AC3E}">
        <p14:creationId xmlns:p14="http://schemas.microsoft.com/office/powerpoint/2010/main" val="162629486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761</Words>
  <Application>Microsoft Office PowerPoint</Application>
  <PresentationFormat>Affichage à l'écran (4:3)</PresentationFormat>
  <Paragraphs>214</Paragraphs>
  <Slides>20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20</vt:i4>
      </vt:variant>
    </vt:vector>
  </HeadingPairs>
  <TitlesOfParts>
    <vt:vector size="24" baseType="lpstr">
      <vt:lpstr>Arial</vt:lpstr>
      <vt:lpstr>Calibri</vt:lpstr>
      <vt:lpstr>Times New Roman</vt:lpstr>
      <vt:lpstr>Thème Office</vt:lpstr>
      <vt:lpstr>Présentation PowerPoint</vt:lpstr>
      <vt:lpstr>Présentation PowerPoint</vt:lpstr>
      <vt:lpstr>PLAN DE TRAVAIL</vt:lpstr>
      <vt:lpstr>CARTE DU NIGER </vt:lpstr>
      <vt:lpstr> INTRODUCTION </vt:lpstr>
      <vt:lpstr>Présentation PowerPoint</vt:lpstr>
      <vt:lpstr> I  Historique du centre de Niamey </vt:lpstr>
      <vt:lpstr> II LES ACTIVITES COTIDIENNES DU CENTRE ORTHOPEDIQUE DE NIAMEY EN GENERALE </vt:lpstr>
      <vt:lpstr>Présentation PowerPoint</vt:lpstr>
      <vt:lpstr> III : Problèmes rencontrés au niveau du centre de Niamey  </vt:lpstr>
      <vt:lpstr> V : Tableau N 2 : Production du Centre Orthopédique de 2012 à juin 2019 </vt:lpstr>
      <vt:lpstr>VI : TABLEAU : N°3 Montrant le vieillissement du personnel </vt:lpstr>
      <vt:lpstr> VII -Objectif principal : Appareillage en masse des enfants et adultes handicapés physiques en vue d’améliorer la fréquentation centre de Niamey. </vt:lpstr>
      <vt:lpstr> VIII DESCRIPTION DU CENTRE </vt:lpstr>
      <vt:lpstr>Présentation PowerPoint</vt:lpstr>
      <vt:lpstr>IX : OPPORTUNITES ET  BONNES PRATIQUES AU NIVEAU DE CENTRE DE NIAMEY GRACE AU PARTENARIAT AVEC LES ONG INTERNATIONALES : </vt:lpstr>
      <vt:lpstr>Présentation PowerPoint</vt:lpstr>
      <vt:lpstr>Présentation PowerPoint</vt:lpstr>
      <vt:lpstr> X : REMARQUES SUR CETTE SITUATION </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DE TRAVAIL</dc:title>
  <dc:creator>USER1</dc:creator>
  <cp:lastModifiedBy>SECRET</cp:lastModifiedBy>
  <cp:revision>15</cp:revision>
  <dcterms:created xsi:type="dcterms:W3CDTF">2019-10-25T09:06:30Z</dcterms:created>
  <dcterms:modified xsi:type="dcterms:W3CDTF">2019-10-28T15:52:58Z</dcterms:modified>
</cp:coreProperties>
</file>