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0" r:id="rId2"/>
    <p:sldId id="291" r:id="rId3"/>
    <p:sldId id="285" r:id="rId4"/>
    <p:sldId id="257" r:id="rId5"/>
    <p:sldId id="259" r:id="rId6"/>
    <p:sldId id="260" r:id="rId7"/>
    <p:sldId id="261" r:id="rId8"/>
    <p:sldId id="262" r:id="rId9"/>
    <p:sldId id="263" r:id="rId10"/>
    <p:sldId id="264" r:id="rId11"/>
    <p:sldId id="266" r:id="rId12"/>
    <p:sldId id="267" r:id="rId13"/>
    <p:sldId id="268" r:id="rId14"/>
    <p:sldId id="274" r:id="rId15"/>
    <p:sldId id="275" r:id="rId16"/>
    <p:sldId id="282" r:id="rId17"/>
    <p:sldId id="283" r:id="rId18"/>
    <p:sldId id="284" r:id="rId19"/>
    <p:sldId id="288" r:id="rId20"/>
    <p:sldId id="289" r:id="rId2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1" d="100"/>
          <a:sy n="41" d="100"/>
        </p:scale>
        <p:origin x="1356"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7ECF9977-54D7-46DE-8109-2EFB28AEFD14}" type="datetimeFigureOut">
              <a:rPr lang="fr-FR" smtClean="0"/>
              <a:t>04/11/2019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604AF74-E562-49F3-94FC-C93E5C2A8C98}" type="slidenum">
              <a:rPr lang="fr-FR" smtClean="0"/>
              <a:t>‹N°›</a:t>
            </a:fld>
            <a:endParaRPr lang="fr-FR"/>
          </a:p>
        </p:txBody>
      </p:sp>
    </p:spTree>
    <p:extLst>
      <p:ext uri="{BB962C8B-B14F-4D97-AF65-F5344CB8AC3E}">
        <p14:creationId xmlns:p14="http://schemas.microsoft.com/office/powerpoint/2010/main" val="30789408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ECF9977-54D7-46DE-8109-2EFB28AEFD14}" type="datetimeFigureOut">
              <a:rPr lang="fr-FR" smtClean="0"/>
              <a:t>04/11/2019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604AF74-E562-49F3-94FC-C93E5C2A8C98}" type="slidenum">
              <a:rPr lang="fr-FR" smtClean="0"/>
              <a:t>‹N°›</a:t>
            </a:fld>
            <a:endParaRPr lang="fr-FR"/>
          </a:p>
        </p:txBody>
      </p:sp>
    </p:spTree>
    <p:extLst>
      <p:ext uri="{BB962C8B-B14F-4D97-AF65-F5344CB8AC3E}">
        <p14:creationId xmlns:p14="http://schemas.microsoft.com/office/powerpoint/2010/main" val="19032561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ECF9977-54D7-46DE-8109-2EFB28AEFD14}" type="datetimeFigureOut">
              <a:rPr lang="fr-FR" smtClean="0"/>
              <a:t>04/11/2019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604AF74-E562-49F3-94FC-C93E5C2A8C98}" type="slidenum">
              <a:rPr lang="fr-FR" smtClean="0"/>
              <a:t>‹N°›</a:t>
            </a:fld>
            <a:endParaRPr lang="fr-FR"/>
          </a:p>
        </p:txBody>
      </p:sp>
    </p:spTree>
    <p:extLst>
      <p:ext uri="{BB962C8B-B14F-4D97-AF65-F5344CB8AC3E}">
        <p14:creationId xmlns:p14="http://schemas.microsoft.com/office/powerpoint/2010/main" val="19142119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ECF9977-54D7-46DE-8109-2EFB28AEFD14}" type="datetimeFigureOut">
              <a:rPr lang="fr-FR" smtClean="0"/>
              <a:t>04/11/2019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604AF74-E562-49F3-94FC-C93E5C2A8C98}" type="slidenum">
              <a:rPr lang="fr-FR" smtClean="0"/>
              <a:t>‹N°›</a:t>
            </a:fld>
            <a:endParaRPr lang="fr-FR"/>
          </a:p>
        </p:txBody>
      </p:sp>
    </p:spTree>
    <p:extLst>
      <p:ext uri="{BB962C8B-B14F-4D97-AF65-F5344CB8AC3E}">
        <p14:creationId xmlns:p14="http://schemas.microsoft.com/office/powerpoint/2010/main" val="19030393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7ECF9977-54D7-46DE-8109-2EFB28AEFD14}" type="datetimeFigureOut">
              <a:rPr lang="fr-FR" smtClean="0"/>
              <a:t>04/11/2019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604AF74-E562-49F3-94FC-C93E5C2A8C98}" type="slidenum">
              <a:rPr lang="fr-FR" smtClean="0"/>
              <a:t>‹N°›</a:t>
            </a:fld>
            <a:endParaRPr lang="fr-FR"/>
          </a:p>
        </p:txBody>
      </p:sp>
    </p:spTree>
    <p:extLst>
      <p:ext uri="{BB962C8B-B14F-4D97-AF65-F5344CB8AC3E}">
        <p14:creationId xmlns:p14="http://schemas.microsoft.com/office/powerpoint/2010/main" val="21515335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ECF9977-54D7-46DE-8109-2EFB28AEFD14}" type="datetimeFigureOut">
              <a:rPr lang="fr-FR" smtClean="0"/>
              <a:t>04/11/2019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604AF74-E562-49F3-94FC-C93E5C2A8C98}" type="slidenum">
              <a:rPr lang="fr-FR" smtClean="0"/>
              <a:t>‹N°›</a:t>
            </a:fld>
            <a:endParaRPr lang="fr-FR"/>
          </a:p>
        </p:txBody>
      </p:sp>
    </p:spTree>
    <p:extLst>
      <p:ext uri="{BB962C8B-B14F-4D97-AF65-F5344CB8AC3E}">
        <p14:creationId xmlns:p14="http://schemas.microsoft.com/office/powerpoint/2010/main" val="3034056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7ECF9977-54D7-46DE-8109-2EFB28AEFD14}" type="datetimeFigureOut">
              <a:rPr lang="fr-FR" smtClean="0"/>
              <a:t>04/11/2019</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604AF74-E562-49F3-94FC-C93E5C2A8C98}" type="slidenum">
              <a:rPr lang="fr-FR" smtClean="0"/>
              <a:t>‹N°›</a:t>
            </a:fld>
            <a:endParaRPr lang="fr-FR"/>
          </a:p>
        </p:txBody>
      </p:sp>
    </p:spTree>
    <p:extLst>
      <p:ext uri="{BB962C8B-B14F-4D97-AF65-F5344CB8AC3E}">
        <p14:creationId xmlns:p14="http://schemas.microsoft.com/office/powerpoint/2010/main" val="247557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7ECF9977-54D7-46DE-8109-2EFB28AEFD14}" type="datetimeFigureOut">
              <a:rPr lang="fr-FR" smtClean="0"/>
              <a:t>04/11/2019</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604AF74-E562-49F3-94FC-C93E5C2A8C98}" type="slidenum">
              <a:rPr lang="fr-FR" smtClean="0"/>
              <a:t>‹N°›</a:t>
            </a:fld>
            <a:endParaRPr lang="fr-FR"/>
          </a:p>
        </p:txBody>
      </p:sp>
    </p:spTree>
    <p:extLst>
      <p:ext uri="{BB962C8B-B14F-4D97-AF65-F5344CB8AC3E}">
        <p14:creationId xmlns:p14="http://schemas.microsoft.com/office/powerpoint/2010/main" val="1571346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ECF9977-54D7-46DE-8109-2EFB28AEFD14}" type="datetimeFigureOut">
              <a:rPr lang="fr-FR" smtClean="0"/>
              <a:t>04/11/2019</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604AF74-E562-49F3-94FC-C93E5C2A8C98}" type="slidenum">
              <a:rPr lang="fr-FR" smtClean="0"/>
              <a:t>‹N°›</a:t>
            </a:fld>
            <a:endParaRPr lang="fr-FR"/>
          </a:p>
        </p:txBody>
      </p:sp>
    </p:spTree>
    <p:extLst>
      <p:ext uri="{BB962C8B-B14F-4D97-AF65-F5344CB8AC3E}">
        <p14:creationId xmlns:p14="http://schemas.microsoft.com/office/powerpoint/2010/main" val="5571392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7ECF9977-54D7-46DE-8109-2EFB28AEFD14}" type="datetimeFigureOut">
              <a:rPr lang="fr-FR" smtClean="0"/>
              <a:t>04/11/2019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604AF74-E562-49F3-94FC-C93E5C2A8C98}" type="slidenum">
              <a:rPr lang="fr-FR" smtClean="0"/>
              <a:t>‹N°›</a:t>
            </a:fld>
            <a:endParaRPr lang="fr-FR"/>
          </a:p>
        </p:txBody>
      </p:sp>
    </p:spTree>
    <p:extLst>
      <p:ext uri="{BB962C8B-B14F-4D97-AF65-F5344CB8AC3E}">
        <p14:creationId xmlns:p14="http://schemas.microsoft.com/office/powerpoint/2010/main" val="25801136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7ECF9977-54D7-46DE-8109-2EFB28AEFD14}" type="datetimeFigureOut">
              <a:rPr lang="fr-FR" smtClean="0"/>
              <a:t>04/11/2019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604AF74-E562-49F3-94FC-C93E5C2A8C98}" type="slidenum">
              <a:rPr lang="fr-FR" smtClean="0"/>
              <a:t>‹N°›</a:t>
            </a:fld>
            <a:endParaRPr lang="fr-FR"/>
          </a:p>
        </p:txBody>
      </p:sp>
    </p:spTree>
    <p:extLst>
      <p:ext uri="{BB962C8B-B14F-4D97-AF65-F5344CB8AC3E}">
        <p14:creationId xmlns:p14="http://schemas.microsoft.com/office/powerpoint/2010/main" val="10936888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CF9977-54D7-46DE-8109-2EFB28AEFD14}" type="datetimeFigureOut">
              <a:rPr lang="fr-FR" smtClean="0"/>
              <a:t>04/11/2019</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04AF74-E562-49F3-94FC-C93E5C2A8C98}" type="slidenum">
              <a:rPr lang="fr-FR" smtClean="0"/>
              <a:t>‹N°›</a:t>
            </a:fld>
            <a:endParaRPr lang="fr-FR"/>
          </a:p>
        </p:txBody>
      </p:sp>
    </p:spTree>
    <p:extLst>
      <p:ext uri="{BB962C8B-B14F-4D97-AF65-F5344CB8AC3E}">
        <p14:creationId xmlns:p14="http://schemas.microsoft.com/office/powerpoint/2010/main" val="16762285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32656"/>
            <a:ext cx="8229600" cy="5793507"/>
          </a:xfrm>
        </p:spPr>
        <p:txBody>
          <a:bodyPr/>
          <a:lstStyle/>
          <a:p>
            <a:pPr marL="0" indent="0">
              <a:buNone/>
            </a:pPr>
            <a:endParaRPr lang="fr-FR" dirty="0" smtClean="0"/>
          </a:p>
          <a:p>
            <a:pPr marL="0" indent="0" algn="ctr">
              <a:buNone/>
            </a:pPr>
            <a:r>
              <a:rPr lang="fr-FR" b="1" dirty="0" smtClean="0"/>
              <a:t>OADCPH</a:t>
            </a:r>
            <a:endParaRPr lang="fr-FR" b="1" dirty="0"/>
          </a:p>
          <a:p>
            <a:pPr marL="0" indent="0">
              <a:buNone/>
            </a:pPr>
            <a:endParaRPr lang="fr-FR" dirty="0" smtClean="0"/>
          </a:p>
          <a:p>
            <a:pPr marL="0" indent="0" algn="ctr">
              <a:buNone/>
            </a:pPr>
            <a:r>
              <a:rPr lang="en-US" dirty="0" smtClean="0"/>
              <a:t>REFLEXION AND TRAINING STRATEGIC SEMINAR</a:t>
            </a:r>
          </a:p>
          <a:p>
            <a:pPr marL="0" indent="0" algn="ctr">
              <a:buNone/>
            </a:pPr>
            <a:r>
              <a:rPr lang="fr-FR" dirty="0" smtClean="0"/>
              <a:t> </a:t>
            </a:r>
            <a:r>
              <a:rPr lang="fr-FR" dirty="0" smtClean="0"/>
              <a:t>TUNIS </a:t>
            </a:r>
            <a:r>
              <a:rPr lang="fr-FR" dirty="0" smtClean="0"/>
              <a:t>15 TO </a:t>
            </a:r>
            <a:r>
              <a:rPr lang="fr-FR" dirty="0" smtClean="0"/>
              <a:t>17 </a:t>
            </a:r>
            <a:r>
              <a:rPr lang="fr-FR" dirty="0" smtClean="0"/>
              <a:t>NOVEMBER </a:t>
            </a:r>
            <a:r>
              <a:rPr lang="fr-FR" dirty="0" smtClean="0"/>
              <a:t>2019</a:t>
            </a:r>
          </a:p>
          <a:p>
            <a:pPr marL="0" indent="0">
              <a:buNone/>
            </a:pPr>
            <a:endParaRPr lang="fr-FR" dirty="0"/>
          </a:p>
        </p:txBody>
      </p:sp>
    </p:spTree>
    <p:extLst>
      <p:ext uri="{BB962C8B-B14F-4D97-AF65-F5344CB8AC3E}">
        <p14:creationId xmlns:p14="http://schemas.microsoft.com/office/powerpoint/2010/main" val="21931350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3600" b="1" dirty="0" smtClean="0"/>
              <a:t/>
            </a:r>
            <a:br>
              <a:rPr lang="fr-FR" sz="3600" b="1" dirty="0" smtClean="0"/>
            </a:br>
            <a:r>
              <a:rPr lang="fr-FR" sz="3600" b="1" dirty="0" smtClean="0"/>
              <a:t>III</a:t>
            </a:r>
            <a:r>
              <a:rPr lang="fr-FR" sz="3600" b="1" dirty="0"/>
              <a:t> : </a:t>
            </a:r>
            <a:r>
              <a:rPr lang="fr-FR" sz="3100" b="1" u="sng" dirty="0" err="1" smtClean="0"/>
              <a:t>Problems</a:t>
            </a:r>
            <a:r>
              <a:rPr lang="fr-FR" sz="3100" b="1" u="sng" dirty="0" smtClean="0"/>
              <a:t> </a:t>
            </a:r>
            <a:r>
              <a:rPr lang="fr-FR" sz="3100" b="1" u="sng" dirty="0" err="1" smtClean="0"/>
              <a:t>encountered</a:t>
            </a:r>
            <a:r>
              <a:rPr lang="fr-FR" sz="3100" b="1" u="sng" dirty="0" smtClean="0"/>
              <a:t> at the Niamey centre</a:t>
            </a:r>
            <a:endParaRPr lang="fr-FR" sz="3100" dirty="0"/>
          </a:p>
        </p:txBody>
      </p:sp>
      <p:sp>
        <p:nvSpPr>
          <p:cNvPr id="3" name="Espace réservé du contenu 2"/>
          <p:cNvSpPr>
            <a:spLocks noGrp="1"/>
          </p:cNvSpPr>
          <p:nvPr>
            <p:ph idx="1"/>
          </p:nvPr>
        </p:nvSpPr>
        <p:spPr>
          <a:xfrm>
            <a:off x="179512" y="1412776"/>
            <a:ext cx="8856984" cy="5256584"/>
          </a:xfrm>
        </p:spPr>
        <p:txBody>
          <a:bodyPr>
            <a:normAutofit fontScale="70000" lnSpcReduction="20000"/>
          </a:bodyPr>
          <a:lstStyle/>
          <a:p>
            <a:pPr marL="0" indent="0" algn="just">
              <a:buNone/>
            </a:pPr>
            <a:r>
              <a:rPr lang="fr-FR" dirty="0"/>
              <a:t>-</a:t>
            </a:r>
            <a:r>
              <a:rPr lang="fr-FR" dirty="0" err="1" smtClean="0"/>
              <a:t>Insufficient</a:t>
            </a:r>
            <a:r>
              <a:rPr lang="fr-FR" dirty="0" smtClean="0"/>
              <a:t> training and </a:t>
            </a:r>
            <a:r>
              <a:rPr lang="fr-FR" dirty="0" err="1" smtClean="0"/>
              <a:t>continuous</a:t>
            </a:r>
            <a:r>
              <a:rPr lang="fr-FR" dirty="0" smtClean="0"/>
              <a:t> training of the </a:t>
            </a:r>
            <a:r>
              <a:rPr lang="fr-FR" dirty="0" err="1" smtClean="0"/>
              <a:t>current</a:t>
            </a:r>
            <a:r>
              <a:rPr lang="fr-FR" dirty="0" smtClean="0"/>
              <a:t> staff;</a:t>
            </a:r>
            <a:endParaRPr lang="fr-FR" dirty="0"/>
          </a:p>
          <a:p>
            <a:pPr marL="0" indent="0" algn="just">
              <a:buNone/>
            </a:pPr>
            <a:r>
              <a:rPr lang="fr-FR" dirty="0" smtClean="0"/>
              <a:t>-</a:t>
            </a:r>
            <a:r>
              <a:rPr lang="fr-FR" dirty="0"/>
              <a:t> </a:t>
            </a:r>
            <a:r>
              <a:rPr lang="en-US" dirty="0" smtClean="0"/>
              <a:t>aging </a:t>
            </a:r>
            <a:r>
              <a:rPr lang="en-US" dirty="0"/>
              <a:t>of the center's technical </a:t>
            </a:r>
            <a:r>
              <a:rPr lang="en-US" dirty="0" smtClean="0"/>
              <a:t>staff</a:t>
            </a:r>
            <a:endParaRPr lang="fr-FR" dirty="0"/>
          </a:p>
          <a:p>
            <a:pPr marL="0" indent="0" algn="just">
              <a:buNone/>
            </a:pPr>
            <a:r>
              <a:rPr lang="fr-FR" dirty="0" smtClean="0"/>
              <a:t>-</a:t>
            </a:r>
            <a:r>
              <a:rPr lang="en-US" dirty="0" smtClean="0"/>
              <a:t>Inadequate </a:t>
            </a:r>
            <a:r>
              <a:rPr lang="en-US" dirty="0"/>
              <a:t>training of new Orthopedic Technicians for the </a:t>
            </a:r>
            <a:r>
              <a:rPr lang="en-US" dirty="0" smtClean="0"/>
              <a:t>succession</a:t>
            </a:r>
            <a:endParaRPr lang="fr-FR" dirty="0"/>
          </a:p>
          <a:p>
            <a:pPr marL="0" indent="0" algn="just">
              <a:buNone/>
            </a:pPr>
            <a:r>
              <a:rPr lang="fr-FR" dirty="0" smtClean="0"/>
              <a:t>-</a:t>
            </a:r>
            <a:r>
              <a:rPr lang="fr-FR" dirty="0"/>
              <a:t> </a:t>
            </a:r>
            <a:r>
              <a:rPr lang="en-US" dirty="0" smtClean="0"/>
              <a:t>Distance of </a:t>
            </a:r>
            <a:r>
              <a:rPr lang="en-US" dirty="0"/>
              <a:t>the orthopedic center of Niamey compared to other regions of the country;</a:t>
            </a:r>
            <a:r>
              <a:rPr lang="fr-FR" dirty="0" smtClean="0"/>
              <a:t>  </a:t>
            </a:r>
            <a:endParaRPr lang="fr-FR" dirty="0"/>
          </a:p>
          <a:p>
            <a:pPr marL="0" indent="0" algn="just">
              <a:buNone/>
            </a:pPr>
            <a:r>
              <a:rPr lang="fr-FR" dirty="0" smtClean="0"/>
              <a:t>-</a:t>
            </a:r>
            <a:r>
              <a:rPr lang="fr-FR" dirty="0"/>
              <a:t> </a:t>
            </a:r>
            <a:r>
              <a:rPr lang="en-US" dirty="0" smtClean="0"/>
              <a:t>Lack </a:t>
            </a:r>
            <a:r>
              <a:rPr lang="en-US" dirty="0"/>
              <a:t>of a reference rehabilitation center;</a:t>
            </a:r>
            <a:r>
              <a:rPr lang="fr-FR" dirty="0" smtClean="0"/>
              <a:t> </a:t>
            </a:r>
            <a:endParaRPr lang="fr-FR" dirty="0"/>
          </a:p>
          <a:p>
            <a:pPr marL="0" indent="0" algn="just">
              <a:buNone/>
            </a:pPr>
            <a:r>
              <a:rPr lang="fr-FR" dirty="0" smtClean="0"/>
              <a:t>- </a:t>
            </a:r>
            <a:r>
              <a:rPr lang="fr-FR" dirty="0" err="1" smtClean="0"/>
              <a:t>Inadequate</a:t>
            </a:r>
            <a:r>
              <a:rPr lang="fr-FR" dirty="0" smtClean="0"/>
              <a:t> Infrastructures </a:t>
            </a:r>
            <a:r>
              <a:rPr lang="fr-FR" dirty="0"/>
              <a:t>(</a:t>
            </a:r>
            <a:r>
              <a:rPr lang="fr-FR" dirty="0" smtClean="0"/>
              <a:t>building) </a:t>
            </a:r>
            <a:r>
              <a:rPr lang="en-US" dirty="0"/>
              <a:t>-Inadequate infrastructure (building) facing a growing demand for orthopedic </a:t>
            </a:r>
            <a:r>
              <a:rPr lang="en-US" dirty="0" smtClean="0"/>
              <a:t>fitting</a:t>
            </a:r>
            <a:r>
              <a:rPr lang="fr-FR" dirty="0"/>
              <a:t> ;</a:t>
            </a:r>
          </a:p>
          <a:p>
            <a:pPr marL="0" indent="0" algn="just">
              <a:buNone/>
            </a:pPr>
            <a:r>
              <a:rPr lang="fr-FR" b="1" dirty="0"/>
              <a:t>-</a:t>
            </a:r>
            <a:r>
              <a:rPr lang="fr-FR" dirty="0" err="1" smtClean="0"/>
              <a:t>Insufficient</a:t>
            </a:r>
            <a:r>
              <a:rPr lang="fr-FR" dirty="0" smtClean="0"/>
              <a:t> </a:t>
            </a:r>
            <a:r>
              <a:rPr lang="fr-FR" dirty="0" err="1" smtClean="0"/>
              <a:t>means</a:t>
            </a:r>
            <a:r>
              <a:rPr lang="fr-FR" dirty="0" smtClean="0"/>
              <a:t> of communication (radio/télévision </a:t>
            </a:r>
            <a:r>
              <a:rPr lang="fr-FR" dirty="0" err="1" smtClean="0"/>
              <a:t>sensitization</a:t>
            </a:r>
            <a:r>
              <a:rPr lang="fr-FR" dirty="0" smtClean="0"/>
              <a:t> and exhibition)</a:t>
            </a:r>
            <a:r>
              <a:rPr lang="fr-FR" dirty="0"/>
              <a:t> ;</a:t>
            </a:r>
          </a:p>
          <a:p>
            <a:pPr marL="0" indent="0" algn="just">
              <a:buNone/>
            </a:pPr>
            <a:r>
              <a:rPr lang="fr-FR" dirty="0" smtClean="0"/>
              <a:t>-</a:t>
            </a:r>
            <a:r>
              <a:rPr lang="fr-FR" dirty="0"/>
              <a:t> </a:t>
            </a:r>
            <a:r>
              <a:rPr lang="en-US" dirty="0" smtClean="0"/>
              <a:t>Inadequate </a:t>
            </a:r>
            <a:r>
              <a:rPr lang="en-US" dirty="0"/>
              <a:t>information and communication of members on </a:t>
            </a:r>
            <a:r>
              <a:rPr lang="en-US" dirty="0" smtClean="0"/>
              <a:t> associative life</a:t>
            </a:r>
            <a:r>
              <a:rPr lang="fr-FR" b="1" dirty="0" smtClean="0"/>
              <a:t>;</a:t>
            </a:r>
            <a:endParaRPr lang="fr-FR" dirty="0"/>
          </a:p>
          <a:p>
            <a:pPr marL="0" indent="0" algn="just">
              <a:buNone/>
            </a:pPr>
            <a:r>
              <a:rPr lang="fr-FR" dirty="0"/>
              <a:t>- </a:t>
            </a:r>
            <a:r>
              <a:rPr lang="en-US" dirty="0"/>
              <a:t>- Non-attendance </a:t>
            </a:r>
            <a:r>
              <a:rPr lang="en-US" dirty="0" smtClean="0"/>
              <a:t>of the </a:t>
            </a:r>
            <a:r>
              <a:rPr lang="en-US" dirty="0"/>
              <a:t>orthopedic center of Niamey by patients of the National Social Security Fund of Niger </a:t>
            </a:r>
            <a:r>
              <a:rPr lang="en-US" dirty="0" smtClean="0"/>
              <a:t>of </a:t>
            </a:r>
            <a:r>
              <a:rPr lang="en-US" dirty="0"/>
              <a:t>amputee </a:t>
            </a:r>
            <a:r>
              <a:rPr lang="en-US" dirty="0" smtClean="0"/>
              <a:t>patients;</a:t>
            </a:r>
            <a:endParaRPr lang="fr-FR" dirty="0"/>
          </a:p>
          <a:p>
            <a:pPr marL="0" indent="0" algn="just">
              <a:buNone/>
            </a:pPr>
            <a:r>
              <a:rPr lang="fr-FR" dirty="0"/>
              <a:t>- </a:t>
            </a:r>
            <a:r>
              <a:rPr lang="fr-FR" dirty="0" smtClean="0"/>
              <a:t>n</a:t>
            </a:r>
            <a:r>
              <a:rPr lang="en-US" dirty="0" smtClean="0"/>
              <a:t>on-attendance </a:t>
            </a:r>
            <a:r>
              <a:rPr lang="en-US" dirty="0"/>
              <a:t>of the orthopedic center by the insurance and reinsurance companies of </a:t>
            </a:r>
            <a:r>
              <a:rPr lang="en-US" dirty="0" smtClean="0"/>
              <a:t>Niamey.</a:t>
            </a:r>
            <a:r>
              <a:rPr lang="fr-FR" dirty="0" smtClean="0"/>
              <a:t>.</a:t>
            </a:r>
            <a:endParaRPr lang="fr-FR" dirty="0"/>
          </a:p>
          <a:p>
            <a:pPr marL="0" indent="0">
              <a:buNone/>
            </a:pPr>
            <a:endParaRPr lang="fr-FR" dirty="0"/>
          </a:p>
        </p:txBody>
      </p:sp>
    </p:spTree>
    <p:extLst>
      <p:ext uri="{BB962C8B-B14F-4D97-AF65-F5344CB8AC3E}">
        <p14:creationId xmlns:p14="http://schemas.microsoft.com/office/powerpoint/2010/main" val="32256620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78098"/>
          </a:xfrm>
        </p:spPr>
        <p:txBody>
          <a:bodyPr>
            <a:normAutofit fontScale="90000"/>
          </a:bodyPr>
          <a:lstStyle/>
          <a:p>
            <a:r>
              <a:rPr lang="fr-FR" sz="2700" b="1" dirty="0" smtClean="0"/>
              <a:t/>
            </a:r>
            <a:br>
              <a:rPr lang="fr-FR" sz="2700" b="1" dirty="0" smtClean="0"/>
            </a:br>
            <a:r>
              <a:rPr lang="fr-FR" sz="2700" b="1" dirty="0" smtClean="0"/>
              <a:t>V</a:t>
            </a:r>
            <a:r>
              <a:rPr lang="fr-FR" sz="2700" b="1" dirty="0"/>
              <a:t> : </a:t>
            </a:r>
            <a:r>
              <a:rPr lang="fr-FR" sz="2700" b="1" dirty="0" smtClean="0"/>
              <a:t>Table N </a:t>
            </a:r>
            <a:r>
              <a:rPr lang="fr-FR" sz="2700" b="1" dirty="0"/>
              <a:t>2 :</a:t>
            </a:r>
            <a:r>
              <a:rPr lang="fr-FR" sz="2700" b="1" u="sng" dirty="0"/>
              <a:t> Production </a:t>
            </a:r>
            <a:r>
              <a:rPr lang="fr-FR" sz="2700" b="1" u="sng" dirty="0" smtClean="0"/>
              <a:t>of the </a:t>
            </a:r>
            <a:r>
              <a:rPr lang="fr-FR" sz="2700" b="1" u="sng" dirty="0" err="1" smtClean="0"/>
              <a:t>Orthopedic</a:t>
            </a:r>
            <a:r>
              <a:rPr lang="fr-FR" sz="2700" b="1" u="sng" dirty="0" smtClean="0"/>
              <a:t> Centre </a:t>
            </a:r>
            <a:r>
              <a:rPr lang="fr-FR" sz="2700" b="1" u="sng" dirty="0" err="1" smtClean="0"/>
              <a:t>from</a:t>
            </a:r>
            <a:r>
              <a:rPr lang="fr-FR" sz="2700" b="1" u="sng" dirty="0" smtClean="0"/>
              <a:t> </a:t>
            </a:r>
            <a:r>
              <a:rPr lang="fr-FR" sz="2700" b="1" u="sng" dirty="0"/>
              <a:t>2012 </a:t>
            </a:r>
            <a:r>
              <a:rPr lang="fr-FR" sz="2700" b="1" u="sng" dirty="0" smtClean="0"/>
              <a:t/>
            </a:r>
            <a:br>
              <a:rPr lang="fr-FR" sz="2700" b="1" u="sng" dirty="0" smtClean="0"/>
            </a:br>
            <a:r>
              <a:rPr lang="fr-FR" sz="2700" b="1" u="sng" dirty="0" smtClean="0"/>
              <a:t>to </a:t>
            </a:r>
            <a:r>
              <a:rPr lang="fr-FR" sz="2700" b="1" u="sng" dirty="0" err="1" smtClean="0"/>
              <a:t>June</a:t>
            </a:r>
            <a:r>
              <a:rPr lang="fr-FR" sz="2700" b="1" u="sng" dirty="0" smtClean="0"/>
              <a:t> </a:t>
            </a:r>
            <a:r>
              <a:rPr lang="fr-FR" sz="2700" b="1" u="sng" dirty="0"/>
              <a:t>2019</a:t>
            </a:r>
            <a:r>
              <a:rPr lang="fr-FR" dirty="0"/>
              <a:t/>
            </a:r>
            <a:br>
              <a:rPr lang="fr-FR" dirty="0"/>
            </a:br>
            <a:endParaRPr lang="fr-FR" dirty="0"/>
          </a:p>
        </p:txBody>
      </p:sp>
      <p:sp>
        <p:nvSpPr>
          <p:cNvPr id="3" name="Espace réservé du contenu 2"/>
          <p:cNvSpPr>
            <a:spLocks noGrp="1"/>
          </p:cNvSpPr>
          <p:nvPr>
            <p:ph idx="1"/>
          </p:nvPr>
        </p:nvSpPr>
        <p:spPr>
          <a:xfrm>
            <a:off x="457200" y="1052736"/>
            <a:ext cx="8229600" cy="5616624"/>
          </a:xfrm>
        </p:spPr>
        <p:txBody>
          <a:bodyPr>
            <a:normAutofit fontScale="92500" lnSpcReduction="20000"/>
          </a:bodyPr>
          <a:lstStyle/>
          <a:p>
            <a:pPr marL="0" indent="0">
              <a:buNone/>
            </a:pPr>
            <a:endParaRPr lang="fr-FR" dirty="0" smtClean="0"/>
          </a:p>
          <a:p>
            <a:pPr marL="0" indent="0">
              <a:buNone/>
            </a:pPr>
            <a:endParaRPr lang="fr-FR" dirty="0"/>
          </a:p>
          <a:p>
            <a:pPr marL="0" indent="0">
              <a:buNone/>
            </a:pPr>
            <a:endParaRPr lang="fr-FR" dirty="0" smtClean="0"/>
          </a:p>
          <a:p>
            <a:pPr marL="0" indent="0">
              <a:buNone/>
            </a:pPr>
            <a:endParaRPr lang="fr-FR" dirty="0"/>
          </a:p>
          <a:p>
            <a:pPr marL="0" indent="0">
              <a:buNone/>
            </a:pPr>
            <a:endParaRPr lang="fr-FR" dirty="0" smtClean="0"/>
          </a:p>
          <a:p>
            <a:pPr marL="0" indent="0">
              <a:buNone/>
            </a:pPr>
            <a:endParaRPr lang="fr-FR" dirty="0"/>
          </a:p>
          <a:p>
            <a:pPr marL="0" indent="0">
              <a:buNone/>
            </a:pPr>
            <a:endParaRPr lang="fr-FR" dirty="0" smtClean="0"/>
          </a:p>
          <a:p>
            <a:pPr marL="0" indent="0">
              <a:buNone/>
            </a:pPr>
            <a:endParaRPr lang="fr-FR" dirty="0"/>
          </a:p>
          <a:p>
            <a:pPr marL="0" indent="0">
              <a:buNone/>
            </a:pPr>
            <a:endParaRPr lang="fr-FR" dirty="0"/>
          </a:p>
          <a:p>
            <a:pPr marL="0" indent="0">
              <a:buNone/>
            </a:pPr>
            <a:endParaRPr lang="fr-FR" sz="2000" dirty="0"/>
          </a:p>
          <a:p>
            <a:pPr marL="0" indent="0">
              <a:buNone/>
            </a:pPr>
            <a:endParaRPr lang="fr-FR" sz="2000" dirty="0"/>
          </a:p>
          <a:p>
            <a:pPr marL="0" indent="0">
              <a:buNone/>
            </a:pPr>
            <a:endParaRPr lang="fr-FR" sz="2000" dirty="0"/>
          </a:p>
          <a:p>
            <a:pPr marL="0" indent="0">
              <a:buNone/>
            </a:pPr>
            <a:endParaRPr lang="fr-FR" sz="2000" dirty="0" smtClean="0"/>
          </a:p>
          <a:p>
            <a:pPr marL="0" indent="0">
              <a:buNone/>
            </a:pPr>
            <a:r>
              <a:rPr lang="fr-FR" sz="2000" dirty="0" smtClean="0"/>
              <a:t>NB</a:t>
            </a:r>
            <a:r>
              <a:rPr lang="fr-FR" sz="2000" dirty="0"/>
              <a:t> : </a:t>
            </a:r>
            <a:r>
              <a:rPr lang="en-US" sz="2000" dirty="0" smtClean="0"/>
              <a:t>we </a:t>
            </a:r>
            <a:r>
              <a:rPr lang="en-US" sz="2000" dirty="0"/>
              <a:t>notice </a:t>
            </a:r>
            <a:r>
              <a:rPr lang="en-US" sz="2000" dirty="0" smtClean="0"/>
              <a:t>that  orthoses are the most numerous in 2018</a:t>
            </a:r>
            <a:endParaRPr lang="fr-FR" sz="2000" dirty="0"/>
          </a:p>
          <a:p>
            <a:pPr marL="0" indent="0">
              <a:buNone/>
            </a:pPr>
            <a:endParaRPr lang="fr-FR" dirty="0"/>
          </a:p>
        </p:txBody>
      </p:sp>
      <p:graphicFrame>
        <p:nvGraphicFramePr>
          <p:cNvPr id="5" name="Tableau 4"/>
          <p:cNvGraphicFramePr>
            <a:graphicFrameLocks noGrp="1"/>
          </p:cNvGraphicFramePr>
          <p:nvPr>
            <p:extLst>
              <p:ext uri="{D42A27DB-BD31-4B8C-83A1-F6EECF244321}">
                <p14:modId xmlns:p14="http://schemas.microsoft.com/office/powerpoint/2010/main" val="577540842"/>
              </p:ext>
            </p:extLst>
          </p:nvPr>
        </p:nvGraphicFramePr>
        <p:xfrm>
          <a:off x="611562" y="1196752"/>
          <a:ext cx="7776862" cy="4896544"/>
        </p:xfrm>
        <a:graphic>
          <a:graphicData uri="http://schemas.openxmlformats.org/drawingml/2006/table">
            <a:tbl>
              <a:tblPr firstRow="1" firstCol="1" bandRow="1">
                <a:tableStyleId>{5C22544A-7EE6-4342-B048-85BDC9FD1C3A}</a:tableStyleId>
              </a:tblPr>
              <a:tblGrid>
                <a:gridCol w="1409475">
                  <a:extLst>
                    <a:ext uri="{9D8B030D-6E8A-4147-A177-3AD203B41FA5}">
                      <a16:colId xmlns:a16="http://schemas.microsoft.com/office/drawing/2014/main" val="20000"/>
                    </a:ext>
                  </a:extLst>
                </a:gridCol>
                <a:gridCol w="775014">
                  <a:extLst>
                    <a:ext uri="{9D8B030D-6E8A-4147-A177-3AD203B41FA5}">
                      <a16:colId xmlns:a16="http://schemas.microsoft.com/office/drawing/2014/main" val="20001"/>
                    </a:ext>
                  </a:extLst>
                </a:gridCol>
                <a:gridCol w="775014">
                  <a:extLst>
                    <a:ext uri="{9D8B030D-6E8A-4147-A177-3AD203B41FA5}">
                      <a16:colId xmlns:a16="http://schemas.microsoft.com/office/drawing/2014/main" val="20002"/>
                    </a:ext>
                  </a:extLst>
                </a:gridCol>
                <a:gridCol w="775014">
                  <a:extLst>
                    <a:ext uri="{9D8B030D-6E8A-4147-A177-3AD203B41FA5}">
                      <a16:colId xmlns:a16="http://schemas.microsoft.com/office/drawing/2014/main" val="20003"/>
                    </a:ext>
                  </a:extLst>
                </a:gridCol>
                <a:gridCol w="775014">
                  <a:extLst>
                    <a:ext uri="{9D8B030D-6E8A-4147-A177-3AD203B41FA5}">
                      <a16:colId xmlns:a16="http://schemas.microsoft.com/office/drawing/2014/main" val="20004"/>
                    </a:ext>
                  </a:extLst>
                </a:gridCol>
                <a:gridCol w="775014">
                  <a:extLst>
                    <a:ext uri="{9D8B030D-6E8A-4147-A177-3AD203B41FA5}">
                      <a16:colId xmlns:a16="http://schemas.microsoft.com/office/drawing/2014/main" val="20005"/>
                    </a:ext>
                  </a:extLst>
                </a:gridCol>
                <a:gridCol w="775014">
                  <a:extLst>
                    <a:ext uri="{9D8B030D-6E8A-4147-A177-3AD203B41FA5}">
                      <a16:colId xmlns:a16="http://schemas.microsoft.com/office/drawing/2014/main" val="20006"/>
                    </a:ext>
                  </a:extLst>
                </a:gridCol>
                <a:gridCol w="686920">
                  <a:extLst>
                    <a:ext uri="{9D8B030D-6E8A-4147-A177-3AD203B41FA5}">
                      <a16:colId xmlns:a16="http://schemas.microsoft.com/office/drawing/2014/main" val="20007"/>
                    </a:ext>
                  </a:extLst>
                </a:gridCol>
                <a:gridCol w="1030383">
                  <a:extLst>
                    <a:ext uri="{9D8B030D-6E8A-4147-A177-3AD203B41FA5}">
                      <a16:colId xmlns:a16="http://schemas.microsoft.com/office/drawing/2014/main" val="20008"/>
                    </a:ext>
                  </a:extLst>
                </a:gridCol>
              </a:tblGrid>
              <a:tr h="195862">
                <a:tc>
                  <a:txBody>
                    <a:bodyPr/>
                    <a:lstStyle/>
                    <a:p>
                      <a:pPr>
                        <a:lnSpc>
                          <a:spcPct val="115000"/>
                        </a:lnSpc>
                      </a:pPr>
                      <a:endParaRPr lang="fr-FR" sz="1000">
                        <a:effectLst/>
                        <a:latin typeface="Calibri"/>
                      </a:endParaRPr>
                    </a:p>
                  </a:txBody>
                  <a:tcPr marL="41741" marR="41741" marT="0" marB="0" anchor="b"/>
                </a:tc>
                <a:tc>
                  <a:txBody>
                    <a:bodyPr/>
                    <a:lstStyle/>
                    <a:p>
                      <a:pPr>
                        <a:lnSpc>
                          <a:spcPct val="115000"/>
                        </a:lnSpc>
                      </a:pPr>
                      <a:endParaRPr lang="fr-FR" sz="1000">
                        <a:effectLst/>
                        <a:latin typeface="Calibri"/>
                      </a:endParaRPr>
                    </a:p>
                  </a:txBody>
                  <a:tcPr marL="41741" marR="41741" marT="0" marB="0" anchor="b"/>
                </a:tc>
                <a:tc>
                  <a:txBody>
                    <a:bodyPr/>
                    <a:lstStyle/>
                    <a:p>
                      <a:pPr>
                        <a:lnSpc>
                          <a:spcPct val="115000"/>
                        </a:lnSpc>
                      </a:pPr>
                      <a:endParaRPr lang="fr-FR" sz="1000">
                        <a:effectLst/>
                        <a:latin typeface="Calibri"/>
                      </a:endParaRPr>
                    </a:p>
                  </a:txBody>
                  <a:tcPr marL="41741" marR="41741" marT="0" marB="0" anchor="b"/>
                </a:tc>
                <a:tc>
                  <a:txBody>
                    <a:bodyPr/>
                    <a:lstStyle/>
                    <a:p>
                      <a:pPr>
                        <a:lnSpc>
                          <a:spcPct val="115000"/>
                        </a:lnSpc>
                      </a:pPr>
                      <a:endParaRPr lang="fr-FR" sz="1000">
                        <a:effectLst/>
                        <a:latin typeface="Calibri"/>
                      </a:endParaRPr>
                    </a:p>
                  </a:txBody>
                  <a:tcPr marL="41741" marR="41741" marT="0" marB="0" anchor="b"/>
                </a:tc>
                <a:tc>
                  <a:txBody>
                    <a:bodyPr/>
                    <a:lstStyle/>
                    <a:p>
                      <a:pPr>
                        <a:lnSpc>
                          <a:spcPct val="115000"/>
                        </a:lnSpc>
                      </a:pPr>
                      <a:endParaRPr lang="fr-FR" sz="1000">
                        <a:effectLst/>
                        <a:latin typeface="Calibri"/>
                      </a:endParaRPr>
                    </a:p>
                  </a:txBody>
                  <a:tcPr marL="41741" marR="41741" marT="0" marB="0" anchor="b"/>
                </a:tc>
                <a:tc>
                  <a:txBody>
                    <a:bodyPr/>
                    <a:lstStyle/>
                    <a:p>
                      <a:pPr>
                        <a:lnSpc>
                          <a:spcPct val="115000"/>
                        </a:lnSpc>
                      </a:pPr>
                      <a:endParaRPr lang="fr-FR" sz="1000">
                        <a:effectLst/>
                        <a:latin typeface="Calibri"/>
                      </a:endParaRPr>
                    </a:p>
                  </a:txBody>
                  <a:tcPr marL="41741" marR="41741" marT="0" marB="0" anchor="b"/>
                </a:tc>
                <a:tc>
                  <a:txBody>
                    <a:bodyPr/>
                    <a:lstStyle/>
                    <a:p>
                      <a:pPr>
                        <a:lnSpc>
                          <a:spcPct val="115000"/>
                        </a:lnSpc>
                      </a:pPr>
                      <a:endParaRPr lang="fr-FR" sz="1000">
                        <a:effectLst/>
                        <a:latin typeface="Calibri"/>
                      </a:endParaRPr>
                    </a:p>
                  </a:txBody>
                  <a:tcPr marL="41741" marR="41741" marT="0" marB="0" anchor="b"/>
                </a:tc>
                <a:tc>
                  <a:txBody>
                    <a:bodyPr/>
                    <a:lstStyle/>
                    <a:p>
                      <a:pPr>
                        <a:lnSpc>
                          <a:spcPct val="115000"/>
                        </a:lnSpc>
                      </a:pPr>
                      <a:endParaRPr lang="fr-FR" sz="1000">
                        <a:effectLst/>
                        <a:latin typeface="Calibri"/>
                      </a:endParaRPr>
                    </a:p>
                  </a:txBody>
                  <a:tcPr marL="41741" marR="41741" marT="0" marB="0" anchor="b"/>
                </a:tc>
                <a:tc>
                  <a:txBody>
                    <a:bodyPr/>
                    <a:lstStyle/>
                    <a:p>
                      <a:pPr>
                        <a:lnSpc>
                          <a:spcPct val="115000"/>
                        </a:lnSpc>
                      </a:pPr>
                      <a:endParaRPr lang="fr-FR" sz="1000">
                        <a:effectLst/>
                        <a:latin typeface="Calibri"/>
                      </a:endParaRPr>
                    </a:p>
                  </a:txBody>
                  <a:tcPr marL="41741" marR="41741" marT="0" marB="0" anchor="b"/>
                </a:tc>
                <a:extLst>
                  <a:ext uri="{0D108BD9-81ED-4DB2-BD59-A6C34878D82A}">
                    <a16:rowId xmlns:a16="http://schemas.microsoft.com/office/drawing/2014/main" val="10000"/>
                  </a:ext>
                </a:extLst>
              </a:tr>
              <a:tr h="641002">
                <a:tc>
                  <a:txBody>
                    <a:bodyPr/>
                    <a:lstStyle/>
                    <a:p>
                      <a:pPr>
                        <a:lnSpc>
                          <a:spcPct val="115000"/>
                        </a:lnSpc>
                        <a:spcAft>
                          <a:spcPts val="0"/>
                        </a:spcAft>
                      </a:pPr>
                      <a:r>
                        <a:rPr lang="fr-FR" sz="1000" dirty="0" err="1" smtClean="0">
                          <a:effectLst/>
                        </a:rPr>
                        <a:t>Designations</a:t>
                      </a:r>
                      <a:endParaRPr lang="fr-FR" sz="1000" dirty="0">
                        <a:effectLst/>
                      </a:endParaRPr>
                    </a:p>
                    <a:p>
                      <a:pPr>
                        <a:lnSpc>
                          <a:spcPct val="115000"/>
                        </a:lnSpc>
                        <a:spcAft>
                          <a:spcPts val="0"/>
                        </a:spcAft>
                      </a:pPr>
                      <a:r>
                        <a:rPr lang="fr-FR" sz="1000" dirty="0">
                          <a:effectLst/>
                        </a:rPr>
                        <a:t> </a:t>
                      </a:r>
                      <a:endParaRPr lang="fr-FR" sz="1000" dirty="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2012</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2013</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2014</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2015</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2016</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2017</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2018</a:t>
                      </a:r>
                      <a:endParaRPr lang="fr-FR" sz="1000">
                        <a:effectLst/>
                        <a:latin typeface="Calibri"/>
                        <a:ea typeface="Times New Roman"/>
                        <a:cs typeface="Times New Roman"/>
                      </a:endParaRPr>
                    </a:p>
                  </a:txBody>
                  <a:tcPr marL="41741" marR="41741" marT="0" marB="0" anchor="b"/>
                </a:tc>
                <a:tc>
                  <a:txBody>
                    <a:bodyPr/>
                    <a:lstStyle/>
                    <a:p>
                      <a:pPr>
                        <a:lnSpc>
                          <a:spcPct val="115000"/>
                        </a:lnSpc>
                        <a:spcAft>
                          <a:spcPts val="0"/>
                        </a:spcAft>
                      </a:pPr>
                      <a:r>
                        <a:rPr lang="fr-FR" sz="1100">
                          <a:effectLst/>
                        </a:rPr>
                        <a:t>(1/2)2019</a:t>
                      </a:r>
                      <a:endParaRPr lang="fr-FR" sz="1000">
                        <a:effectLst/>
                        <a:latin typeface="Calibri"/>
                        <a:ea typeface="Times New Roman"/>
                        <a:cs typeface="Times New Roman"/>
                      </a:endParaRPr>
                    </a:p>
                  </a:txBody>
                  <a:tcPr marL="41741" marR="41741" marT="0" marB="0" anchor="b"/>
                </a:tc>
                <a:extLst>
                  <a:ext uri="{0D108BD9-81ED-4DB2-BD59-A6C34878D82A}">
                    <a16:rowId xmlns:a16="http://schemas.microsoft.com/office/drawing/2014/main" val="10001"/>
                  </a:ext>
                </a:extLst>
              </a:tr>
              <a:tr h="1068337">
                <a:tc>
                  <a:txBody>
                    <a:bodyPr/>
                    <a:lstStyle/>
                    <a:p>
                      <a:pPr>
                        <a:lnSpc>
                          <a:spcPct val="115000"/>
                        </a:lnSpc>
                        <a:spcAft>
                          <a:spcPts val="0"/>
                        </a:spcAft>
                      </a:pPr>
                      <a:r>
                        <a:rPr lang="fr-FR" sz="1000" dirty="0">
                          <a:effectLst/>
                        </a:rPr>
                        <a:t>  </a:t>
                      </a:r>
                      <a:r>
                        <a:rPr lang="fr-FR" sz="1000" dirty="0" err="1" smtClean="0">
                          <a:effectLst/>
                        </a:rPr>
                        <a:t>Recipents</a:t>
                      </a:r>
                      <a:r>
                        <a:rPr lang="fr-FR" sz="1000" baseline="0" dirty="0" smtClean="0">
                          <a:effectLst/>
                        </a:rPr>
                        <a:t> of the </a:t>
                      </a:r>
                      <a:r>
                        <a:rPr lang="fr-FR" sz="1000" baseline="0" dirty="0" err="1" smtClean="0">
                          <a:effectLst/>
                        </a:rPr>
                        <a:t>re</a:t>
                      </a:r>
                      <a:r>
                        <a:rPr lang="fr-FR" sz="1000" baseline="0" dirty="0" smtClean="0">
                          <a:effectLst/>
                        </a:rPr>
                        <a:t> services</a:t>
                      </a:r>
                      <a:endParaRPr lang="fr-FR" sz="1000" dirty="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141</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374</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475</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522</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616</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590</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655</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226</a:t>
                      </a:r>
                      <a:endParaRPr lang="fr-FR" sz="1000">
                        <a:effectLst/>
                        <a:latin typeface="Calibri"/>
                        <a:ea typeface="Times New Roman"/>
                        <a:cs typeface="Times New Roman"/>
                      </a:endParaRPr>
                    </a:p>
                  </a:txBody>
                  <a:tcPr marL="41741" marR="41741" marT="0" marB="0" anchor="b"/>
                </a:tc>
                <a:extLst>
                  <a:ext uri="{0D108BD9-81ED-4DB2-BD59-A6C34878D82A}">
                    <a16:rowId xmlns:a16="http://schemas.microsoft.com/office/drawing/2014/main" val="10002"/>
                  </a:ext>
                </a:extLst>
              </a:tr>
              <a:tr h="641002">
                <a:tc>
                  <a:txBody>
                    <a:bodyPr/>
                    <a:lstStyle/>
                    <a:p>
                      <a:pPr>
                        <a:lnSpc>
                          <a:spcPct val="115000"/>
                        </a:lnSpc>
                        <a:spcAft>
                          <a:spcPts val="0"/>
                        </a:spcAft>
                      </a:pPr>
                      <a:r>
                        <a:rPr lang="fr-FR" sz="1000" dirty="0">
                          <a:effectLst/>
                        </a:rPr>
                        <a:t>  </a:t>
                      </a:r>
                      <a:r>
                        <a:rPr lang="fr-FR" sz="1000" dirty="0" err="1" smtClean="0">
                          <a:effectLst/>
                        </a:rPr>
                        <a:t>Delivered</a:t>
                      </a:r>
                      <a:r>
                        <a:rPr lang="fr-FR" sz="1000" dirty="0" smtClean="0">
                          <a:effectLst/>
                        </a:rPr>
                        <a:t> </a:t>
                      </a:r>
                      <a:r>
                        <a:rPr lang="fr-FR" sz="1000" dirty="0" err="1" smtClean="0">
                          <a:effectLst/>
                        </a:rPr>
                        <a:t>Protheses</a:t>
                      </a:r>
                      <a:r>
                        <a:rPr lang="fr-FR" sz="1000" dirty="0" smtClean="0">
                          <a:effectLst/>
                        </a:rPr>
                        <a:t> </a:t>
                      </a:r>
                      <a:endParaRPr lang="fr-FR" sz="1000" dirty="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18</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67</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108</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116</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122</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119</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111</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51</a:t>
                      </a:r>
                      <a:endParaRPr lang="fr-FR" sz="1000">
                        <a:effectLst/>
                        <a:latin typeface="Calibri"/>
                        <a:ea typeface="Times New Roman"/>
                        <a:cs typeface="Times New Roman"/>
                      </a:endParaRPr>
                    </a:p>
                  </a:txBody>
                  <a:tcPr marL="41741" marR="41741" marT="0" marB="0" anchor="b"/>
                </a:tc>
                <a:extLst>
                  <a:ext uri="{0D108BD9-81ED-4DB2-BD59-A6C34878D82A}">
                    <a16:rowId xmlns:a16="http://schemas.microsoft.com/office/drawing/2014/main" val="10003"/>
                  </a:ext>
                </a:extLst>
              </a:tr>
              <a:tr h="427335">
                <a:tc>
                  <a:txBody>
                    <a:bodyPr/>
                    <a:lstStyle/>
                    <a:p>
                      <a:pPr>
                        <a:lnSpc>
                          <a:spcPct val="115000"/>
                        </a:lnSpc>
                        <a:spcAft>
                          <a:spcPts val="0"/>
                        </a:spcAft>
                      </a:pPr>
                      <a:r>
                        <a:rPr lang="fr-FR" sz="1000" dirty="0">
                          <a:effectLst/>
                        </a:rPr>
                        <a:t> </a:t>
                      </a:r>
                      <a:r>
                        <a:rPr lang="fr-FR" sz="1000" dirty="0" err="1" smtClean="0">
                          <a:effectLst/>
                        </a:rPr>
                        <a:t>Delivered</a:t>
                      </a:r>
                      <a:r>
                        <a:rPr lang="fr-FR" sz="1000" dirty="0" smtClean="0">
                          <a:effectLst/>
                        </a:rPr>
                        <a:t> Orthoses</a:t>
                      </a:r>
                      <a:endParaRPr lang="fr-FR" sz="1000" dirty="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21</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56</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163</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166</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200</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190</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258</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156</a:t>
                      </a:r>
                      <a:endParaRPr lang="fr-FR" sz="1000">
                        <a:effectLst/>
                        <a:latin typeface="Calibri"/>
                        <a:ea typeface="Times New Roman"/>
                        <a:cs typeface="Times New Roman"/>
                      </a:endParaRPr>
                    </a:p>
                  </a:txBody>
                  <a:tcPr marL="41741" marR="41741" marT="0" marB="0" anchor="b"/>
                </a:tc>
                <a:extLst>
                  <a:ext uri="{0D108BD9-81ED-4DB2-BD59-A6C34878D82A}">
                    <a16:rowId xmlns:a16="http://schemas.microsoft.com/office/drawing/2014/main" val="10004"/>
                  </a:ext>
                </a:extLst>
              </a:tr>
              <a:tr h="427335">
                <a:tc>
                  <a:txBody>
                    <a:bodyPr/>
                    <a:lstStyle/>
                    <a:p>
                      <a:pPr>
                        <a:lnSpc>
                          <a:spcPct val="115000"/>
                        </a:lnSpc>
                        <a:spcAft>
                          <a:spcPts val="0"/>
                        </a:spcAft>
                      </a:pPr>
                      <a:r>
                        <a:rPr lang="fr-FR" sz="1000" dirty="0">
                          <a:effectLst/>
                        </a:rPr>
                        <a:t> </a:t>
                      </a:r>
                      <a:r>
                        <a:rPr lang="fr-FR" sz="1000" dirty="0" smtClean="0">
                          <a:effectLst/>
                        </a:rPr>
                        <a:t>Physio</a:t>
                      </a:r>
                      <a:r>
                        <a:rPr lang="fr-FR" sz="1000" baseline="0" dirty="0" smtClean="0">
                          <a:effectLst/>
                        </a:rPr>
                        <a:t> sessions</a:t>
                      </a:r>
                      <a:endParaRPr lang="fr-FR" sz="1000" dirty="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59</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153</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154</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183</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216</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215</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97</a:t>
                      </a:r>
                      <a:endParaRPr lang="fr-FR" sz="1000">
                        <a:effectLst/>
                        <a:latin typeface="Calibri"/>
                        <a:ea typeface="Times New Roman"/>
                        <a:cs typeface="Times New Roman"/>
                      </a:endParaRPr>
                    </a:p>
                  </a:txBody>
                  <a:tcPr marL="41741" marR="41741" marT="0" marB="0" anchor="b"/>
                </a:tc>
                <a:tc>
                  <a:txBody>
                    <a:bodyPr/>
                    <a:lstStyle/>
                    <a:p>
                      <a:pPr>
                        <a:lnSpc>
                          <a:spcPct val="115000"/>
                        </a:lnSpc>
                        <a:spcAft>
                          <a:spcPts val="0"/>
                        </a:spcAft>
                      </a:pPr>
                      <a:r>
                        <a:rPr lang="fr-FR" sz="1100">
                          <a:effectLst/>
                        </a:rPr>
                        <a:t>?</a:t>
                      </a:r>
                      <a:endParaRPr lang="fr-FR" sz="1000">
                        <a:effectLst/>
                        <a:latin typeface="Calibri"/>
                        <a:ea typeface="Times New Roman"/>
                        <a:cs typeface="Times New Roman"/>
                      </a:endParaRPr>
                    </a:p>
                  </a:txBody>
                  <a:tcPr marL="41741" marR="41741" marT="0" marB="0" anchor="b"/>
                </a:tc>
                <a:extLst>
                  <a:ext uri="{0D108BD9-81ED-4DB2-BD59-A6C34878D82A}">
                    <a16:rowId xmlns:a16="http://schemas.microsoft.com/office/drawing/2014/main" val="10005"/>
                  </a:ext>
                </a:extLst>
              </a:tr>
              <a:tr h="641002">
                <a:tc>
                  <a:txBody>
                    <a:bodyPr/>
                    <a:lstStyle/>
                    <a:p>
                      <a:pPr>
                        <a:lnSpc>
                          <a:spcPct val="115000"/>
                        </a:lnSpc>
                        <a:spcAft>
                          <a:spcPts val="0"/>
                        </a:spcAft>
                      </a:pPr>
                      <a:r>
                        <a:rPr lang="fr-FR" sz="1000" dirty="0">
                          <a:effectLst/>
                        </a:rPr>
                        <a:t> </a:t>
                      </a:r>
                      <a:r>
                        <a:rPr lang="fr-FR" sz="1000" dirty="0" err="1" smtClean="0">
                          <a:effectLst/>
                        </a:rPr>
                        <a:t>Delivered</a:t>
                      </a:r>
                      <a:r>
                        <a:rPr lang="fr-FR" sz="1000" baseline="0" dirty="0" smtClean="0">
                          <a:effectLst/>
                        </a:rPr>
                        <a:t> </a:t>
                      </a:r>
                      <a:r>
                        <a:rPr lang="fr-FR" sz="1000" baseline="0" dirty="0" err="1" smtClean="0">
                          <a:effectLst/>
                        </a:rPr>
                        <a:t>crutches</a:t>
                      </a:r>
                      <a:r>
                        <a:rPr lang="fr-FR" sz="1000" dirty="0" smtClean="0">
                          <a:effectLst/>
                        </a:rPr>
                        <a:t> </a:t>
                      </a:r>
                      <a:r>
                        <a:rPr lang="fr-FR" sz="1000" dirty="0">
                          <a:effectLst/>
                        </a:rPr>
                        <a:t>(paires)</a:t>
                      </a:r>
                      <a:endParaRPr lang="fr-FR" sz="1000" dirty="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4</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22</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176</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180</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147</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158</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78 </a:t>
                      </a:r>
                      <a:endParaRPr lang="fr-FR" sz="1000">
                        <a:effectLst/>
                        <a:latin typeface="Calibri"/>
                        <a:ea typeface="Times New Roman"/>
                        <a:cs typeface="Times New Roman"/>
                      </a:endParaRPr>
                    </a:p>
                  </a:txBody>
                  <a:tcPr marL="41741" marR="41741" marT="0" marB="0" anchor="b"/>
                </a:tc>
                <a:tc>
                  <a:txBody>
                    <a:bodyPr/>
                    <a:lstStyle/>
                    <a:p>
                      <a:pPr>
                        <a:lnSpc>
                          <a:spcPct val="115000"/>
                        </a:lnSpc>
                        <a:spcAft>
                          <a:spcPts val="0"/>
                        </a:spcAft>
                      </a:pPr>
                      <a:r>
                        <a:rPr lang="fr-FR" sz="1100">
                          <a:effectLst/>
                        </a:rPr>
                        <a:t>48 </a:t>
                      </a:r>
                      <a:endParaRPr lang="fr-FR" sz="1000">
                        <a:effectLst/>
                        <a:latin typeface="Calibri"/>
                        <a:ea typeface="Times New Roman"/>
                        <a:cs typeface="Times New Roman"/>
                      </a:endParaRPr>
                    </a:p>
                  </a:txBody>
                  <a:tcPr marL="41741" marR="41741" marT="0" marB="0" anchor="b"/>
                </a:tc>
                <a:extLst>
                  <a:ext uri="{0D108BD9-81ED-4DB2-BD59-A6C34878D82A}">
                    <a16:rowId xmlns:a16="http://schemas.microsoft.com/office/drawing/2014/main" val="10006"/>
                  </a:ext>
                </a:extLst>
              </a:tr>
              <a:tr h="854669">
                <a:tc>
                  <a:txBody>
                    <a:bodyPr/>
                    <a:lstStyle/>
                    <a:p>
                      <a:pPr>
                        <a:lnSpc>
                          <a:spcPct val="115000"/>
                        </a:lnSpc>
                        <a:spcAft>
                          <a:spcPts val="0"/>
                        </a:spcAft>
                      </a:pPr>
                      <a:r>
                        <a:rPr lang="fr-FR" sz="1000" dirty="0" err="1" smtClean="0">
                          <a:effectLst/>
                        </a:rPr>
                        <a:t>Children</a:t>
                      </a:r>
                      <a:r>
                        <a:rPr lang="fr-FR" sz="1000" dirty="0" smtClean="0">
                          <a:effectLst/>
                        </a:rPr>
                        <a:t> free of charge  0 to 5 </a:t>
                      </a:r>
                      <a:r>
                        <a:rPr lang="fr-FR" sz="1000" baseline="0" dirty="0" smtClean="0">
                          <a:effectLst/>
                        </a:rPr>
                        <a:t> </a:t>
                      </a:r>
                      <a:r>
                        <a:rPr lang="fr-FR" sz="1000" baseline="0" dirty="0" err="1" smtClean="0">
                          <a:effectLst/>
                        </a:rPr>
                        <a:t>years</a:t>
                      </a:r>
                      <a:endParaRPr lang="fr-FR" sz="1000" dirty="0">
                        <a:effectLst/>
                        <a:latin typeface="Calibri"/>
                        <a:ea typeface="Times New Roman"/>
                        <a:cs typeface="Times New Roman"/>
                      </a:endParaRPr>
                    </a:p>
                  </a:txBody>
                  <a:tcPr marL="41741" marR="41741" marT="0" marB="0" anchor="b"/>
                </a:tc>
                <a:tc>
                  <a:txBody>
                    <a:bodyPr/>
                    <a:lstStyle/>
                    <a:p>
                      <a:pPr>
                        <a:lnSpc>
                          <a:spcPct val="115000"/>
                        </a:lnSpc>
                      </a:pPr>
                      <a:endParaRPr lang="fr-FR" sz="1000" dirty="0">
                        <a:effectLst/>
                        <a:latin typeface="Calibri"/>
                      </a:endParaRPr>
                    </a:p>
                  </a:txBody>
                  <a:tcPr marL="41741" marR="41741" marT="0" marB="0" anchor="b"/>
                </a:tc>
                <a:tc>
                  <a:txBody>
                    <a:bodyPr/>
                    <a:lstStyle/>
                    <a:p>
                      <a:pPr>
                        <a:lnSpc>
                          <a:spcPct val="115000"/>
                        </a:lnSpc>
                      </a:pPr>
                      <a:endParaRPr lang="fr-FR" sz="1000">
                        <a:effectLst/>
                        <a:latin typeface="Calibri"/>
                      </a:endParaRPr>
                    </a:p>
                  </a:txBody>
                  <a:tcPr marL="41741" marR="41741" marT="0" marB="0" anchor="b"/>
                </a:tc>
                <a:tc>
                  <a:txBody>
                    <a:bodyPr/>
                    <a:lstStyle/>
                    <a:p>
                      <a:pPr>
                        <a:lnSpc>
                          <a:spcPct val="115000"/>
                        </a:lnSpc>
                      </a:pPr>
                      <a:endParaRPr lang="fr-FR" sz="1000">
                        <a:effectLst/>
                        <a:latin typeface="Calibri"/>
                      </a:endParaRPr>
                    </a:p>
                  </a:txBody>
                  <a:tcPr marL="41741" marR="41741" marT="0" marB="0" anchor="b"/>
                </a:tc>
                <a:tc>
                  <a:txBody>
                    <a:bodyPr/>
                    <a:lstStyle/>
                    <a:p>
                      <a:pPr>
                        <a:lnSpc>
                          <a:spcPct val="115000"/>
                        </a:lnSpc>
                      </a:pPr>
                      <a:endParaRPr lang="fr-FR" sz="1000">
                        <a:effectLst/>
                        <a:latin typeface="Calibri"/>
                      </a:endParaRPr>
                    </a:p>
                  </a:txBody>
                  <a:tcPr marL="41741" marR="41741" marT="0" marB="0" anchor="b"/>
                </a:tc>
                <a:tc>
                  <a:txBody>
                    <a:bodyPr/>
                    <a:lstStyle/>
                    <a:p>
                      <a:pPr>
                        <a:lnSpc>
                          <a:spcPct val="115000"/>
                        </a:lnSpc>
                      </a:pPr>
                      <a:endParaRPr lang="fr-FR" sz="1000">
                        <a:effectLst/>
                        <a:latin typeface="Calibri"/>
                      </a:endParaRPr>
                    </a:p>
                  </a:txBody>
                  <a:tcPr marL="41741" marR="41741" marT="0" marB="0" anchor="b"/>
                </a:tc>
                <a:tc>
                  <a:txBody>
                    <a:bodyPr/>
                    <a:lstStyle/>
                    <a:p>
                      <a:pPr algn="r">
                        <a:lnSpc>
                          <a:spcPct val="115000"/>
                        </a:lnSpc>
                        <a:spcAft>
                          <a:spcPts val="0"/>
                        </a:spcAft>
                      </a:pPr>
                      <a:r>
                        <a:rPr lang="fr-FR" sz="1100">
                          <a:effectLst/>
                        </a:rPr>
                        <a:t>32</a:t>
                      </a:r>
                      <a:endParaRPr lang="fr-FR" sz="1000">
                        <a:effectLst/>
                        <a:latin typeface="Calibri"/>
                        <a:ea typeface="Times New Roman"/>
                        <a:cs typeface="Times New Roman"/>
                      </a:endParaRPr>
                    </a:p>
                  </a:txBody>
                  <a:tcPr marL="41741" marR="41741" marT="0" marB="0" anchor="b"/>
                </a:tc>
                <a:tc>
                  <a:txBody>
                    <a:bodyPr/>
                    <a:lstStyle/>
                    <a:p>
                      <a:pPr algn="r">
                        <a:lnSpc>
                          <a:spcPct val="115000"/>
                        </a:lnSpc>
                        <a:spcAft>
                          <a:spcPts val="0"/>
                        </a:spcAft>
                      </a:pPr>
                      <a:r>
                        <a:rPr lang="fr-FR" sz="1100">
                          <a:effectLst/>
                        </a:rPr>
                        <a:t>109</a:t>
                      </a:r>
                      <a:endParaRPr lang="fr-FR" sz="1000">
                        <a:effectLst/>
                        <a:latin typeface="Calibri"/>
                        <a:ea typeface="Times New Roman"/>
                        <a:cs typeface="Times New Roman"/>
                      </a:endParaRPr>
                    </a:p>
                  </a:txBody>
                  <a:tcPr marL="41741" marR="41741" marT="0" marB="0" anchor="b"/>
                </a:tc>
                <a:tc>
                  <a:txBody>
                    <a:bodyPr/>
                    <a:lstStyle/>
                    <a:p>
                      <a:pPr>
                        <a:lnSpc>
                          <a:spcPct val="115000"/>
                        </a:lnSpc>
                        <a:spcAft>
                          <a:spcPts val="0"/>
                        </a:spcAft>
                      </a:pPr>
                      <a:r>
                        <a:rPr lang="fr-FR" sz="1100" dirty="0">
                          <a:effectLst/>
                        </a:rPr>
                        <a:t>96</a:t>
                      </a:r>
                      <a:endParaRPr lang="fr-FR" sz="1000" dirty="0">
                        <a:effectLst/>
                        <a:latin typeface="Calibri"/>
                        <a:ea typeface="Times New Roman"/>
                        <a:cs typeface="Times New Roman"/>
                      </a:endParaRPr>
                    </a:p>
                  </a:txBody>
                  <a:tcPr marL="41741" marR="41741" marT="0" marB="0" anchor="b"/>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25286708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3600" b="1" dirty="0"/>
              <a:t>VI : </a:t>
            </a:r>
            <a:r>
              <a:rPr lang="fr-FR" sz="3600" b="1" dirty="0" smtClean="0"/>
              <a:t>TABLE N°3 </a:t>
            </a:r>
            <a:r>
              <a:rPr lang="fr-FR" sz="3600" b="1" dirty="0" err="1" smtClean="0"/>
              <a:t>Aging</a:t>
            </a:r>
            <a:r>
              <a:rPr lang="fr-FR" sz="3600" b="1" dirty="0" smtClean="0"/>
              <a:t> staff</a:t>
            </a:r>
            <a:r>
              <a:rPr lang="fr-FR" dirty="0"/>
              <a:t/>
            </a:r>
            <a:br>
              <a:rPr lang="fr-FR" dirty="0"/>
            </a:br>
            <a:endParaRPr lang="fr-FR" dirty="0"/>
          </a:p>
        </p:txBody>
      </p:sp>
      <p:sp>
        <p:nvSpPr>
          <p:cNvPr id="3" name="Espace réservé du contenu 2"/>
          <p:cNvSpPr>
            <a:spLocks noGrp="1"/>
          </p:cNvSpPr>
          <p:nvPr>
            <p:ph idx="1"/>
          </p:nvPr>
        </p:nvSpPr>
        <p:spPr>
          <a:xfrm>
            <a:off x="251520" y="1052736"/>
            <a:ext cx="8640960" cy="5544616"/>
          </a:xfrm>
        </p:spPr>
        <p:txBody>
          <a:bodyPr>
            <a:normAutofit lnSpcReduction="10000"/>
          </a:bodyPr>
          <a:lstStyle/>
          <a:p>
            <a:pPr marL="0" indent="0">
              <a:buNone/>
            </a:pPr>
            <a:endParaRPr lang="fr-FR" dirty="0" smtClean="0"/>
          </a:p>
          <a:p>
            <a:pPr marL="0" indent="0">
              <a:buNone/>
            </a:pPr>
            <a:endParaRPr lang="fr-FR" dirty="0"/>
          </a:p>
          <a:p>
            <a:pPr marL="0" indent="0">
              <a:buNone/>
            </a:pPr>
            <a:endParaRPr lang="fr-FR" dirty="0" smtClean="0"/>
          </a:p>
          <a:p>
            <a:pPr marL="0" indent="0">
              <a:buNone/>
            </a:pPr>
            <a:endParaRPr lang="fr-FR" dirty="0"/>
          </a:p>
          <a:p>
            <a:pPr marL="0" indent="0">
              <a:buNone/>
            </a:pPr>
            <a:endParaRPr lang="fr-FR" dirty="0" smtClean="0"/>
          </a:p>
          <a:p>
            <a:pPr marL="0" indent="0">
              <a:buNone/>
            </a:pPr>
            <a:endParaRPr lang="fr-FR" dirty="0"/>
          </a:p>
          <a:p>
            <a:pPr marL="0" indent="0">
              <a:buNone/>
            </a:pPr>
            <a:endParaRPr lang="fr-FR" dirty="0" smtClean="0"/>
          </a:p>
          <a:p>
            <a:pPr marL="0" indent="0">
              <a:buNone/>
            </a:pPr>
            <a:endParaRPr lang="fr-FR" dirty="0" smtClean="0"/>
          </a:p>
          <a:p>
            <a:pPr marL="0" indent="0">
              <a:buNone/>
            </a:pPr>
            <a:endParaRPr lang="fr-FR" dirty="0"/>
          </a:p>
          <a:p>
            <a:pPr marL="0" indent="0">
              <a:buNone/>
            </a:pPr>
            <a:r>
              <a:rPr lang="fr-FR" sz="2400" dirty="0"/>
              <a:t>8/13 </a:t>
            </a:r>
            <a:r>
              <a:rPr lang="en-US" sz="2400" dirty="0"/>
              <a:t>8/13 are in the age range of 50 to 59 </a:t>
            </a:r>
            <a:r>
              <a:rPr lang="en-US" sz="2400" dirty="0" err="1"/>
              <a:t>ie</a:t>
            </a:r>
            <a:r>
              <a:rPr lang="en-US" sz="2400" dirty="0"/>
              <a:t> </a:t>
            </a:r>
            <a:r>
              <a:rPr lang="en-US" sz="2400" dirty="0" smtClean="0"/>
              <a:t>61.53%</a:t>
            </a:r>
            <a:endParaRPr lang="fr-FR" dirty="0"/>
          </a:p>
        </p:txBody>
      </p:sp>
      <p:graphicFrame>
        <p:nvGraphicFramePr>
          <p:cNvPr id="4" name="Tableau 3"/>
          <p:cNvGraphicFramePr>
            <a:graphicFrameLocks noGrp="1"/>
          </p:cNvGraphicFramePr>
          <p:nvPr>
            <p:extLst>
              <p:ext uri="{D42A27DB-BD31-4B8C-83A1-F6EECF244321}">
                <p14:modId xmlns:p14="http://schemas.microsoft.com/office/powerpoint/2010/main" val="1869774013"/>
              </p:ext>
            </p:extLst>
          </p:nvPr>
        </p:nvGraphicFramePr>
        <p:xfrm>
          <a:off x="683569" y="1340764"/>
          <a:ext cx="7848870" cy="3888435"/>
        </p:xfrm>
        <a:graphic>
          <a:graphicData uri="http://schemas.openxmlformats.org/drawingml/2006/table">
            <a:tbl>
              <a:tblPr firstRow="1" firstCol="1" bandRow="1">
                <a:tableStyleId>{5C22544A-7EE6-4342-B048-85BDC9FD1C3A}</a:tableStyleId>
              </a:tblPr>
              <a:tblGrid>
                <a:gridCol w="2616290">
                  <a:extLst>
                    <a:ext uri="{9D8B030D-6E8A-4147-A177-3AD203B41FA5}">
                      <a16:colId xmlns:a16="http://schemas.microsoft.com/office/drawing/2014/main" val="20000"/>
                    </a:ext>
                  </a:extLst>
                </a:gridCol>
                <a:gridCol w="2616290">
                  <a:extLst>
                    <a:ext uri="{9D8B030D-6E8A-4147-A177-3AD203B41FA5}">
                      <a16:colId xmlns:a16="http://schemas.microsoft.com/office/drawing/2014/main" val="20001"/>
                    </a:ext>
                  </a:extLst>
                </a:gridCol>
                <a:gridCol w="2616290">
                  <a:extLst>
                    <a:ext uri="{9D8B030D-6E8A-4147-A177-3AD203B41FA5}">
                      <a16:colId xmlns:a16="http://schemas.microsoft.com/office/drawing/2014/main" val="20002"/>
                    </a:ext>
                  </a:extLst>
                </a:gridCol>
              </a:tblGrid>
              <a:tr h="777687">
                <a:tc>
                  <a:txBody>
                    <a:bodyPr/>
                    <a:lstStyle/>
                    <a:p>
                      <a:pPr>
                        <a:lnSpc>
                          <a:spcPct val="115000"/>
                        </a:lnSpc>
                        <a:spcAft>
                          <a:spcPts val="0"/>
                        </a:spcAft>
                      </a:pPr>
                      <a:r>
                        <a:rPr lang="fr-FR" sz="1200" dirty="0">
                          <a:effectLst/>
                        </a:rPr>
                        <a:t>AGE</a:t>
                      </a:r>
                      <a:endParaRPr lang="fr-FR" sz="12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fr-FR" sz="1200" dirty="0" smtClean="0">
                          <a:effectLst/>
                        </a:rPr>
                        <a:t>FEMALE</a:t>
                      </a:r>
                      <a:endParaRPr lang="fr-FR" sz="12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fr-FR" sz="1200" dirty="0" smtClean="0">
                          <a:effectLst/>
                        </a:rPr>
                        <a:t>MALE</a:t>
                      </a:r>
                      <a:endParaRPr lang="fr-FR" sz="1200" dirty="0">
                        <a:effectLst/>
                        <a:latin typeface="Calibri"/>
                        <a:ea typeface="Times New Roman"/>
                        <a:cs typeface="Times New Roman"/>
                      </a:endParaRPr>
                    </a:p>
                  </a:txBody>
                  <a:tcPr marL="68580" marR="68580" marT="0" marB="0"/>
                </a:tc>
                <a:extLst>
                  <a:ext uri="{0D108BD9-81ED-4DB2-BD59-A6C34878D82A}">
                    <a16:rowId xmlns:a16="http://schemas.microsoft.com/office/drawing/2014/main" val="10000"/>
                  </a:ext>
                </a:extLst>
              </a:tr>
              <a:tr h="777687">
                <a:tc>
                  <a:txBody>
                    <a:bodyPr/>
                    <a:lstStyle/>
                    <a:p>
                      <a:pPr>
                        <a:lnSpc>
                          <a:spcPct val="115000"/>
                        </a:lnSpc>
                        <a:spcAft>
                          <a:spcPts val="0"/>
                        </a:spcAft>
                      </a:pPr>
                      <a:r>
                        <a:rPr lang="fr-FR" sz="1200">
                          <a:effectLst/>
                        </a:rPr>
                        <a:t>30-39</a:t>
                      </a:r>
                      <a:endParaRPr lang="fr-FR" sz="120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fr-FR" sz="1200" dirty="0">
                          <a:effectLst/>
                        </a:rPr>
                        <a:t>0</a:t>
                      </a:r>
                      <a:endParaRPr lang="fr-FR" sz="12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fr-FR" sz="1200" dirty="0">
                          <a:effectLst/>
                        </a:rPr>
                        <a:t>0</a:t>
                      </a:r>
                      <a:endParaRPr lang="fr-FR" sz="1200" dirty="0">
                        <a:effectLst/>
                        <a:latin typeface="Calibri"/>
                        <a:ea typeface="Times New Roman"/>
                        <a:cs typeface="Times New Roman"/>
                      </a:endParaRPr>
                    </a:p>
                  </a:txBody>
                  <a:tcPr marL="68580" marR="68580" marT="0" marB="0"/>
                </a:tc>
                <a:extLst>
                  <a:ext uri="{0D108BD9-81ED-4DB2-BD59-A6C34878D82A}">
                    <a16:rowId xmlns:a16="http://schemas.microsoft.com/office/drawing/2014/main" val="10001"/>
                  </a:ext>
                </a:extLst>
              </a:tr>
              <a:tr h="777687">
                <a:tc>
                  <a:txBody>
                    <a:bodyPr/>
                    <a:lstStyle/>
                    <a:p>
                      <a:pPr>
                        <a:lnSpc>
                          <a:spcPct val="115000"/>
                        </a:lnSpc>
                        <a:spcAft>
                          <a:spcPts val="0"/>
                        </a:spcAft>
                      </a:pPr>
                      <a:r>
                        <a:rPr lang="fr-FR" sz="1200">
                          <a:effectLst/>
                        </a:rPr>
                        <a:t>40-49</a:t>
                      </a:r>
                      <a:endParaRPr lang="fr-FR" sz="120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fr-FR" sz="1200" dirty="0">
                          <a:effectLst/>
                        </a:rPr>
                        <a:t>0</a:t>
                      </a:r>
                      <a:endParaRPr lang="fr-FR" sz="12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fr-FR" sz="1200" dirty="0">
                          <a:effectLst/>
                        </a:rPr>
                        <a:t>5</a:t>
                      </a:r>
                      <a:endParaRPr lang="fr-FR" sz="1200" dirty="0">
                        <a:effectLst/>
                        <a:latin typeface="Calibri"/>
                        <a:ea typeface="Times New Roman"/>
                        <a:cs typeface="Times New Roman"/>
                      </a:endParaRPr>
                    </a:p>
                  </a:txBody>
                  <a:tcPr marL="68580" marR="68580" marT="0" marB="0"/>
                </a:tc>
                <a:extLst>
                  <a:ext uri="{0D108BD9-81ED-4DB2-BD59-A6C34878D82A}">
                    <a16:rowId xmlns:a16="http://schemas.microsoft.com/office/drawing/2014/main" val="10002"/>
                  </a:ext>
                </a:extLst>
              </a:tr>
              <a:tr h="777687">
                <a:tc>
                  <a:txBody>
                    <a:bodyPr/>
                    <a:lstStyle/>
                    <a:p>
                      <a:pPr>
                        <a:lnSpc>
                          <a:spcPct val="115000"/>
                        </a:lnSpc>
                        <a:spcAft>
                          <a:spcPts val="0"/>
                        </a:spcAft>
                      </a:pPr>
                      <a:r>
                        <a:rPr lang="fr-FR" sz="1200">
                          <a:effectLst/>
                        </a:rPr>
                        <a:t>50-59</a:t>
                      </a:r>
                      <a:endParaRPr lang="fr-FR" sz="120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fr-FR" sz="1200" dirty="0">
                          <a:effectLst/>
                        </a:rPr>
                        <a:t>2</a:t>
                      </a:r>
                      <a:endParaRPr lang="fr-FR" sz="12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fr-FR" sz="1200" dirty="0">
                          <a:effectLst/>
                        </a:rPr>
                        <a:t>8</a:t>
                      </a:r>
                      <a:endParaRPr lang="fr-FR" sz="1200" dirty="0">
                        <a:effectLst/>
                        <a:latin typeface="Calibri"/>
                        <a:ea typeface="Times New Roman"/>
                        <a:cs typeface="Times New Roman"/>
                      </a:endParaRPr>
                    </a:p>
                  </a:txBody>
                  <a:tcPr marL="68580" marR="68580" marT="0" marB="0"/>
                </a:tc>
                <a:extLst>
                  <a:ext uri="{0D108BD9-81ED-4DB2-BD59-A6C34878D82A}">
                    <a16:rowId xmlns:a16="http://schemas.microsoft.com/office/drawing/2014/main" val="10003"/>
                  </a:ext>
                </a:extLst>
              </a:tr>
              <a:tr h="777687">
                <a:tc>
                  <a:txBody>
                    <a:bodyPr/>
                    <a:lstStyle/>
                    <a:p>
                      <a:pPr>
                        <a:lnSpc>
                          <a:spcPct val="115000"/>
                        </a:lnSpc>
                        <a:spcAft>
                          <a:spcPts val="0"/>
                        </a:spcAft>
                      </a:pPr>
                      <a:r>
                        <a:rPr lang="fr-FR" sz="1200">
                          <a:effectLst/>
                        </a:rPr>
                        <a:t>TOTAL</a:t>
                      </a:r>
                      <a:endParaRPr lang="fr-FR" sz="120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fr-FR" sz="1200" dirty="0">
                          <a:effectLst/>
                        </a:rPr>
                        <a:t>2</a:t>
                      </a:r>
                      <a:endParaRPr lang="fr-FR" sz="12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fr-FR" sz="1200" dirty="0">
                          <a:effectLst/>
                        </a:rPr>
                        <a:t>13</a:t>
                      </a:r>
                      <a:endParaRPr lang="fr-FR" sz="1200" dirty="0">
                        <a:effectLst/>
                        <a:latin typeface="Calibri"/>
                        <a:ea typeface="Times New Roman"/>
                        <a:cs typeface="Times New Roman"/>
                      </a:endParaRPr>
                    </a:p>
                  </a:txBody>
                  <a:tcPr marL="68580" marR="68580" marT="0" marB="0"/>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6649154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l"/>
            <a:r>
              <a:rPr lang="fr-FR" sz="3100" b="1" u="sng" dirty="0" smtClean="0"/>
              <a:t/>
            </a:r>
            <a:br>
              <a:rPr lang="fr-FR" sz="3100" b="1" u="sng" dirty="0" smtClean="0"/>
            </a:br>
            <a:r>
              <a:rPr lang="fr-FR" sz="3100" b="1" u="sng" dirty="0" smtClean="0"/>
              <a:t>VII </a:t>
            </a:r>
            <a:r>
              <a:rPr lang="fr-FR" sz="3100" b="1" u="sng" dirty="0" smtClean="0"/>
              <a:t>– Main Objective</a:t>
            </a:r>
            <a:r>
              <a:rPr lang="fr-FR" sz="3100" dirty="0" smtClean="0"/>
              <a:t>: Mass </a:t>
            </a:r>
            <a:r>
              <a:rPr lang="fr-FR" sz="3100" dirty="0" err="1" smtClean="0"/>
              <a:t>fitting</a:t>
            </a:r>
            <a:r>
              <a:rPr lang="fr-FR" sz="3100" dirty="0" smtClean="0"/>
              <a:t> of </a:t>
            </a:r>
            <a:r>
              <a:rPr lang="fr-FR" sz="3100" dirty="0" err="1" smtClean="0"/>
              <a:t>children</a:t>
            </a:r>
            <a:r>
              <a:rPr lang="fr-FR" sz="3100" dirty="0" smtClean="0"/>
              <a:t> and </a:t>
            </a:r>
            <a:r>
              <a:rPr lang="fr-FR" sz="3100" dirty="0" err="1" smtClean="0"/>
              <a:t>adults</a:t>
            </a:r>
            <a:r>
              <a:rPr lang="fr-FR" sz="3100" dirty="0" smtClean="0"/>
              <a:t> </a:t>
            </a:r>
            <a:r>
              <a:rPr lang="fr-FR" sz="3100" dirty="0" err="1" smtClean="0"/>
              <a:t>physically</a:t>
            </a:r>
            <a:r>
              <a:rPr lang="fr-FR" sz="3100" dirty="0" smtClean="0"/>
              <a:t> </a:t>
            </a:r>
            <a:r>
              <a:rPr lang="fr-FR" sz="3100" dirty="0" err="1" smtClean="0"/>
              <a:t>disabled</a:t>
            </a:r>
            <a:r>
              <a:rPr lang="fr-FR" sz="3100" dirty="0" smtClean="0"/>
              <a:t> </a:t>
            </a:r>
            <a:r>
              <a:rPr lang="fr-FR" sz="3100" dirty="0" err="1" smtClean="0"/>
              <a:t>persp,s</a:t>
            </a:r>
            <a:r>
              <a:rPr lang="fr-FR" sz="3100" dirty="0" smtClean="0"/>
              <a:t> in </a:t>
            </a:r>
            <a:r>
              <a:rPr lang="fr-FR" sz="3100" dirty="0" err="1" smtClean="0"/>
              <a:t>order</a:t>
            </a:r>
            <a:r>
              <a:rPr lang="fr-FR" sz="3100" dirty="0" smtClean="0"/>
              <a:t> to </a:t>
            </a:r>
            <a:r>
              <a:rPr lang="fr-FR" sz="3100" dirty="0" err="1" smtClean="0"/>
              <a:t>improve</a:t>
            </a:r>
            <a:r>
              <a:rPr lang="fr-FR" sz="3100" dirty="0" smtClean="0"/>
              <a:t> the </a:t>
            </a:r>
            <a:r>
              <a:rPr lang="fr-FR" sz="3100" dirty="0" err="1" smtClean="0"/>
              <a:t>attendance</a:t>
            </a:r>
            <a:r>
              <a:rPr lang="fr-FR" sz="3100" dirty="0" smtClean="0"/>
              <a:t> to the Niamey centre.</a:t>
            </a:r>
            <a:r>
              <a:rPr lang="fr-FR" dirty="0"/>
              <a:t/>
            </a:r>
            <a:br>
              <a:rPr lang="fr-FR" dirty="0"/>
            </a:br>
            <a:endParaRPr lang="fr-FR" dirty="0"/>
          </a:p>
        </p:txBody>
      </p:sp>
      <p:sp>
        <p:nvSpPr>
          <p:cNvPr id="3" name="Espace réservé du contenu 2"/>
          <p:cNvSpPr>
            <a:spLocks noGrp="1"/>
          </p:cNvSpPr>
          <p:nvPr>
            <p:ph idx="1"/>
          </p:nvPr>
        </p:nvSpPr>
        <p:spPr>
          <a:xfrm>
            <a:off x="457200" y="1484784"/>
            <a:ext cx="8435280" cy="5040560"/>
          </a:xfrm>
        </p:spPr>
        <p:txBody>
          <a:bodyPr>
            <a:normAutofit/>
          </a:bodyPr>
          <a:lstStyle/>
          <a:p>
            <a:pPr marL="0" indent="0">
              <a:buNone/>
            </a:pPr>
            <a:r>
              <a:rPr lang="fr-FR" b="1" dirty="0"/>
              <a:t>7.1 </a:t>
            </a:r>
            <a:r>
              <a:rPr lang="fr-FR" b="1" u="sng" dirty="0" err="1" smtClean="0"/>
              <a:t>Specific</a:t>
            </a:r>
            <a:r>
              <a:rPr lang="fr-FR" b="1" u="sng" dirty="0" smtClean="0"/>
              <a:t> Objectives</a:t>
            </a:r>
            <a:r>
              <a:rPr lang="fr-FR" b="1" u="sng" dirty="0"/>
              <a:t> </a:t>
            </a:r>
            <a:endParaRPr lang="fr-FR" dirty="0"/>
          </a:p>
          <a:p>
            <a:pPr marL="0" indent="0">
              <a:buNone/>
            </a:pPr>
            <a:r>
              <a:rPr lang="en-US" dirty="0" smtClean="0"/>
              <a:t>To </a:t>
            </a:r>
            <a:r>
              <a:rPr lang="en-US" dirty="0"/>
              <a:t>achieve the main objective our team worked on the following specific objectives:</a:t>
            </a:r>
            <a:r>
              <a:rPr lang="fr-FR" dirty="0" smtClean="0"/>
              <a:t> </a:t>
            </a:r>
            <a:endParaRPr lang="fr-FR" dirty="0"/>
          </a:p>
          <a:p>
            <a:pPr marL="0" indent="0">
              <a:buNone/>
            </a:pPr>
            <a:r>
              <a:rPr lang="fr-FR" b="1" dirty="0"/>
              <a:t>OS1</a:t>
            </a:r>
            <a:r>
              <a:rPr lang="fr-FR" dirty="0"/>
              <a:t> : </a:t>
            </a:r>
            <a:r>
              <a:rPr lang="en-US" dirty="0" smtClean="0"/>
              <a:t>Make </a:t>
            </a:r>
            <a:r>
              <a:rPr lang="en-US" dirty="0"/>
              <a:t>rehabilitation care accessible;</a:t>
            </a:r>
            <a:r>
              <a:rPr lang="fr-FR" dirty="0"/>
              <a:t> ;</a:t>
            </a:r>
          </a:p>
          <a:p>
            <a:pPr marL="0" indent="0">
              <a:buNone/>
            </a:pPr>
            <a:r>
              <a:rPr lang="fr-FR" b="1" dirty="0"/>
              <a:t>OS2</a:t>
            </a:r>
            <a:r>
              <a:rPr lang="fr-FR" dirty="0"/>
              <a:t> : </a:t>
            </a:r>
            <a:r>
              <a:rPr lang="en-US" dirty="0" smtClean="0"/>
              <a:t>improve </a:t>
            </a:r>
            <a:r>
              <a:rPr lang="en-US" dirty="0"/>
              <a:t>the quality of </a:t>
            </a:r>
            <a:r>
              <a:rPr lang="en-US" dirty="0" smtClean="0"/>
              <a:t>services;</a:t>
            </a:r>
            <a:endParaRPr lang="fr-FR" dirty="0"/>
          </a:p>
          <a:p>
            <a:pPr marL="0" indent="0">
              <a:buNone/>
            </a:pPr>
            <a:r>
              <a:rPr lang="fr-FR" b="1" dirty="0"/>
              <a:t>OS3</a:t>
            </a:r>
            <a:r>
              <a:rPr lang="fr-FR" dirty="0"/>
              <a:t> :   </a:t>
            </a:r>
            <a:r>
              <a:rPr lang="en-US" dirty="0" smtClean="0"/>
              <a:t>Ensure </a:t>
            </a:r>
            <a:r>
              <a:rPr lang="en-US" dirty="0"/>
              <a:t>the Sustainability of Services;</a:t>
            </a:r>
            <a:r>
              <a:rPr lang="fr-FR" dirty="0" smtClean="0"/>
              <a:t> </a:t>
            </a:r>
            <a:endParaRPr lang="fr-FR" dirty="0"/>
          </a:p>
          <a:p>
            <a:pPr marL="0" indent="0">
              <a:buNone/>
            </a:pPr>
            <a:r>
              <a:rPr lang="en-US" dirty="0" smtClean="0"/>
              <a:t>With </a:t>
            </a:r>
            <a:r>
              <a:rPr lang="en-US" dirty="0"/>
              <a:t>respect to each objective, activities have been proposed:</a:t>
            </a:r>
            <a:r>
              <a:rPr lang="fr-FR" dirty="0"/>
              <a:t> :</a:t>
            </a:r>
          </a:p>
          <a:p>
            <a:pPr marL="0" indent="0">
              <a:buNone/>
            </a:pPr>
            <a:endParaRPr lang="fr-FR" dirty="0"/>
          </a:p>
        </p:txBody>
      </p:sp>
    </p:spTree>
    <p:extLst>
      <p:ext uri="{BB962C8B-B14F-4D97-AF65-F5344CB8AC3E}">
        <p14:creationId xmlns:p14="http://schemas.microsoft.com/office/powerpoint/2010/main" val="10910414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06090"/>
          </a:xfrm>
        </p:spPr>
        <p:txBody>
          <a:bodyPr>
            <a:normAutofit fontScale="90000"/>
          </a:bodyPr>
          <a:lstStyle/>
          <a:p>
            <a:r>
              <a:rPr lang="fr-FR" b="1" u="sng" dirty="0" smtClean="0"/>
              <a:t/>
            </a:r>
            <a:br>
              <a:rPr lang="fr-FR" b="1" u="sng" dirty="0" smtClean="0"/>
            </a:br>
            <a:r>
              <a:rPr lang="fr-FR" b="1" u="sng" dirty="0" smtClean="0"/>
              <a:t>VIII </a:t>
            </a:r>
            <a:r>
              <a:rPr lang="fr-FR" b="1" u="sng" dirty="0"/>
              <a:t>DESCRIPTION </a:t>
            </a:r>
            <a:r>
              <a:rPr lang="fr-FR" b="1" u="sng" dirty="0" smtClean="0"/>
              <a:t>OF THE CENTRE</a:t>
            </a:r>
            <a:r>
              <a:rPr lang="fr-FR" dirty="0"/>
              <a:t/>
            </a:r>
            <a:br>
              <a:rPr lang="fr-FR" dirty="0"/>
            </a:br>
            <a:endParaRPr lang="fr-FR" dirty="0"/>
          </a:p>
        </p:txBody>
      </p:sp>
      <p:sp>
        <p:nvSpPr>
          <p:cNvPr id="3" name="Espace réservé du contenu 2"/>
          <p:cNvSpPr>
            <a:spLocks noGrp="1"/>
          </p:cNvSpPr>
          <p:nvPr>
            <p:ph idx="1"/>
          </p:nvPr>
        </p:nvSpPr>
        <p:spPr>
          <a:xfrm>
            <a:off x="179512" y="1052736"/>
            <a:ext cx="8784976" cy="5544616"/>
          </a:xfrm>
        </p:spPr>
        <p:txBody>
          <a:bodyPr>
            <a:normAutofit fontScale="62500" lnSpcReduction="20000"/>
          </a:bodyPr>
          <a:lstStyle/>
          <a:p>
            <a:pPr marL="0" indent="0">
              <a:buNone/>
            </a:pPr>
            <a:r>
              <a:rPr lang="fr-FR" b="1" dirty="0"/>
              <a:t>8.1) </a:t>
            </a:r>
            <a:r>
              <a:rPr lang="fr-FR" b="1" dirty="0" smtClean="0"/>
              <a:t>The building</a:t>
            </a:r>
            <a:endParaRPr lang="fr-FR" dirty="0" smtClean="0"/>
          </a:p>
          <a:p>
            <a:pPr marL="0" indent="0">
              <a:buNone/>
            </a:pPr>
            <a:r>
              <a:rPr lang="fr-FR" dirty="0" smtClean="0"/>
              <a:t> </a:t>
            </a:r>
            <a:r>
              <a:rPr lang="en-US" dirty="0" smtClean="0"/>
              <a:t>The </a:t>
            </a:r>
            <a:r>
              <a:rPr lang="en-US" dirty="0"/>
              <a:t>building is </a:t>
            </a:r>
            <a:r>
              <a:rPr lang="en-US" dirty="0" smtClean="0"/>
              <a:t>small, </a:t>
            </a:r>
            <a:r>
              <a:rPr lang="en-US" dirty="0"/>
              <a:t>very old, built in a single block with granitic rock, inherited from colonization, it is the first building of the hospital (</a:t>
            </a:r>
            <a:r>
              <a:rPr lang="en-US" dirty="0" err="1"/>
              <a:t>Jule</a:t>
            </a:r>
            <a:r>
              <a:rPr lang="en-US" dirty="0"/>
              <a:t> </a:t>
            </a:r>
            <a:r>
              <a:rPr lang="en-US" dirty="0" err="1"/>
              <a:t>Brévier</a:t>
            </a:r>
            <a:r>
              <a:rPr lang="en-US" dirty="0"/>
              <a:t> Hospital) dating from 1945, it is composed as </a:t>
            </a:r>
            <a:r>
              <a:rPr lang="en-US" dirty="0" smtClean="0"/>
              <a:t>follows</a:t>
            </a:r>
            <a:r>
              <a:rPr lang="fr-FR" dirty="0" smtClean="0"/>
              <a:t>:</a:t>
            </a:r>
            <a:endParaRPr lang="fr-FR" dirty="0" smtClean="0"/>
          </a:p>
          <a:p>
            <a:pPr marL="0" lvl="0" indent="0">
              <a:buNone/>
            </a:pPr>
            <a:r>
              <a:rPr lang="fr-FR" dirty="0" smtClean="0"/>
              <a:t>- </a:t>
            </a:r>
            <a:r>
              <a:rPr lang="fr-FR" dirty="0" smtClean="0"/>
              <a:t>One(1</a:t>
            </a:r>
            <a:r>
              <a:rPr lang="fr-FR" dirty="0"/>
              <a:t>) </a:t>
            </a:r>
            <a:r>
              <a:rPr lang="fr-FR" dirty="0" err="1" smtClean="0"/>
              <a:t>equipped</a:t>
            </a:r>
            <a:r>
              <a:rPr lang="fr-FR" dirty="0" smtClean="0"/>
              <a:t> Office;</a:t>
            </a:r>
            <a:endParaRPr lang="fr-FR" dirty="0"/>
          </a:p>
          <a:p>
            <a:pPr marL="0" lvl="0" indent="0">
              <a:buNone/>
            </a:pPr>
            <a:r>
              <a:rPr lang="fr-FR" dirty="0"/>
              <a:t>- </a:t>
            </a:r>
            <a:r>
              <a:rPr lang="fr-FR" dirty="0" smtClean="0"/>
              <a:t>One(1</a:t>
            </a:r>
            <a:r>
              <a:rPr lang="fr-FR" dirty="0"/>
              <a:t>) </a:t>
            </a:r>
            <a:r>
              <a:rPr lang="fr-FR" dirty="0" smtClean="0"/>
              <a:t>Store;</a:t>
            </a:r>
            <a:endParaRPr lang="fr-FR" dirty="0"/>
          </a:p>
          <a:p>
            <a:pPr marL="0" lvl="0" indent="0">
              <a:buNone/>
            </a:pPr>
            <a:r>
              <a:rPr lang="fr-FR" dirty="0" smtClean="0"/>
              <a:t>- One(1</a:t>
            </a:r>
            <a:r>
              <a:rPr lang="fr-FR" dirty="0"/>
              <a:t>) </a:t>
            </a:r>
            <a:r>
              <a:rPr lang="fr-FR" dirty="0" err="1" smtClean="0"/>
              <a:t>plaster</a:t>
            </a:r>
            <a:r>
              <a:rPr lang="fr-FR" dirty="0" smtClean="0"/>
              <a:t> room;</a:t>
            </a:r>
            <a:endParaRPr lang="fr-FR" dirty="0"/>
          </a:p>
          <a:p>
            <a:pPr marL="0" lvl="0" indent="0">
              <a:buNone/>
            </a:pPr>
            <a:r>
              <a:rPr lang="fr-FR" dirty="0" smtClean="0"/>
              <a:t>-One(1)</a:t>
            </a:r>
            <a:r>
              <a:rPr lang="fr-FR" dirty="0" err="1" smtClean="0"/>
              <a:t>manufacturing</a:t>
            </a:r>
            <a:r>
              <a:rPr lang="fr-FR" dirty="0" smtClean="0"/>
              <a:t> and </a:t>
            </a:r>
            <a:r>
              <a:rPr lang="fr-FR" dirty="0" err="1" smtClean="0"/>
              <a:t>assembling</a:t>
            </a:r>
            <a:r>
              <a:rPr lang="fr-FR" dirty="0" smtClean="0"/>
              <a:t> room;</a:t>
            </a:r>
            <a:endParaRPr lang="fr-FR" dirty="0"/>
          </a:p>
          <a:p>
            <a:pPr marL="0" lvl="0" indent="0">
              <a:buNone/>
            </a:pPr>
            <a:r>
              <a:rPr lang="fr-FR" dirty="0" smtClean="0"/>
              <a:t>-One(1</a:t>
            </a:r>
            <a:r>
              <a:rPr lang="fr-FR" dirty="0"/>
              <a:t>) </a:t>
            </a:r>
            <a:r>
              <a:rPr lang="fr-FR" dirty="0" err="1" smtClean="0"/>
              <a:t>thermoforming</a:t>
            </a:r>
            <a:r>
              <a:rPr lang="fr-FR" dirty="0" smtClean="0"/>
              <a:t> room;</a:t>
            </a:r>
            <a:endParaRPr lang="fr-FR" dirty="0"/>
          </a:p>
          <a:p>
            <a:pPr marL="0" lvl="0" indent="0">
              <a:buNone/>
            </a:pPr>
            <a:r>
              <a:rPr lang="fr-FR" dirty="0" smtClean="0"/>
              <a:t>-One(1</a:t>
            </a:r>
            <a:r>
              <a:rPr lang="fr-FR" dirty="0"/>
              <a:t>) </a:t>
            </a:r>
            <a:r>
              <a:rPr lang="fr-FR" dirty="0" err="1" smtClean="0"/>
              <a:t>shoe</a:t>
            </a:r>
            <a:r>
              <a:rPr lang="fr-FR" dirty="0" smtClean="0"/>
              <a:t> </a:t>
            </a:r>
            <a:r>
              <a:rPr lang="fr-FR" dirty="0" err="1" smtClean="0"/>
              <a:t>repair</a:t>
            </a:r>
            <a:r>
              <a:rPr lang="fr-FR" dirty="0" smtClean="0"/>
              <a:t> room;</a:t>
            </a:r>
            <a:endParaRPr lang="fr-FR" dirty="0"/>
          </a:p>
          <a:p>
            <a:pPr marL="0" lvl="0" indent="0">
              <a:buNone/>
            </a:pPr>
            <a:r>
              <a:rPr lang="fr-FR" dirty="0" smtClean="0"/>
              <a:t>- One(1</a:t>
            </a:r>
            <a:r>
              <a:rPr lang="fr-FR" dirty="0"/>
              <a:t>) </a:t>
            </a:r>
            <a:r>
              <a:rPr lang="fr-FR" dirty="0" smtClean="0"/>
              <a:t>Reception room;</a:t>
            </a:r>
            <a:endParaRPr lang="fr-FR" dirty="0"/>
          </a:p>
          <a:p>
            <a:pPr marL="0" lvl="0" indent="0">
              <a:buNone/>
            </a:pPr>
            <a:r>
              <a:rPr lang="fr-FR" dirty="0" smtClean="0"/>
              <a:t>-</a:t>
            </a:r>
            <a:r>
              <a:rPr lang="fr-FR" dirty="0"/>
              <a:t> </a:t>
            </a:r>
            <a:r>
              <a:rPr lang="fr-FR" dirty="0" smtClean="0"/>
              <a:t>One</a:t>
            </a:r>
            <a:r>
              <a:rPr lang="fr-FR" dirty="0" smtClean="0"/>
              <a:t>(1</a:t>
            </a:r>
            <a:r>
              <a:rPr lang="fr-FR" dirty="0"/>
              <a:t>) </a:t>
            </a:r>
            <a:r>
              <a:rPr lang="fr-FR" dirty="0" err="1" smtClean="0"/>
              <a:t>Gait</a:t>
            </a:r>
            <a:r>
              <a:rPr lang="fr-FR" dirty="0" smtClean="0"/>
              <a:t> and </a:t>
            </a:r>
            <a:r>
              <a:rPr lang="fr-FR" dirty="0" err="1" smtClean="0"/>
              <a:t>rehabilitation</a:t>
            </a:r>
            <a:r>
              <a:rPr lang="fr-FR" dirty="0" smtClean="0"/>
              <a:t> room;</a:t>
            </a:r>
            <a:endParaRPr lang="fr-FR" dirty="0"/>
          </a:p>
          <a:p>
            <a:pPr marL="0" lvl="0" indent="0">
              <a:buNone/>
            </a:pPr>
            <a:r>
              <a:rPr lang="fr-FR" dirty="0" smtClean="0"/>
              <a:t>-One(1</a:t>
            </a:r>
            <a:r>
              <a:rPr lang="fr-FR" dirty="0"/>
              <a:t>) </a:t>
            </a:r>
            <a:r>
              <a:rPr lang="fr-FR" dirty="0" err="1" smtClean="0"/>
              <a:t>welding</a:t>
            </a:r>
            <a:r>
              <a:rPr lang="fr-FR" dirty="0" smtClean="0"/>
              <a:t> room;</a:t>
            </a:r>
            <a:endParaRPr lang="fr-FR" dirty="0"/>
          </a:p>
          <a:p>
            <a:pPr marL="0" lvl="0" indent="0">
              <a:buNone/>
            </a:pPr>
            <a:r>
              <a:rPr lang="fr-FR" dirty="0" smtClean="0"/>
              <a:t>-One(1</a:t>
            </a:r>
            <a:r>
              <a:rPr lang="fr-FR" dirty="0"/>
              <a:t>) </a:t>
            </a:r>
            <a:r>
              <a:rPr lang="fr-FR" dirty="0" err="1" smtClean="0"/>
              <a:t>storage</a:t>
            </a:r>
            <a:r>
              <a:rPr lang="fr-FR" dirty="0" smtClean="0"/>
              <a:t> room;</a:t>
            </a:r>
            <a:endParaRPr lang="fr-FR" dirty="0"/>
          </a:p>
          <a:p>
            <a:pPr marL="0" lvl="0" indent="0">
              <a:buNone/>
            </a:pPr>
            <a:r>
              <a:rPr lang="fr-FR" dirty="0" smtClean="0"/>
              <a:t>- One(1</a:t>
            </a:r>
            <a:r>
              <a:rPr lang="fr-FR" dirty="0"/>
              <a:t>) </a:t>
            </a:r>
            <a:r>
              <a:rPr lang="fr-FR" dirty="0" smtClean="0"/>
              <a:t>Corridor;</a:t>
            </a:r>
            <a:endParaRPr lang="fr-FR" dirty="0"/>
          </a:p>
          <a:p>
            <a:pPr marL="0" lvl="0" indent="0">
              <a:buNone/>
            </a:pPr>
            <a:r>
              <a:rPr lang="fr-FR" dirty="0" smtClean="0"/>
              <a:t>-</a:t>
            </a:r>
            <a:r>
              <a:rPr lang="fr-FR" dirty="0"/>
              <a:t> </a:t>
            </a:r>
            <a:r>
              <a:rPr lang="fr-FR" dirty="0" err="1" smtClean="0"/>
              <a:t>Two</a:t>
            </a:r>
            <a:r>
              <a:rPr lang="fr-FR" dirty="0" smtClean="0"/>
              <a:t>(2</a:t>
            </a:r>
            <a:r>
              <a:rPr lang="fr-FR" dirty="0"/>
              <a:t>) </a:t>
            </a:r>
            <a:r>
              <a:rPr lang="fr-FR" dirty="0" err="1" smtClean="0"/>
              <a:t>Toilet</a:t>
            </a:r>
            <a:r>
              <a:rPr lang="fr-FR" dirty="0" smtClean="0"/>
              <a:t> </a:t>
            </a:r>
            <a:r>
              <a:rPr lang="fr-FR" dirty="0" err="1" smtClean="0"/>
              <a:t>rooms</a:t>
            </a:r>
            <a:r>
              <a:rPr lang="fr-FR" dirty="0" smtClean="0"/>
              <a:t>;</a:t>
            </a:r>
            <a:endParaRPr lang="fr-FR" dirty="0" smtClean="0"/>
          </a:p>
          <a:p>
            <a:pPr marL="0" indent="0">
              <a:buNone/>
            </a:pPr>
            <a:r>
              <a:rPr lang="fr-FR" dirty="0" smtClean="0"/>
              <a:t>- One(1</a:t>
            </a:r>
            <a:r>
              <a:rPr lang="fr-FR" dirty="0" smtClean="0"/>
              <a:t>) </a:t>
            </a:r>
            <a:r>
              <a:rPr lang="fr-FR" dirty="0" smtClean="0"/>
              <a:t>Consultation room</a:t>
            </a:r>
            <a:endParaRPr lang="fr-FR" dirty="0" smtClean="0"/>
          </a:p>
          <a:p>
            <a:pPr marL="0" indent="0">
              <a:buNone/>
            </a:pPr>
            <a:r>
              <a:rPr lang="fr-FR" dirty="0" smtClean="0"/>
              <a:t>- </a:t>
            </a:r>
            <a:r>
              <a:rPr lang="fr-FR" dirty="0" err="1" smtClean="0"/>
              <a:t>Two</a:t>
            </a:r>
            <a:r>
              <a:rPr lang="fr-FR" dirty="0" smtClean="0"/>
              <a:t> </a:t>
            </a:r>
            <a:r>
              <a:rPr lang="fr-FR" dirty="0" err="1" smtClean="0"/>
              <a:t>hospital</a:t>
            </a:r>
            <a:r>
              <a:rPr lang="fr-FR" dirty="0" smtClean="0"/>
              <a:t> </a:t>
            </a:r>
            <a:r>
              <a:rPr lang="fr-FR" dirty="0" err="1" smtClean="0"/>
              <a:t>rooms</a:t>
            </a:r>
            <a:r>
              <a:rPr lang="fr-FR" dirty="0" smtClean="0"/>
              <a:t> for patients </a:t>
            </a:r>
            <a:r>
              <a:rPr lang="fr-FR" dirty="0" err="1" smtClean="0"/>
              <a:t>coming</a:t>
            </a:r>
            <a:r>
              <a:rPr lang="fr-FR" dirty="0" smtClean="0"/>
              <a:t> </a:t>
            </a:r>
            <a:r>
              <a:rPr lang="fr-FR" dirty="0" err="1" smtClean="0"/>
              <a:t>from</a:t>
            </a:r>
            <a:r>
              <a:rPr lang="fr-FR" dirty="0" smtClean="0"/>
              <a:t> Agadez</a:t>
            </a:r>
            <a:r>
              <a:rPr lang="fr-FR" dirty="0" smtClean="0"/>
              <a:t>, </a:t>
            </a:r>
            <a:r>
              <a:rPr lang="fr-FR" dirty="0" err="1" smtClean="0"/>
              <a:t>Tillabery</a:t>
            </a:r>
            <a:r>
              <a:rPr lang="fr-FR" dirty="0" smtClean="0"/>
              <a:t> and </a:t>
            </a:r>
            <a:r>
              <a:rPr lang="fr-FR" dirty="0" smtClean="0"/>
              <a:t>Diffa.</a:t>
            </a:r>
          </a:p>
          <a:p>
            <a:pPr marL="0" indent="0">
              <a:buNone/>
            </a:pPr>
            <a:endParaRPr lang="fr-FR" dirty="0"/>
          </a:p>
        </p:txBody>
      </p:sp>
    </p:spTree>
    <p:extLst>
      <p:ext uri="{BB962C8B-B14F-4D97-AF65-F5344CB8AC3E}">
        <p14:creationId xmlns:p14="http://schemas.microsoft.com/office/powerpoint/2010/main" val="13750429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332656"/>
            <a:ext cx="8712968" cy="6336704"/>
          </a:xfrm>
        </p:spPr>
        <p:txBody>
          <a:bodyPr>
            <a:normAutofit fontScale="92500" lnSpcReduction="10000"/>
          </a:bodyPr>
          <a:lstStyle/>
          <a:p>
            <a:pPr marL="0" indent="0">
              <a:buNone/>
            </a:pPr>
            <a:r>
              <a:rPr lang="fr-FR" b="1" dirty="0"/>
              <a:t>8.2)  </a:t>
            </a:r>
            <a:r>
              <a:rPr lang="fr-FR" b="1" dirty="0" smtClean="0"/>
              <a:t>The staff</a:t>
            </a:r>
            <a:r>
              <a:rPr lang="fr-FR" b="1" dirty="0"/>
              <a:t> </a:t>
            </a:r>
            <a:endParaRPr lang="fr-FR" dirty="0"/>
          </a:p>
          <a:p>
            <a:pPr marL="0" indent="0">
              <a:buNone/>
            </a:pPr>
            <a:r>
              <a:rPr lang="fr-FR" dirty="0" smtClean="0"/>
              <a:t>Th</a:t>
            </a:r>
            <a:r>
              <a:rPr lang="fr-FR" dirty="0" smtClean="0"/>
              <a:t>e </a:t>
            </a:r>
            <a:r>
              <a:rPr lang="fr-FR" dirty="0" smtClean="0"/>
              <a:t>staff </a:t>
            </a:r>
            <a:r>
              <a:rPr lang="fr-FR" dirty="0" err="1" smtClean="0"/>
              <a:t>is</a:t>
            </a:r>
            <a:r>
              <a:rPr lang="fr-FR" dirty="0" smtClean="0"/>
              <a:t> </a:t>
            </a:r>
            <a:r>
              <a:rPr lang="fr-FR" dirty="0" err="1" smtClean="0"/>
              <a:t>composed</a:t>
            </a:r>
            <a:r>
              <a:rPr lang="fr-FR" dirty="0" smtClean="0"/>
              <a:t> as </a:t>
            </a:r>
            <a:r>
              <a:rPr lang="fr-FR" dirty="0" err="1" smtClean="0"/>
              <a:t>follows</a:t>
            </a:r>
            <a:r>
              <a:rPr lang="fr-FR" dirty="0"/>
              <a:t>:</a:t>
            </a:r>
            <a:endParaRPr lang="fr-FR" dirty="0"/>
          </a:p>
          <a:p>
            <a:pPr marL="0" indent="0">
              <a:buNone/>
            </a:pPr>
            <a:r>
              <a:rPr lang="fr-FR" dirty="0"/>
              <a:t>- </a:t>
            </a:r>
            <a:r>
              <a:rPr lang="fr-FR" dirty="0" smtClean="0"/>
              <a:t>Five(5</a:t>
            </a:r>
            <a:r>
              <a:rPr lang="fr-FR" dirty="0"/>
              <a:t>) </a:t>
            </a:r>
            <a:r>
              <a:rPr lang="fr-FR" dirty="0" err="1" smtClean="0"/>
              <a:t>Orthopedic</a:t>
            </a:r>
            <a:r>
              <a:rPr lang="fr-FR" dirty="0" smtClean="0"/>
              <a:t> </a:t>
            </a:r>
            <a:r>
              <a:rPr lang="fr-FR" dirty="0" err="1" smtClean="0"/>
              <a:t>Technologists</a:t>
            </a:r>
            <a:r>
              <a:rPr lang="fr-FR" dirty="0" smtClean="0"/>
              <a:t> </a:t>
            </a:r>
            <a:r>
              <a:rPr lang="fr-FR" dirty="0"/>
              <a:t>;</a:t>
            </a:r>
          </a:p>
          <a:p>
            <a:pPr marL="0" indent="0">
              <a:buNone/>
            </a:pPr>
            <a:r>
              <a:rPr lang="fr-FR" dirty="0"/>
              <a:t>- </a:t>
            </a:r>
            <a:r>
              <a:rPr lang="fr-FR" dirty="0" err="1" smtClean="0"/>
              <a:t>Two</a:t>
            </a:r>
            <a:r>
              <a:rPr lang="fr-FR" dirty="0" smtClean="0"/>
              <a:t> (2</a:t>
            </a:r>
            <a:r>
              <a:rPr lang="fr-FR" dirty="0"/>
              <a:t>) </a:t>
            </a:r>
            <a:r>
              <a:rPr lang="fr-FR" dirty="0" smtClean="0"/>
              <a:t>Assistant </a:t>
            </a:r>
            <a:r>
              <a:rPr lang="fr-FR" dirty="0" err="1" smtClean="0"/>
              <a:t>orthopedic</a:t>
            </a:r>
            <a:r>
              <a:rPr lang="fr-FR" dirty="0" smtClean="0"/>
              <a:t> </a:t>
            </a:r>
            <a:r>
              <a:rPr lang="fr-FR" dirty="0" err="1" smtClean="0"/>
              <a:t>technologists</a:t>
            </a:r>
            <a:r>
              <a:rPr lang="fr-FR" dirty="0" smtClean="0"/>
              <a:t>;</a:t>
            </a:r>
            <a:endParaRPr lang="fr-FR" dirty="0"/>
          </a:p>
          <a:p>
            <a:pPr marL="0" indent="0">
              <a:buNone/>
            </a:pPr>
            <a:r>
              <a:rPr lang="fr-FR" dirty="0"/>
              <a:t>- </a:t>
            </a:r>
            <a:r>
              <a:rPr lang="fr-FR" dirty="0" err="1" smtClean="0"/>
              <a:t>Two</a:t>
            </a:r>
            <a:r>
              <a:rPr lang="fr-FR" dirty="0" smtClean="0"/>
              <a:t>(2</a:t>
            </a:r>
            <a:r>
              <a:rPr lang="fr-FR" dirty="0"/>
              <a:t>) </a:t>
            </a:r>
            <a:r>
              <a:rPr lang="fr-FR" dirty="0" err="1" smtClean="0"/>
              <a:t>shoemakers</a:t>
            </a:r>
            <a:r>
              <a:rPr lang="fr-FR" dirty="0" smtClean="0"/>
              <a:t>;</a:t>
            </a:r>
            <a:endParaRPr lang="fr-FR" dirty="0"/>
          </a:p>
          <a:p>
            <a:pPr marL="0" indent="0">
              <a:buNone/>
            </a:pPr>
            <a:r>
              <a:rPr lang="fr-FR" dirty="0"/>
              <a:t>- </a:t>
            </a:r>
            <a:r>
              <a:rPr lang="fr-FR" dirty="0" smtClean="0"/>
              <a:t>One(1</a:t>
            </a:r>
            <a:r>
              <a:rPr lang="fr-FR" dirty="0"/>
              <a:t>) </a:t>
            </a:r>
            <a:r>
              <a:rPr lang="fr-FR" dirty="0" err="1" smtClean="0"/>
              <a:t>waitress</a:t>
            </a:r>
            <a:r>
              <a:rPr lang="fr-FR" dirty="0" smtClean="0"/>
              <a:t>;</a:t>
            </a:r>
            <a:endParaRPr lang="fr-FR" dirty="0"/>
          </a:p>
          <a:p>
            <a:pPr marL="0" indent="0">
              <a:buNone/>
            </a:pPr>
            <a:r>
              <a:rPr lang="fr-FR" dirty="0" smtClean="0"/>
              <a:t>-One(1</a:t>
            </a:r>
            <a:r>
              <a:rPr lang="fr-FR" dirty="0"/>
              <a:t>) </a:t>
            </a:r>
            <a:r>
              <a:rPr lang="fr-FR" dirty="0" err="1" smtClean="0"/>
              <a:t>Physiotherapist</a:t>
            </a:r>
            <a:r>
              <a:rPr lang="fr-FR" dirty="0"/>
              <a:t> ;</a:t>
            </a:r>
          </a:p>
          <a:p>
            <a:pPr marL="0" indent="0">
              <a:buNone/>
            </a:pPr>
            <a:r>
              <a:rPr lang="fr-FR" dirty="0" smtClean="0"/>
              <a:t>-One </a:t>
            </a:r>
            <a:r>
              <a:rPr lang="fr-FR" dirty="0"/>
              <a:t>(1) </a:t>
            </a:r>
            <a:r>
              <a:rPr lang="fr-FR" dirty="0" smtClean="0"/>
              <a:t>Assistant </a:t>
            </a:r>
            <a:r>
              <a:rPr lang="fr-FR" dirty="0" err="1" smtClean="0"/>
              <a:t>physiotherapist</a:t>
            </a:r>
            <a:r>
              <a:rPr lang="fr-FR" dirty="0" smtClean="0"/>
              <a:t>;</a:t>
            </a:r>
            <a:endParaRPr lang="fr-FR" dirty="0"/>
          </a:p>
          <a:p>
            <a:pPr marL="0" indent="0">
              <a:buNone/>
            </a:pPr>
            <a:r>
              <a:rPr lang="fr-FR" dirty="0" smtClean="0"/>
              <a:t>-</a:t>
            </a:r>
            <a:r>
              <a:rPr lang="fr-FR" dirty="0" smtClean="0"/>
              <a:t>O</a:t>
            </a:r>
            <a:r>
              <a:rPr lang="fr-FR" dirty="0" smtClean="0"/>
              <a:t>ne(1</a:t>
            </a:r>
            <a:r>
              <a:rPr lang="fr-FR" dirty="0"/>
              <a:t>) </a:t>
            </a:r>
            <a:r>
              <a:rPr lang="fr-FR" dirty="0" err="1" smtClean="0"/>
              <a:t>cleaning</a:t>
            </a:r>
            <a:r>
              <a:rPr lang="fr-FR" dirty="0" smtClean="0"/>
              <a:t> man;</a:t>
            </a:r>
            <a:endParaRPr lang="fr-FR" dirty="0"/>
          </a:p>
          <a:p>
            <a:pPr marL="0" indent="0">
              <a:buNone/>
            </a:pPr>
            <a:r>
              <a:rPr lang="fr-FR" dirty="0" smtClean="0"/>
              <a:t>-One(1</a:t>
            </a:r>
            <a:r>
              <a:rPr lang="fr-FR" dirty="0"/>
              <a:t>) </a:t>
            </a:r>
            <a:r>
              <a:rPr lang="fr-FR" dirty="0" smtClean="0"/>
              <a:t>Manager;</a:t>
            </a:r>
            <a:endParaRPr lang="fr-FR" dirty="0"/>
          </a:p>
          <a:p>
            <a:pPr marL="0" indent="0">
              <a:buNone/>
            </a:pPr>
            <a:r>
              <a:rPr lang="fr-FR" dirty="0" smtClean="0"/>
              <a:t>-One(1</a:t>
            </a:r>
            <a:r>
              <a:rPr lang="fr-FR" dirty="0"/>
              <a:t>) </a:t>
            </a:r>
            <a:r>
              <a:rPr lang="fr-FR" dirty="0" smtClean="0"/>
              <a:t>Computer </a:t>
            </a:r>
            <a:r>
              <a:rPr lang="fr-FR" dirty="0" err="1" smtClean="0"/>
              <a:t>Secretary</a:t>
            </a:r>
            <a:r>
              <a:rPr lang="fr-FR" dirty="0" smtClean="0"/>
              <a:t>;</a:t>
            </a:r>
            <a:endParaRPr lang="fr-FR" dirty="0"/>
          </a:p>
          <a:p>
            <a:pPr marL="0" indent="0">
              <a:buNone/>
            </a:pPr>
            <a:r>
              <a:rPr lang="fr-FR" dirty="0" smtClean="0"/>
              <a:t>-One </a:t>
            </a:r>
            <a:r>
              <a:rPr lang="fr-FR" dirty="0" err="1" smtClean="0"/>
              <a:t>Orthopedic</a:t>
            </a:r>
            <a:r>
              <a:rPr lang="fr-FR" dirty="0" smtClean="0"/>
              <a:t> </a:t>
            </a:r>
            <a:r>
              <a:rPr lang="fr-FR" dirty="0" err="1" smtClean="0"/>
              <a:t>Technologists</a:t>
            </a:r>
            <a:r>
              <a:rPr lang="fr-FR" dirty="0" smtClean="0"/>
              <a:t> expert of ICRC.</a:t>
            </a:r>
            <a:endParaRPr lang="fr-FR" dirty="0"/>
          </a:p>
          <a:p>
            <a:pPr marL="0" indent="0">
              <a:buNone/>
            </a:pPr>
            <a:endParaRPr lang="fr-FR" dirty="0"/>
          </a:p>
        </p:txBody>
      </p:sp>
    </p:spTree>
    <p:extLst>
      <p:ext uri="{BB962C8B-B14F-4D97-AF65-F5344CB8AC3E}">
        <p14:creationId xmlns:p14="http://schemas.microsoft.com/office/powerpoint/2010/main" val="3142741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l"/>
            <a:r>
              <a:rPr lang="fr-FR" sz="2400" b="1" dirty="0" smtClean="0"/>
              <a:t>IX</a:t>
            </a:r>
            <a:r>
              <a:rPr lang="fr-FR" sz="2400" b="1" dirty="0"/>
              <a:t> : </a:t>
            </a:r>
            <a:r>
              <a:rPr lang="fr-FR" sz="2400" b="1" u="sng" dirty="0" smtClean="0"/>
              <a:t>OPPORTUNITIES </a:t>
            </a:r>
            <a:r>
              <a:rPr lang="fr-FR" sz="2400" b="1" u="sng" dirty="0" smtClean="0"/>
              <a:t>AND BEST </a:t>
            </a:r>
            <a:r>
              <a:rPr lang="fr-FR" sz="2400" b="1" u="sng" dirty="0" smtClean="0"/>
              <a:t>PRACTICES AAT THE NIAMEY CENTRE THANKS TO THE PARTNERSHIP WITH INTERNATIONAL </a:t>
            </a:r>
            <a:r>
              <a:rPr lang="fr-FR" sz="2400" b="1" u="sng" dirty="0" err="1" smtClean="0"/>
              <a:t>NGOs</a:t>
            </a:r>
            <a:r>
              <a:rPr lang="fr-FR" sz="2400" dirty="0"/>
              <a:t> :</a:t>
            </a:r>
            <a:br>
              <a:rPr lang="fr-FR" sz="2400" dirty="0"/>
            </a:br>
            <a:endParaRPr lang="fr-FR" sz="2400" dirty="0"/>
          </a:p>
        </p:txBody>
      </p:sp>
      <p:sp>
        <p:nvSpPr>
          <p:cNvPr id="3" name="Espace réservé du contenu 2"/>
          <p:cNvSpPr>
            <a:spLocks noGrp="1"/>
          </p:cNvSpPr>
          <p:nvPr>
            <p:ph idx="1"/>
          </p:nvPr>
        </p:nvSpPr>
        <p:spPr>
          <a:xfrm>
            <a:off x="457200" y="1340768"/>
            <a:ext cx="8229600" cy="4785395"/>
          </a:xfrm>
        </p:spPr>
        <p:txBody>
          <a:bodyPr>
            <a:normAutofit fontScale="70000" lnSpcReduction="20000"/>
          </a:bodyPr>
          <a:lstStyle/>
          <a:p>
            <a:pPr marL="0" indent="0">
              <a:buNone/>
            </a:pPr>
            <a:r>
              <a:rPr lang="fr-FR" dirty="0"/>
              <a:t>9</a:t>
            </a:r>
            <a:r>
              <a:rPr lang="fr-FR" dirty="0" smtClean="0"/>
              <a:t>.1- </a:t>
            </a:r>
            <a:r>
              <a:rPr lang="fr-FR" b="1" dirty="0" smtClean="0"/>
              <a:t>WITH</a:t>
            </a:r>
            <a:r>
              <a:rPr lang="fr-FR" b="1" dirty="0" smtClean="0"/>
              <a:t> HUMANITY &amp; INCLUSION</a:t>
            </a:r>
            <a:r>
              <a:rPr lang="fr-FR" dirty="0"/>
              <a:t> : </a:t>
            </a:r>
            <a:r>
              <a:rPr lang="en-US" dirty="0"/>
              <a:t>After the fitting of 11 amputees in 2013 following the signing of a collaboration agreement, since then, our relations have continued especially in the care of disabled children attending school and from February 2018 the program 3D impact that lasted twelve </a:t>
            </a:r>
            <a:r>
              <a:rPr lang="en-US" dirty="0" smtClean="0"/>
              <a:t>months</a:t>
            </a:r>
            <a:r>
              <a:rPr lang="en-US" dirty="0"/>
              <a:t>. </a:t>
            </a:r>
            <a:endParaRPr lang="en-US" dirty="0" smtClean="0"/>
          </a:p>
          <a:p>
            <a:pPr marL="0" indent="0">
              <a:buNone/>
            </a:pPr>
            <a:r>
              <a:rPr lang="en-US" dirty="0" smtClean="0"/>
              <a:t>This regional scale program, </a:t>
            </a:r>
            <a:r>
              <a:rPr lang="en-US" dirty="0"/>
              <a:t>which </a:t>
            </a:r>
            <a:r>
              <a:rPr lang="en-US" dirty="0" smtClean="0"/>
              <a:t>gathered </a:t>
            </a:r>
            <a:r>
              <a:rPr lang="en-US" dirty="0"/>
              <a:t>three countries including Niger, Togo and Mali and involved four orthopedic </a:t>
            </a:r>
            <a:r>
              <a:rPr lang="en-US" dirty="0" err="1" smtClean="0"/>
              <a:t>centres</a:t>
            </a:r>
            <a:r>
              <a:rPr lang="en-US" dirty="0"/>
              <a:t>, namely CNAO </a:t>
            </a:r>
            <a:r>
              <a:rPr lang="en-US" dirty="0" err="1" smtClean="0"/>
              <a:t>Lome</a:t>
            </a:r>
            <a:r>
              <a:rPr lang="en-US" dirty="0" smtClean="0"/>
              <a:t>, </a:t>
            </a:r>
            <a:r>
              <a:rPr lang="en-US" dirty="0"/>
              <a:t>the </a:t>
            </a:r>
            <a:r>
              <a:rPr lang="en-US" dirty="0" err="1"/>
              <a:t>Dapaong</a:t>
            </a:r>
            <a:r>
              <a:rPr lang="en-US" dirty="0"/>
              <a:t> </a:t>
            </a:r>
            <a:r>
              <a:rPr lang="en-US" dirty="0" smtClean="0"/>
              <a:t>Centre </a:t>
            </a:r>
            <a:r>
              <a:rPr lang="en-US" dirty="0"/>
              <a:t>in Togo, Niamey </a:t>
            </a:r>
            <a:r>
              <a:rPr lang="en-US" dirty="0" smtClean="0"/>
              <a:t>Centre in </a:t>
            </a:r>
            <a:r>
              <a:rPr lang="en-US" dirty="0"/>
              <a:t>Niger and </a:t>
            </a:r>
            <a:r>
              <a:rPr lang="en-US" dirty="0" smtClean="0"/>
              <a:t>CNAOM Centre  </a:t>
            </a:r>
            <a:r>
              <a:rPr lang="en-US" dirty="0"/>
              <a:t>of Bamako in Mali</a:t>
            </a:r>
            <a:r>
              <a:rPr lang="en-US" dirty="0" smtClean="0"/>
              <a:t>.</a:t>
            </a:r>
            <a:endParaRPr lang="fr-FR" dirty="0"/>
          </a:p>
          <a:p>
            <a:pPr marL="0" indent="0">
              <a:buNone/>
            </a:pPr>
            <a:r>
              <a:rPr lang="en-US" dirty="0" smtClean="0"/>
              <a:t>In </a:t>
            </a:r>
            <a:r>
              <a:rPr lang="en-US" dirty="0"/>
              <a:t>Niamey, the IMPACT 3D project enabled us to </a:t>
            </a:r>
            <a:r>
              <a:rPr lang="en-US" dirty="0" smtClean="0"/>
              <a:t>fit </a:t>
            </a:r>
            <a:r>
              <a:rPr lang="en-US" dirty="0"/>
              <a:t>forty-four </a:t>
            </a:r>
            <a:r>
              <a:rPr lang="en-US" dirty="0" smtClean="0"/>
              <a:t>recipients</a:t>
            </a:r>
            <a:r>
              <a:rPr lang="en-US" dirty="0"/>
              <a:t>, </a:t>
            </a:r>
            <a:r>
              <a:rPr lang="en-US" dirty="0" smtClean="0"/>
              <a:t>twenty-two (22</a:t>
            </a:r>
            <a:r>
              <a:rPr lang="en-US" dirty="0"/>
              <a:t>) </a:t>
            </a:r>
            <a:r>
              <a:rPr lang="en-US" dirty="0" smtClean="0"/>
              <a:t>conventional orthoses and </a:t>
            </a:r>
            <a:r>
              <a:rPr lang="en-US" dirty="0"/>
              <a:t>twenty two (</a:t>
            </a:r>
            <a:r>
              <a:rPr lang="en-US" dirty="0" smtClean="0"/>
              <a:t>22) </a:t>
            </a:r>
            <a:r>
              <a:rPr lang="en-US" dirty="0" err="1" smtClean="0"/>
              <a:t>orthose</a:t>
            </a:r>
            <a:r>
              <a:rPr lang="en-US" dirty="0" smtClean="0"/>
              <a:t> </a:t>
            </a:r>
            <a:r>
              <a:rPr lang="en-US" dirty="0"/>
              <a:t>3D printed.</a:t>
            </a:r>
          </a:p>
          <a:p>
            <a:pPr marL="0" indent="0">
              <a:buNone/>
            </a:pPr>
            <a:r>
              <a:rPr lang="en-US" dirty="0"/>
              <a:t>The closing of the Impact 3D program took place on March 25, 2019 in </a:t>
            </a:r>
            <a:r>
              <a:rPr lang="en-US" dirty="0" err="1" smtClean="0"/>
              <a:t>Lome</a:t>
            </a:r>
            <a:r>
              <a:rPr lang="en-US" dirty="0" smtClean="0"/>
              <a:t> </a:t>
            </a:r>
            <a:r>
              <a:rPr lang="en-US" dirty="0"/>
              <a:t>in the presence of all </a:t>
            </a:r>
            <a:r>
              <a:rPr lang="en-US" dirty="0" smtClean="0"/>
              <a:t>actors</a:t>
            </a:r>
            <a:r>
              <a:rPr lang="en-US" dirty="0"/>
              <a:t>.</a:t>
            </a:r>
            <a:r>
              <a:rPr lang="fr-FR" dirty="0" smtClean="0"/>
              <a:t> </a:t>
            </a:r>
            <a:endParaRPr lang="fr-FR" dirty="0"/>
          </a:p>
        </p:txBody>
      </p:sp>
    </p:spTree>
    <p:extLst>
      <p:ext uri="{BB962C8B-B14F-4D97-AF65-F5344CB8AC3E}">
        <p14:creationId xmlns:p14="http://schemas.microsoft.com/office/powerpoint/2010/main" val="29594588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4624"/>
            <a:ext cx="8229600" cy="6336704"/>
          </a:xfrm>
        </p:spPr>
        <p:txBody>
          <a:bodyPr>
            <a:noAutofit/>
          </a:bodyPr>
          <a:lstStyle/>
          <a:p>
            <a:pPr marL="0" indent="0">
              <a:buNone/>
            </a:pPr>
            <a:r>
              <a:rPr lang="fr-FR" sz="2000" dirty="0" smtClean="0"/>
              <a:t>9.2-</a:t>
            </a:r>
            <a:r>
              <a:rPr lang="fr-FR" sz="2000" b="1" dirty="0"/>
              <a:t>C</a:t>
            </a:r>
            <a:r>
              <a:rPr lang="fr-FR" sz="2000" b="1" dirty="0" smtClean="0"/>
              <a:t>ollaboration </a:t>
            </a:r>
            <a:r>
              <a:rPr lang="fr-FR" sz="2000" b="1" dirty="0" err="1" smtClean="0"/>
              <a:t>with</a:t>
            </a:r>
            <a:r>
              <a:rPr lang="fr-FR" sz="2000" b="1" dirty="0" smtClean="0"/>
              <a:t>  ICRC</a:t>
            </a:r>
            <a:r>
              <a:rPr lang="fr-FR" sz="2000" dirty="0"/>
              <a:t> : </a:t>
            </a:r>
            <a:r>
              <a:rPr lang="en-US" sz="2000" dirty="0"/>
              <a:t>From 2012 to 2016 the </a:t>
            </a:r>
            <a:r>
              <a:rPr lang="en-US" sz="2000" dirty="0" smtClean="0"/>
              <a:t>resumption </a:t>
            </a:r>
            <a:r>
              <a:rPr lang="en-US" sz="2000" dirty="0"/>
              <a:t>of the </a:t>
            </a:r>
            <a:r>
              <a:rPr lang="en-US" sz="2000" dirty="0" err="1" smtClean="0"/>
              <a:t>centre</a:t>
            </a:r>
            <a:r>
              <a:rPr lang="en-US" sz="2000" dirty="0" smtClean="0"/>
              <a:t> </a:t>
            </a:r>
            <a:r>
              <a:rPr lang="en-US" sz="2000" dirty="0"/>
              <a:t>of Niamey by the ICRC allowed to renovate the center twice, to acquire new machines, the introduction of polypropylene technology, the management of patients with the PMS, the </a:t>
            </a:r>
            <a:r>
              <a:rPr lang="en-US" sz="2000" dirty="0" smtClean="0"/>
              <a:t>training of an orthopedic technologist </a:t>
            </a:r>
            <a:r>
              <a:rPr lang="en-US" sz="2000" dirty="0"/>
              <a:t>at ENAM School </a:t>
            </a:r>
            <a:r>
              <a:rPr lang="en-US" sz="2000" dirty="0" err="1" smtClean="0"/>
              <a:t>Lome</a:t>
            </a:r>
            <a:r>
              <a:rPr lang="en-US" sz="2000" dirty="0" smtClean="0"/>
              <a:t> </a:t>
            </a:r>
            <a:r>
              <a:rPr lang="en-US" sz="2000" dirty="0"/>
              <a:t>2012-2015, stock management by computer, programming national and international orders of </a:t>
            </a:r>
            <a:r>
              <a:rPr lang="en-US" sz="2000" dirty="0" smtClean="0"/>
              <a:t> </a:t>
            </a:r>
            <a:r>
              <a:rPr lang="en-US" sz="2000" dirty="0"/>
              <a:t>raw material and components in a timely manner, </a:t>
            </a:r>
            <a:r>
              <a:rPr lang="en-US" sz="2000" dirty="0" smtClean="0"/>
              <a:t>making </a:t>
            </a:r>
            <a:r>
              <a:rPr lang="en-US" sz="2000" dirty="0"/>
              <a:t>available </a:t>
            </a:r>
            <a:r>
              <a:rPr lang="en-US" sz="2000" dirty="0" smtClean="0"/>
              <a:t> </a:t>
            </a:r>
            <a:r>
              <a:rPr lang="en-US" sz="2000" dirty="0"/>
              <a:t>a specialist </a:t>
            </a:r>
            <a:r>
              <a:rPr lang="en-US" sz="2000" dirty="0" smtClean="0"/>
              <a:t>orthopedic technologist  </a:t>
            </a:r>
            <a:r>
              <a:rPr lang="en-US" sz="2000" dirty="0"/>
              <a:t>for the monitoring </a:t>
            </a:r>
            <a:r>
              <a:rPr lang="en-US" sz="2000" dirty="0" smtClean="0"/>
              <a:t>of technical  and manufacturing activities  </a:t>
            </a:r>
            <a:r>
              <a:rPr lang="en-US" sz="2000" dirty="0"/>
              <a:t>of the </a:t>
            </a:r>
            <a:r>
              <a:rPr lang="en-US" sz="2000" dirty="0" err="1" smtClean="0"/>
              <a:t>centre</a:t>
            </a:r>
            <a:r>
              <a:rPr lang="en-US" sz="2000" dirty="0" smtClean="0"/>
              <a:t>, </a:t>
            </a:r>
            <a:r>
              <a:rPr lang="en-US" sz="2000" dirty="0"/>
              <a:t>the payment of the </a:t>
            </a:r>
            <a:r>
              <a:rPr lang="en-US" sz="2000" dirty="0" smtClean="0"/>
              <a:t>fitting costs of patients coming </a:t>
            </a:r>
            <a:r>
              <a:rPr lang="en-US" sz="2000" dirty="0"/>
              <a:t>from conflict areas (</a:t>
            </a:r>
            <a:r>
              <a:rPr lang="en-US" sz="2000" dirty="0" err="1"/>
              <a:t>Agadez</a:t>
            </a:r>
            <a:r>
              <a:rPr lang="en-US" sz="2000" dirty="0"/>
              <a:t>, </a:t>
            </a:r>
            <a:r>
              <a:rPr lang="en-US" sz="2000" dirty="0" err="1"/>
              <a:t>Diffa</a:t>
            </a:r>
            <a:r>
              <a:rPr lang="en-US" sz="2000" dirty="0"/>
              <a:t> and </a:t>
            </a:r>
            <a:r>
              <a:rPr lang="en-US" sz="2000" dirty="0" err="1" smtClean="0"/>
              <a:t>Tillabery</a:t>
            </a:r>
            <a:r>
              <a:rPr lang="en-US" sz="2000" dirty="0" smtClean="0"/>
              <a:t> </a:t>
            </a:r>
            <a:r>
              <a:rPr lang="en-US" sz="2000" dirty="0"/>
              <a:t>but also their </a:t>
            </a:r>
            <a:r>
              <a:rPr lang="en-US" sz="2000" dirty="0" smtClean="0"/>
              <a:t>transport, </a:t>
            </a:r>
            <a:r>
              <a:rPr lang="en-US" sz="2000" dirty="0"/>
              <a:t>accommodation and catering during </a:t>
            </a:r>
            <a:r>
              <a:rPr lang="en-US" sz="2000" dirty="0" smtClean="0"/>
              <a:t>their stay at the </a:t>
            </a:r>
            <a:r>
              <a:rPr lang="en-US" sz="2000" dirty="0"/>
              <a:t>hospital </a:t>
            </a:r>
            <a:r>
              <a:rPr lang="en-US" sz="2000" dirty="0" smtClean="0"/>
              <a:t>in </a:t>
            </a:r>
            <a:r>
              <a:rPr lang="en-US" sz="2000" dirty="0"/>
              <a:t>Niamey for their </a:t>
            </a:r>
            <a:r>
              <a:rPr lang="en-US" sz="2000" dirty="0" smtClean="0"/>
              <a:t>fitting </a:t>
            </a:r>
          </a:p>
          <a:p>
            <a:pPr marL="0" indent="0">
              <a:buNone/>
            </a:pPr>
            <a:r>
              <a:rPr lang="en-US" sz="2000" dirty="0" smtClean="0"/>
              <a:t>Since </a:t>
            </a:r>
            <a:r>
              <a:rPr lang="en-US" sz="2000" dirty="0"/>
              <a:t>June </a:t>
            </a:r>
            <a:r>
              <a:rPr lang="en-US" sz="2000" dirty="0" smtClean="0"/>
              <a:t>2017, </a:t>
            </a:r>
            <a:r>
              <a:rPr lang="en-US" sz="2000" dirty="0"/>
              <a:t>with the introduction of the LMG-LDP program taking into account the six (6) areas of intervention encourages the center's TOT EMP team by implementing the EMP modules with the staff of our center which has continuously enabled identify, analyze efficiency gaps with a participatory approach under the supervision of the PRP / ICRC staff and the MSH (Management Science for Health) through the monthly meeting of the service team for follow-up action plan and discuss the issues </a:t>
            </a:r>
            <a:r>
              <a:rPr lang="en-US" sz="2000" dirty="0" smtClean="0"/>
              <a:t>the center is facing</a:t>
            </a:r>
            <a:r>
              <a:rPr lang="fr-FR" sz="2000" dirty="0" smtClean="0"/>
              <a:t>.</a:t>
            </a:r>
            <a:endParaRPr lang="fr-FR" sz="2000" dirty="0"/>
          </a:p>
          <a:p>
            <a:pPr marL="0" indent="0">
              <a:buNone/>
            </a:pPr>
            <a:endParaRPr lang="fr-FR" sz="2000" dirty="0"/>
          </a:p>
        </p:txBody>
      </p:sp>
    </p:spTree>
    <p:extLst>
      <p:ext uri="{BB962C8B-B14F-4D97-AF65-F5344CB8AC3E}">
        <p14:creationId xmlns:p14="http://schemas.microsoft.com/office/powerpoint/2010/main" val="26498877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88640"/>
            <a:ext cx="8229600" cy="5937523"/>
          </a:xfrm>
        </p:spPr>
        <p:txBody>
          <a:bodyPr>
            <a:normAutofit/>
          </a:bodyPr>
          <a:lstStyle/>
          <a:p>
            <a:pPr marL="0" indent="0">
              <a:buNone/>
            </a:pPr>
            <a:r>
              <a:rPr lang="fr-FR" sz="3000" dirty="0" smtClean="0"/>
              <a:t>9.3-</a:t>
            </a:r>
            <a:r>
              <a:rPr lang="fr-FR" sz="3000" b="1" dirty="0"/>
              <a:t>C</a:t>
            </a:r>
            <a:r>
              <a:rPr lang="fr-FR" sz="3000" b="1" dirty="0" smtClean="0"/>
              <a:t>ollaboration </a:t>
            </a:r>
            <a:r>
              <a:rPr lang="fr-FR" sz="3000" b="1" dirty="0" err="1" smtClean="0"/>
              <a:t>with</a:t>
            </a:r>
            <a:r>
              <a:rPr lang="fr-FR" sz="3000" b="1" dirty="0" smtClean="0"/>
              <a:t> </a:t>
            </a:r>
            <a:r>
              <a:rPr lang="fr-FR" sz="3000" b="1" dirty="0"/>
              <a:t>OADCPH </a:t>
            </a:r>
            <a:r>
              <a:rPr lang="fr-FR" sz="3000" b="1" dirty="0" smtClean="0"/>
              <a:t>:                         </a:t>
            </a:r>
            <a:endParaRPr lang="fr-FR" sz="3000" b="1" dirty="0" smtClean="0"/>
          </a:p>
          <a:p>
            <a:pPr marL="0" indent="0">
              <a:buNone/>
            </a:pPr>
            <a:r>
              <a:rPr lang="en-US" sz="3000" dirty="0" smtClean="0"/>
              <a:t>The </a:t>
            </a:r>
            <a:r>
              <a:rPr lang="en-US" sz="3000" dirty="0"/>
              <a:t>African Organization for the Development of a </a:t>
            </a:r>
            <a:r>
              <a:rPr lang="en-US" sz="3000" dirty="0" smtClean="0"/>
              <a:t>Centre </a:t>
            </a:r>
            <a:r>
              <a:rPr lang="en-US" sz="3000" dirty="0"/>
              <a:t>for </a:t>
            </a:r>
            <a:r>
              <a:rPr lang="en-US" sz="3000" dirty="0" smtClean="0"/>
              <a:t>People with disabilities ensures </a:t>
            </a:r>
            <a:r>
              <a:rPr lang="en-US" sz="3000" dirty="0"/>
              <a:t>the availability of orthopedic </a:t>
            </a:r>
            <a:r>
              <a:rPr lang="en-US" sz="3000" dirty="0" smtClean="0"/>
              <a:t>devices </a:t>
            </a:r>
            <a:r>
              <a:rPr lang="en-US" sz="3000" dirty="0"/>
              <a:t>and components nearby and this has facilitated orders for the </a:t>
            </a:r>
            <a:r>
              <a:rPr lang="en-US" sz="3000" dirty="0" err="1" smtClean="0"/>
              <a:t>centre</a:t>
            </a:r>
            <a:r>
              <a:rPr lang="en-US" sz="3000" dirty="0" smtClean="0"/>
              <a:t> </a:t>
            </a:r>
            <a:r>
              <a:rPr lang="en-US" sz="3000" dirty="0"/>
              <a:t>of </a:t>
            </a:r>
            <a:r>
              <a:rPr lang="en-US" sz="3000" dirty="0" smtClean="0"/>
              <a:t>Niamey</a:t>
            </a:r>
            <a:r>
              <a:rPr lang="fr-FR" sz="3000" dirty="0" smtClean="0"/>
              <a:t>. </a:t>
            </a:r>
            <a:r>
              <a:rPr lang="en-US" sz="3000" dirty="0"/>
              <a:t>Indeed only </a:t>
            </a:r>
            <a:r>
              <a:rPr lang="en-US" sz="3000" dirty="0" smtClean="0"/>
              <a:t>OADCPH </a:t>
            </a:r>
            <a:r>
              <a:rPr lang="en-US" sz="3000" dirty="0"/>
              <a:t>allows us to order with </a:t>
            </a:r>
            <a:r>
              <a:rPr lang="en-US" sz="3000" dirty="0" smtClean="0"/>
              <a:t>almost immediate delivery</a:t>
            </a:r>
            <a:r>
              <a:rPr lang="fr-FR" sz="3000" dirty="0" smtClean="0"/>
              <a:t>. </a:t>
            </a:r>
            <a:r>
              <a:rPr lang="en-US" sz="3000" dirty="0"/>
              <a:t>Today this </a:t>
            </a:r>
            <a:r>
              <a:rPr lang="en-US" sz="3000" dirty="0" smtClean="0"/>
              <a:t>procurement </a:t>
            </a:r>
            <a:r>
              <a:rPr lang="en-US" sz="3000" dirty="0" err="1" smtClean="0"/>
              <a:t>centre</a:t>
            </a:r>
            <a:r>
              <a:rPr lang="en-US" sz="3000" dirty="0" smtClean="0"/>
              <a:t> offers </a:t>
            </a:r>
            <a:r>
              <a:rPr lang="en-US" sz="3000" dirty="0"/>
              <a:t>all ranges of products from all orthopedic brands. In addition, thanks to the ICRC's funding, our agents took part in short-term training, recycling and 3D training in 2018</a:t>
            </a:r>
            <a:r>
              <a:rPr lang="en-US" sz="3000" dirty="0" smtClean="0"/>
              <a:t>.</a:t>
            </a:r>
            <a:endParaRPr lang="fr-FR" dirty="0"/>
          </a:p>
        </p:txBody>
      </p:sp>
    </p:spTree>
    <p:extLst>
      <p:ext uri="{BB962C8B-B14F-4D97-AF65-F5344CB8AC3E}">
        <p14:creationId xmlns:p14="http://schemas.microsoft.com/office/powerpoint/2010/main" val="31572127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62074"/>
          </a:xfrm>
        </p:spPr>
        <p:txBody>
          <a:bodyPr>
            <a:normAutofit fontScale="90000"/>
          </a:bodyPr>
          <a:lstStyle/>
          <a:p>
            <a:r>
              <a:rPr lang="fr-FR" sz="2700" b="1" dirty="0" smtClean="0"/>
              <a:t/>
            </a:r>
            <a:br>
              <a:rPr lang="fr-FR" sz="2700" b="1" dirty="0" smtClean="0"/>
            </a:br>
            <a:r>
              <a:rPr lang="fr-FR" sz="2700" b="1" dirty="0" smtClean="0"/>
              <a:t>X</a:t>
            </a:r>
            <a:r>
              <a:rPr lang="fr-FR" sz="2700" b="1" dirty="0"/>
              <a:t> : </a:t>
            </a:r>
            <a:r>
              <a:rPr lang="fr-FR" sz="2700" b="1" dirty="0" smtClean="0"/>
              <a:t>NOTES IN THIS  </a:t>
            </a:r>
            <a:r>
              <a:rPr lang="fr-FR" sz="2700" b="1" dirty="0" smtClean="0"/>
              <a:t>SITUATION</a:t>
            </a:r>
            <a:r>
              <a:rPr lang="fr-FR" dirty="0"/>
              <a:t/>
            </a:r>
            <a:br>
              <a:rPr lang="fr-FR" dirty="0"/>
            </a:br>
            <a:endParaRPr lang="fr-FR" dirty="0"/>
          </a:p>
        </p:txBody>
      </p:sp>
      <p:sp>
        <p:nvSpPr>
          <p:cNvPr id="3" name="Espace réservé du contenu 2"/>
          <p:cNvSpPr>
            <a:spLocks noGrp="1"/>
          </p:cNvSpPr>
          <p:nvPr>
            <p:ph idx="1"/>
          </p:nvPr>
        </p:nvSpPr>
        <p:spPr>
          <a:xfrm>
            <a:off x="107504" y="764704"/>
            <a:ext cx="8856984" cy="5760640"/>
          </a:xfrm>
        </p:spPr>
        <p:txBody>
          <a:bodyPr>
            <a:normAutofit fontScale="92500" lnSpcReduction="10000"/>
          </a:bodyPr>
          <a:lstStyle/>
          <a:p>
            <a:pPr marL="0" indent="0">
              <a:buNone/>
            </a:pPr>
            <a:r>
              <a:rPr lang="fr-FR" dirty="0" smtClean="0"/>
              <a:t>-</a:t>
            </a:r>
            <a:r>
              <a:rPr lang="en-US" dirty="0"/>
              <a:t>Niger has trained nine (9) orthopedic </a:t>
            </a:r>
            <a:r>
              <a:rPr lang="en-US" dirty="0" smtClean="0"/>
              <a:t>technologists </a:t>
            </a:r>
            <a:r>
              <a:rPr lang="en-US" dirty="0"/>
              <a:t>at CNAO </a:t>
            </a:r>
            <a:r>
              <a:rPr lang="en-US" dirty="0" err="1" smtClean="0"/>
              <a:t>Lome</a:t>
            </a:r>
            <a:r>
              <a:rPr lang="en-US" dirty="0" smtClean="0"/>
              <a:t>, </a:t>
            </a:r>
            <a:r>
              <a:rPr lang="en-US" dirty="0"/>
              <a:t>Currently only five (5) are in full function, one (1) works in the hospital administration, one (1) inactive, </a:t>
            </a:r>
            <a:r>
              <a:rPr lang="en-US" dirty="0" smtClean="0"/>
              <a:t>one </a:t>
            </a:r>
            <a:r>
              <a:rPr lang="en-US" dirty="0"/>
              <a:t>(1) </a:t>
            </a:r>
            <a:r>
              <a:rPr lang="en-US" smtClean="0"/>
              <a:t>dIed </a:t>
            </a:r>
            <a:r>
              <a:rPr lang="en-US" dirty="0"/>
              <a:t>since </a:t>
            </a:r>
            <a:r>
              <a:rPr lang="en-US" dirty="0" smtClean="0"/>
              <a:t>2006</a:t>
            </a:r>
            <a:r>
              <a:rPr lang="fr-FR" dirty="0" smtClean="0"/>
              <a:t>.</a:t>
            </a:r>
            <a:endParaRPr lang="fr-FR" dirty="0"/>
          </a:p>
          <a:p>
            <a:pPr marL="0" indent="0">
              <a:buNone/>
            </a:pPr>
            <a:r>
              <a:rPr lang="fr-FR" dirty="0" smtClean="0"/>
              <a:t>- One (1)  3rd </a:t>
            </a:r>
            <a:r>
              <a:rPr lang="fr-FR" dirty="0" err="1" smtClean="0"/>
              <a:t>year</a:t>
            </a:r>
            <a:r>
              <a:rPr lang="fr-FR" dirty="0" smtClean="0"/>
              <a:t> </a:t>
            </a:r>
            <a:r>
              <a:rPr lang="fr-FR" dirty="0" err="1" smtClean="0"/>
              <a:t>student</a:t>
            </a:r>
            <a:r>
              <a:rPr lang="fr-FR" dirty="0" smtClean="0"/>
              <a:t>  P&amp;O </a:t>
            </a:r>
            <a:r>
              <a:rPr lang="fr-FR" dirty="0" err="1" smtClean="0"/>
              <a:t>technologist</a:t>
            </a:r>
            <a:r>
              <a:rPr lang="fr-FR" dirty="0" smtClean="0"/>
              <a:t> </a:t>
            </a:r>
            <a:r>
              <a:rPr lang="fr-FR" dirty="0" err="1" smtClean="0"/>
              <a:t>who</a:t>
            </a:r>
            <a:r>
              <a:rPr lang="fr-FR" dirty="0" smtClean="0"/>
              <a:t> </a:t>
            </a:r>
            <a:r>
              <a:rPr lang="fr-FR" dirty="0" err="1" smtClean="0"/>
              <a:t>stopped</a:t>
            </a:r>
            <a:r>
              <a:rPr lang="fr-FR" dirty="0" smtClean="0"/>
              <a:t> courses due to </a:t>
            </a:r>
            <a:r>
              <a:rPr lang="fr-FR" dirty="0" err="1" smtClean="0"/>
              <a:t>lack</a:t>
            </a:r>
            <a:r>
              <a:rPr lang="fr-FR" dirty="0" smtClean="0"/>
              <a:t> of </a:t>
            </a:r>
            <a:r>
              <a:rPr lang="en-US" dirty="0" smtClean="0"/>
              <a:t>payment </a:t>
            </a:r>
            <a:r>
              <a:rPr lang="en-US" dirty="0"/>
              <a:t>of tuition fees by the State of </a:t>
            </a:r>
            <a:r>
              <a:rPr lang="en-US" dirty="0" smtClean="0"/>
              <a:t>Niger;</a:t>
            </a:r>
            <a:endParaRPr lang="fr-FR" dirty="0"/>
          </a:p>
          <a:p>
            <a:pPr marL="0" indent="0">
              <a:buNone/>
            </a:pPr>
            <a:r>
              <a:rPr lang="fr-FR" dirty="0" smtClean="0"/>
              <a:t>-Four(4</a:t>
            </a:r>
            <a:r>
              <a:rPr lang="fr-FR" dirty="0"/>
              <a:t>) </a:t>
            </a:r>
            <a:r>
              <a:rPr lang="fr-FR" dirty="0" smtClean="0"/>
              <a:t>P&amp;O in 3 </a:t>
            </a:r>
            <a:r>
              <a:rPr lang="fr-FR" dirty="0" err="1" smtClean="0"/>
              <a:t>years</a:t>
            </a:r>
            <a:r>
              <a:rPr lang="fr-FR" dirty="0" smtClean="0"/>
              <a:t> training at ENAM </a:t>
            </a:r>
            <a:r>
              <a:rPr lang="fr-FR" dirty="0" err="1" smtClean="0"/>
              <a:t>Lome</a:t>
            </a:r>
            <a:r>
              <a:rPr lang="fr-FR" dirty="0"/>
              <a:t> ;</a:t>
            </a:r>
          </a:p>
          <a:p>
            <a:pPr marL="0" indent="0">
              <a:buNone/>
            </a:pPr>
            <a:r>
              <a:rPr lang="fr-FR" dirty="0" smtClean="0"/>
              <a:t>- School </a:t>
            </a:r>
            <a:r>
              <a:rPr lang="fr-FR" dirty="0" err="1" smtClean="0"/>
              <a:t>year</a:t>
            </a:r>
            <a:r>
              <a:rPr lang="fr-FR" dirty="0" smtClean="0"/>
              <a:t> 2017-2018</a:t>
            </a:r>
            <a:r>
              <a:rPr lang="fr-FR" dirty="0"/>
              <a:t>……………………2 </a:t>
            </a:r>
            <a:r>
              <a:rPr lang="fr-FR" dirty="0" err="1" smtClean="0"/>
              <a:t>students</a:t>
            </a:r>
            <a:r>
              <a:rPr lang="fr-FR" dirty="0" smtClean="0"/>
              <a:t> for  Zinder Service</a:t>
            </a:r>
            <a:endParaRPr lang="fr-FR" dirty="0"/>
          </a:p>
          <a:p>
            <a:pPr marL="0" indent="0">
              <a:buNone/>
            </a:pPr>
            <a:r>
              <a:rPr lang="fr-FR" dirty="0"/>
              <a:t>- School </a:t>
            </a:r>
            <a:r>
              <a:rPr lang="fr-FR" dirty="0" err="1"/>
              <a:t>year</a:t>
            </a:r>
            <a:r>
              <a:rPr lang="fr-FR" dirty="0"/>
              <a:t> </a:t>
            </a:r>
            <a:r>
              <a:rPr lang="fr-FR" dirty="0" smtClean="0"/>
              <a:t>2018-2019</a:t>
            </a:r>
            <a:r>
              <a:rPr lang="fr-FR" dirty="0"/>
              <a:t>…………………….2 </a:t>
            </a:r>
            <a:r>
              <a:rPr lang="fr-FR" dirty="0" err="1" smtClean="0"/>
              <a:t>students</a:t>
            </a:r>
            <a:r>
              <a:rPr lang="fr-FR" dirty="0" smtClean="0"/>
              <a:t> for Niamey</a:t>
            </a:r>
            <a:endParaRPr lang="fr-FR" dirty="0"/>
          </a:p>
          <a:p>
            <a:pPr marL="0" indent="0">
              <a:buNone/>
            </a:pPr>
            <a:endParaRPr lang="fr-FR" dirty="0"/>
          </a:p>
        </p:txBody>
      </p:sp>
    </p:spTree>
    <p:extLst>
      <p:ext uri="{BB962C8B-B14F-4D97-AF65-F5344CB8AC3E}">
        <p14:creationId xmlns:p14="http://schemas.microsoft.com/office/powerpoint/2010/main" val="4995673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16632"/>
            <a:ext cx="8579296" cy="6009531"/>
          </a:xfrm>
        </p:spPr>
        <p:txBody>
          <a:bodyPr/>
          <a:lstStyle/>
          <a:p>
            <a:pPr marL="0" indent="0">
              <a:buNone/>
            </a:pPr>
            <a:r>
              <a:rPr lang="fr-FR" sz="2000" b="1" dirty="0"/>
              <a:t>ANPAO NIGER                                         </a:t>
            </a:r>
            <a:endParaRPr lang="fr-FR" sz="2000" dirty="0"/>
          </a:p>
          <a:p>
            <a:pPr marL="0" indent="0">
              <a:buNone/>
            </a:pPr>
            <a:r>
              <a:rPr lang="fr-FR" sz="2000" b="1" dirty="0"/>
              <a:t>Arrêté N°390/ML/D/DGAPJ/DLP</a:t>
            </a:r>
            <a:endParaRPr lang="fr-FR" sz="2000" dirty="0"/>
          </a:p>
          <a:p>
            <a:pPr marL="0" indent="0">
              <a:buNone/>
            </a:pPr>
            <a:r>
              <a:rPr lang="fr-FR" sz="2000" b="1" dirty="0"/>
              <a:t>Du 2 Octobre 2002</a:t>
            </a:r>
            <a:endParaRPr lang="fr-FR" sz="2000" dirty="0"/>
          </a:p>
          <a:p>
            <a:pPr marL="0" indent="0">
              <a:buNone/>
            </a:pPr>
            <a:r>
              <a:rPr lang="fr-FR" sz="2000" b="1" dirty="0"/>
              <a:t>BP: 238 NIAMEY</a:t>
            </a:r>
            <a:endParaRPr lang="fr-FR" sz="2000" dirty="0"/>
          </a:p>
          <a:p>
            <a:pPr marL="0" indent="0">
              <a:buNone/>
            </a:pPr>
            <a:r>
              <a:rPr lang="fr-FR" sz="2000" b="1" dirty="0"/>
              <a:t>TEL: (00227) 96976175 / </a:t>
            </a:r>
            <a:r>
              <a:rPr lang="fr-FR" sz="2000" b="1" dirty="0" smtClean="0"/>
              <a:t>91138184    </a:t>
            </a:r>
            <a:r>
              <a:rPr lang="fr-FR" sz="2000" b="1" dirty="0" smtClean="0"/>
              <a:t>ORTHOPEDIC CENTRE</a:t>
            </a:r>
            <a:endParaRPr lang="fr-FR" sz="2000" dirty="0"/>
          </a:p>
          <a:p>
            <a:pPr marL="0" indent="0">
              <a:buNone/>
            </a:pPr>
            <a:r>
              <a:rPr lang="fr-FR" dirty="0" smtClean="0"/>
              <a:t>                                                           </a:t>
            </a:r>
            <a:r>
              <a:rPr lang="fr-FR" sz="2000" b="1" dirty="0" smtClean="0"/>
              <a:t>ICRC/ </a:t>
            </a:r>
            <a:r>
              <a:rPr lang="fr-FR" sz="2000" b="1" dirty="0"/>
              <a:t>HNN</a:t>
            </a:r>
            <a:endParaRPr lang="fr-FR" sz="2000" dirty="0"/>
          </a:p>
          <a:p>
            <a:pPr marL="0" indent="0">
              <a:buNone/>
            </a:pPr>
            <a:r>
              <a:rPr lang="fr-FR" dirty="0" smtClean="0"/>
              <a:t>      </a:t>
            </a:r>
            <a:endParaRPr lang="fr-FR" dirty="0"/>
          </a:p>
        </p:txBody>
      </p:sp>
      <p:pic>
        <p:nvPicPr>
          <p:cNvPr id="4" name="Picture 4"/>
          <p:cNvPicPr/>
          <p:nvPr/>
        </p:nvPicPr>
        <p:blipFill>
          <a:blip r:embed="rId2" cstate="print"/>
          <a:stretch>
            <a:fillRect/>
          </a:stretch>
        </p:blipFill>
        <p:spPr>
          <a:xfrm>
            <a:off x="971600" y="2420888"/>
            <a:ext cx="1397000" cy="1618615"/>
          </a:xfrm>
          <a:prstGeom prst="rect">
            <a:avLst/>
          </a:prstGeom>
        </p:spPr>
      </p:pic>
      <p:pic>
        <p:nvPicPr>
          <p:cNvPr id="5" name="Image 4" descr="C:\Users\USER\Desktop\LOGO_HNN_NEW.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940152" y="2558201"/>
            <a:ext cx="1099820" cy="1381125"/>
          </a:xfrm>
          <a:prstGeom prst="rect">
            <a:avLst/>
          </a:prstGeom>
          <a:noFill/>
          <a:ln>
            <a:noFill/>
          </a:ln>
        </p:spPr>
      </p:pic>
    </p:spTree>
    <p:extLst>
      <p:ext uri="{BB962C8B-B14F-4D97-AF65-F5344CB8AC3E}">
        <p14:creationId xmlns:p14="http://schemas.microsoft.com/office/powerpoint/2010/main" val="5840884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4664"/>
            <a:ext cx="8229600" cy="5721499"/>
          </a:xfrm>
        </p:spPr>
        <p:txBody>
          <a:bodyPr/>
          <a:lstStyle/>
          <a:p>
            <a:pPr marL="0" indent="0">
              <a:buNone/>
            </a:pPr>
            <a:endParaRPr lang="fr-FR" dirty="0" smtClean="0"/>
          </a:p>
          <a:p>
            <a:pPr marL="0" indent="0">
              <a:buNone/>
            </a:pPr>
            <a:endParaRPr lang="fr-FR" dirty="0"/>
          </a:p>
          <a:p>
            <a:pPr marL="0" indent="0">
              <a:buNone/>
            </a:pPr>
            <a:endParaRPr lang="fr-FR" dirty="0" smtClean="0"/>
          </a:p>
          <a:p>
            <a:pPr marL="0" indent="0">
              <a:buNone/>
            </a:pPr>
            <a:endParaRPr lang="fr-FR" dirty="0"/>
          </a:p>
          <a:p>
            <a:pPr marL="0" indent="0" algn="ctr">
              <a:buNone/>
            </a:pPr>
            <a:r>
              <a:rPr lang="fr-FR" b="1" dirty="0" smtClean="0"/>
              <a:t>THANK YOU VERY MUCH</a:t>
            </a:r>
            <a:endParaRPr lang="fr-FR" b="1" dirty="0"/>
          </a:p>
        </p:txBody>
      </p:sp>
    </p:spTree>
    <p:extLst>
      <p:ext uri="{BB962C8B-B14F-4D97-AF65-F5344CB8AC3E}">
        <p14:creationId xmlns:p14="http://schemas.microsoft.com/office/powerpoint/2010/main" val="38177799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18058"/>
          </a:xfrm>
        </p:spPr>
        <p:txBody>
          <a:bodyPr>
            <a:normAutofit fontScale="90000"/>
          </a:bodyPr>
          <a:lstStyle/>
          <a:p>
            <a:r>
              <a:rPr lang="fr-FR" b="1" dirty="0" smtClean="0"/>
              <a:t>WORK PLAN</a:t>
            </a:r>
            <a:endParaRPr lang="fr-FR" dirty="0"/>
          </a:p>
        </p:txBody>
      </p:sp>
      <p:sp>
        <p:nvSpPr>
          <p:cNvPr id="3" name="Espace réservé du contenu 2"/>
          <p:cNvSpPr>
            <a:spLocks noGrp="1"/>
          </p:cNvSpPr>
          <p:nvPr>
            <p:ph idx="1"/>
          </p:nvPr>
        </p:nvSpPr>
        <p:spPr>
          <a:xfrm>
            <a:off x="251520" y="764704"/>
            <a:ext cx="8712968" cy="5832648"/>
          </a:xfrm>
        </p:spPr>
        <p:txBody>
          <a:bodyPr>
            <a:normAutofit fontScale="85000" lnSpcReduction="10000"/>
          </a:bodyPr>
          <a:lstStyle/>
          <a:p>
            <a:pPr marL="0" indent="0" algn="just">
              <a:buNone/>
            </a:pPr>
            <a:r>
              <a:rPr lang="fr-FR" b="1" dirty="0"/>
              <a:t>I  </a:t>
            </a:r>
            <a:r>
              <a:rPr lang="fr-FR" b="1" dirty="0" smtClean="0"/>
              <a:t>Background of the Niamey centre</a:t>
            </a:r>
            <a:endParaRPr lang="fr-FR" b="1" dirty="0"/>
          </a:p>
          <a:p>
            <a:pPr marL="0" indent="0" algn="just">
              <a:buNone/>
            </a:pPr>
            <a:r>
              <a:rPr lang="fr-FR" b="1" dirty="0"/>
              <a:t>II </a:t>
            </a:r>
            <a:r>
              <a:rPr lang="fr-FR" b="1" dirty="0" smtClean="0"/>
              <a:t>Daily </a:t>
            </a:r>
            <a:r>
              <a:rPr lang="fr-FR" b="1" dirty="0" err="1" smtClean="0"/>
              <a:t>activities</a:t>
            </a:r>
            <a:r>
              <a:rPr lang="fr-FR" b="1" dirty="0" smtClean="0"/>
              <a:t> of </a:t>
            </a:r>
            <a:r>
              <a:rPr lang="fr-FR" b="1" dirty="0" smtClean="0"/>
              <a:t>the </a:t>
            </a:r>
            <a:r>
              <a:rPr lang="fr-FR" b="1" dirty="0" err="1" smtClean="0"/>
              <a:t>Orthopedic</a:t>
            </a:r>
            <a:r>
              <a:rPr lang="fr-FR" b="1" dirty="0" smtClean="0"/>
              <a:t> Centre of Nia</a:t>
            </a:r>
            <a:r>
              <a:rPr lang="fr-FR" b="1" dirty="0" smtClean="0"/>
              <a:t>mey</a:t>
            </a:r>
          </a:p>
          <a:p>
            <a:pPr marL="0" indent="0" algn="just">
              <a:buNone/>
            </a:pPr>
            <a:r>
              <a:rPr lang="fr-FR" b="1" dirty="0" smtClean="0"/>
              <a:t>III : </a:t>
            </a:r>
            <a:r>
              <a:rPr lang="fr-FR" b="1" dirty="0" err="1" smtClean="0"/>
              <a:t>Problems</a:t>
            </a:r>
            <a:r>
              <a:rPr lang="fr-FR" b="1" dirty="0" smtClean="0"/>
              <a:t> </a:t>
            </a:r>
            <a:r>
              <a:rPr lang="fr-FR" b="1" dirty="0" err="1" smtClean="0"/>
              <a:t>encountered</a:t>
            </a:r>
            <a:r>
              <a:rPr lang="fr-FR" b="1" dirty="0" smtClean="0"/>
              <a:t> at the centre of Niamey </a:t>
            </a:r>
          </a:p>
          <a:p>
            <a:pPr marL="0" indent="0" algn="just">
              <a:buNone/>
            </a:pPr>
            <a:r>
              <a:rPr lang="fr-FR" b="1" dirty="0" smtClean="0"/>
              <a:t>IV</a:t>
            </a:r>
            <a:r>
              <a:rPr lang="fr-FR" b="1" dirty="0"/>
              <a:t> : Quelques Recettes Annuelles (2016 à 2019)</a:t>
            </a:r>
          </a:p>
          <a:p>
            <a:pPr marL="0" indent="0" algn="just">
              <a:buNone/>
            </a:pPr>
            <a:r>
              <a:rPr lang="fr-FR" b="1" dirty="0"/>
              <a:t>V : Tableau N 2 : Production </a:t>
            </a:r>
            <a:r>
              <a:rPr lang="fr-FR" b="1" dirty="0" smtClean="0"/>
              <a:t>of the </a:t>
            </a:r>
            <a:r>
              <a:rPr lang="fr-FR" b="1" dirty="0" err="1" smtClean="0"/>
              <a:t>Orthopedic</a:t>
            </a:r>
            <a:r>
              <a:rPr lang="fr-FR" b="1" dirty="0" smtClean="0"/>
              <a:t> centre </a:t>
            </a:r>
            <a:r>
              <a:rPr lang="fr-FR" b="1" dirty="0" err="1" smtClean="0"/>
              <a:t>from</a:t>
            </a:r>
            <a:r>
              <a:rPr lang="fr-FR" b="1" dirty="0" smtClean="0"/>
              <a:t> 2012 to </a:t>
            </a:r>
            <a:r>
              <a:rPr lang="fr-FR" b="1" dirty="0" err="1" smtClean="0"/>
              <a:t>June</a:t>
            </a:r>
            <a:r>
              <a:rPr lang="fr-FR" b="1" dirty="0" smtClean="0"/>
              <a:t> 2019</a:t>
            </a:r>
            <a:endParaRPr lang="fr-FR" b="1" dirty="0"/>
          </a:p>
          <a:p>
            <a:pPr marL="0" indent="0" algn="just">
              <a:buNone/>
            </a:pPr>
            <a:r>
              <a:rPr lang="fr-FR" b="1" dirty="0"/>
              <a:t>VI : </a:t>
            </a:r>
            <a:r>
              <a:rPr lang="fr-FR" b="1" dirty="0" smtClean="0"/>
              <a:t>TABLE </a:t>
            </a:r>
            <a:r>
              <a:rPr lang="fr-FR" b="1" dirty="0"/>
              <a:t>N°3 : </a:t>
            </a:r>
            <a:r>
              <a:rPr lang="fr-FR" b="1" dirty="0" err="1" smtClean="0"/>
              <a:t>Aging</a:t>
            </a:r>
            <a:r>
              <a:rPr lang="fr-FR" b="1" dirty="0" smtClean="0"/>
              <a:t> of the staff</a:t>
            </a:r>
            <a:endParaRPr lang="fr-FR" b="1" dirty="0"/>
          </a:p>
          <a:p>
            <a:pPr marL="0" indent="0" algn="just">
              <a:buNone/>
            </a:pPr>
            <a:r>
              <a:rPr lang="fr-FR" b="1" dirty="0"/>
              <a:t>VII : </a:t>
            </a:r>
            <a:r>
              <a:rPr lang="fr-FR" b="1" dirty="0" smtClean="0"/>
              <a:t>Main objective</a:t>
            </a:r>
            <a:r>
              <a:rPr lang="fr-FR" b="1" dirty="0"/>
              <a:t> </a:t>
            </a:r>
          </a:p>
          <a:p>
            <a:pPr marL="0" indent="0" algn="just">
              <a:buNone/>
            </a:pPr>
            <a:r>
              <a:rPr lang="fr-FR" b="1" dirty="0"/>
              <a:t>VIII : Description </a:t>
            </a:r>
            <a:r>
              <a:rPr lang="fr-FR" b="1" dirty="0" smtClean="0"/>
              <a:t>of the Centre of Niamey</a:t>
            </a:r>
            <a:endParaRPr lang="fr-FR" b="1" dirty="0" smtClean="0"/>
          </a:p>
          <a:p>
            <a:pPr marL="0" indent="0" algn="just">
              <a:buNone/>
            </a:pPr>
            <a:r>
              <a:rPr lang="fr-FR" b="1" dirty="0" smtClean="0"/>
              <a:t>IX : </a:t>
            </a:r>
            <a:r>
              <a:rPr lang="fr-FR" b="1" dirty="0" err="1" smtClean="0"/>
              <a:t>Opportunities</a:t>
            </a:r>
            <a:r>
              <a:rPr lang="fr-FR" b="1" dirty="0" smtClean="0"/>
              <a:t> and best practices at the centre </a:t>
            </a:r>
            <a:r>
              <a:rPr lang="fr-FR" b="1" dirty="0" smtClean="0"/>
              <a:t>of </a:t>
            </a:r>
          </a:p>
          <a:p>
            <a:pPr marL="0" indent="0" algn="just">
              <a:buNone/>
            </a:pPr>
            <a:r>
              <a:rPr lang="fr-FR" b="1" dirty="0"/>
              <a:t> </a:t>
            </a:r>
            <a:r>
              <a:rPr lang="fr-FR" b="1" dirty="0" smtClean="0"/>
              <a:t>     Niamey</a:t>
            </a:r>
            <a:endParaRPr lang="fr-FR" b="1" dirty="0" smtClean="0"/>
          </a:p>
          <a:p>
            <a:pPr marL="0" indent="0" algn="just">
              <a:buNone/>
            </a:pPr>
            <a:r>
              <a:rPr lang="fr-FR" b="1" dirty="0" smtClean="0"/>
              <a:t>X : </a:t>
            </a:r>
            <a:r>
              <a:rPr lang="fr-FR" b="1" dirty="0" err="1" smtClean="0"/>
              <a:t>Summary</a:t>
            </a:r>
            <a:r>
              <a:rPr lang="fr-FR" b="1" dirty="0" smtClean="0"/>
              <a:t> of the </a:t>
            </a:r>
            <a:r>
              <a:rPr lang="fr-FR" b="1" dirty="0" smtClean="0"/>
              <a:t>situation the </a:t>
            </a:r>
            <a:r>
              <a:rPr lang="fr-FR" b="1" dirty="0" err="1" smtClean="0"/>
              <a:t>orthopedic</a:t>
            </a:r>
            <a:r>
              <a:rPr lang="fr-FR" b="1" dirty="0" smtClean="0"/>
              <a:t> </a:t>
            </a:r>
            <a:r>
              <a:rPr lang="fr-FR" b="1" dirty="0" err="1" smtClean="0"/>
              <a:t>fitting</a:t>
            </a:r>
            <a:r>
              <a:rPr lang="fr-FR" b="1" dirty="0" smtClean="0"/>
              <a:t> in </a:t>
            </a:r>
            <a:r>
              <a:rPr lang="fr-FR" b="1" dirty="0"/>
              <a:t>Niger</a:t>
            </a:r>
          </a:p>
          <a:p>
            <a:pPr marL="0" indent="0" algn="just">
              <a:buNone/>
            </a:pPr>
            <a:r>
              <a:rPr lang="fr-FR" b="1" dirty="0" smtClean="0"/>
              <a:t> </a:t>
            </a:r>
            <a:endParaRPr lang="fr-FR" b="1" dirty="0"/>
          </a:p>
          <a:p>
            <a:pPr marL="0" indent="0">
              <a:buNone/>
            </a:pPr>
            <a:endParaRPr lang="fr-FR" dirty="0"/>
          </a:p>
        </p:txBody>
      </p:sp>
    </p:spTree>
    <p:extLst>
      <p:ext uri="{BB962C8B-B14F-4D97-AF65-F5344CB8AC3E}">
        <p14:creationId xmlns:p14="http://schemas.microsoft.com/office/powerpoint/2010/main" val="23861467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3600" b="1" dirty="0" smtClean="0"/>
              <a:t>MAP OF </a:t>
            </a:r>
            <a:r>
              <a:rPr lang="fr-FR" sz="3600" b="1" dirty="0"/>
              <a:t>NIGER</a:t>
            </a:r>
            <a:r>
              <a:rPr lang="fr-FR" sz="3600" dirty="0"/>
              <a:t/>
            </a:r>
            <a:br>
              <a:rPr lang="fr-FR" sz="3600" dirty="0"/>
            </a:br>
            <a:endParaRPr lang="fr-FR" sz="3600" dirty="0"/>
          </a:p>
        </p:txBody>
      </p:sp>
      <p:pic>
        <p:nvPicPr>
          <p:cNvPr id="4" name="Espace réservé du contenu 3" descr="Résultat de recherche d'images pour &quot;carte du niger&quot;"/>
          <p:cNvPicPr>
            <a:picLocks noGrp="1"/>
          </p:cNvPicPr>
          <p:nvPr>
            <p:ph idx="1"/>
          </p:nvPr>
        </p:nvPicPr>
        <p:blipFill>
          <a:blip r:embed="rId2"/>
          <a:srcRect/>
          <a:stretch>
            <a:fillRect/>
          </a:stretch>
        </p:blipFill>
        <p:spPr bwMode="auto">
          <a:xfrm>
            <a:off x="467544" y="1052736"/>
            <a:ext cx="7704856" cy="5184576"/>
          </a:xfrm>
          <a:prstGeom prst="rect">
            <a:avLst/>
          </a:prstGeom>
          <a:noFill/>
          <a:ln w="9525">
            <a:noFill/>
            <a:miter lim="800000"/>
            <a:headEnd/>
            <a:tailEnd/>
          </a:ln>
        </p:spPr>
      </p:pic>
    </p:spTree>
    <p:extLst>
      <p:ext uri="{BB962C8B-B14F-4D97-AF65-F5344CB8AC3E}">
        <p14:creationId xmlns:p14="http://schemas.microsoft.com/office/powerpoint/2010/main" val="14584660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16632"/>
            <a:ext cx="8229600" cy="864096"/>
          </a:xfrm>
        </p:spPr>
        <p:txBody>
          <a:bodyPr>
            <a:normAutofit fontScale="90000"/>
          </a:bodyPr>
          <a:lstStyle/>
          <a:p>
            <a:r>
              <a:rPr lang="fr-FR" b="1" u="sng" dirty="0" smtClean="0"/>
              <a:t/>
            </a:r>
            <a:br>
              <a:rPr lang="fr-FR" b="1" u="sng" dirty="0" smtClean="0"/>
            </a:br>
            <a:r>
              <a:rPr lang="fr-FR" b="1" u="sng" dirty="0" smtClean="0"/>
              <a:t>INTRODUCTION</a:t>
            </a:r>
            <a:r>
              <a:rPr lang="fr-FR" dirty="0"/>
              <a:t/>
            </a:r>
            <a:br>
              <a:rPr lang="fr-FR" dirty="0"/>
            </a:br>
            <a:endParaRPr lang="fr-FR" dirty="0"/>
          </a:p>
        </p:txBody>
      </p:sp>
      <p:sp>
        <p:nvSpPr>
          <p:cNvPr id="3" name="Espace réservé du contenu 2"/>
          <p:cNvSpPr>
            <a:spLocks noGrp="1"/>
          </p:cNvSpPr>
          <p:nvPr>
            <p:ph idx="1"/>
          </p:nvPr>
        </p:nvSpPr>
        <p:spPr>
          <a:xfrm>
            <a:off x="251520" y="980728"/>
            <a:ext cx="8712968" cy="5688632"/>
          </a:xfrm>
        </p:spPr>
        <p:txBody>
          <a:bodyPr>
            <a:normAutofit/>
          </a:bodyPr>
          <a:lstStyle/>
          <a:p>
            <a:pPr marL="0" indent="0" algn="just">
              <a:buNone/>
            </a:pPr>
            <a:r>
              <a:rPr lang="en-US" dirty="0" err="1" smtClean="0"/>
              <a:t>Sahelian</a:t>
            </a:r>
            <a:r>
              <a:rPr lang="en-US" dirty="0" smtClean="0"/>
              <a:t> </a:t>
            </a:r>
            <a:r>
              <a:rPr lang="en-US" dirty="0"/>
              <a:t>country, Niger covers an area of 1,267,000 km2. Two-thirds of the territory is located in the desert Saharan zone. In 2018, the country's population was estimated at about 21 </a:t>
            </a:r>
            <a:r>
              <a:rPr lang="en-US" dirty="0" smtClean="0"/>
              <a:t>million</a:t>
            </a:r>
            <a:r>
              <a:rPr lang="fr-FR" dirty="0" smtClean="0"/>
              <a:t>. </a:t>
            </a:r>
          </a:p>
          <a:p>
            <a:pPr marL="0" indent="0" algn="just">
              <a:buNone/>
            </a:pPr>
            <a:r>
              <a:rPr lang="en-US" dirty="0" smtClean="0"/>
              <a:t>The health situation in Niger presents major challenges. The life expectancy of Nigerians at birth is barely 52 years old in 2010. The infant mortality rate is estimated at 81 per 1,000 living births in 2009 and the maternal mortality rate, particularly high, is estimated at 8.2 per 1,000. living births in 2008.</a:t>
            </a:r>
            <a:r>
              <a:rPr lang="fr-FR" dirty="0" smtClean="0"/>
              <a:t> </a:t>
            </a:r>
            <a:endParaRPr lang="fr-FR" dirty="0"/>
          </a:p>
        </p:txBody>
      </p:sp>
    </p:spTree>
    <p:extLst>
      <p:ext uri="{BB962C8B-B14F-4D97-AF65-F5344CB8AC3E}">
        <p14:creationId xmlns:p14="http://schemas.microsoft.com/office/powerpoint/2010/main" val="34277831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188640"/>
            <a:ext cx="8784976" cy="6552728"/>
          </a:xfrm>
        </p:spPr>
        <p:txBody>
          <a:bodyPr>
            <a:normAutofit/>
          </a:bodyPr>
          <a:lstStyle/>
          <a:p>
            <a:pPr marL="0" indent="0" algn="just">
              <a:buNone/>
            </a:pPr>
            <a:r>
              <a:rPr lang="fr-FR" sz="2200" dirty="0" smtClean="0"/>
              <a:t> </a:t>
            </a:r>
            <a:r>
              <a:rPr lang="en-US" sz="2200" dirty="0"/>
              <a:t>Niger currently has 68 physiotherapists and 8 certified orthopedic </a:t>
            </a:r>
            <a:r>
              <a:rPr lang="en-US" sz="2200" dirty="0" smtClean="0"/>
              <a:t>technologists, </a:t>
            </a:r>
            <a:r>
              <a:rPr lang="en-US" sz="2200" dirty="0"/>
              <a:t>10 orthopedic assistants and 4 orthopedic </a:t>
            </a:r>
            <a:r>
              <a:rPr lang="en-US" sz="2200" dirty="0" smtClean="0"/>
              <a:t>technologists </a:t>
            </a:r>
            <a:r>
              <a:rPr lang="en-US" sz="2200" dirty="0"/>
              <a:t>in diploma training. Orthopedic workshops were created, but the lack of follow-up, interest and </a:t>
            </a:r>
            <a:r>
              <a:rPr lang="en-US" sz="2200" dirty="0" smtClean="0"/>
              <a:t>mismanagement led to their closure</a:t>
            </a:r>
            <a:r>
              <a:rPr lang="fr-FR" sz="2200" dirty="0" smtClean="0"/>
              <a:t>.</a:t>
            </a:r>
            <a:endParaRPr lang="fr-FR" sz="2200" dirty="0"/>
          </a:p>
          <a:p>
            <a:pPr marL="0" indent="0" algn="just">
              <a:buNone/>
            </a:pPr>
            <a:r>
              <a:rPr lang="en-US" sz="2200" dirty="0" smtClean="0"/>
              <a:t>Thanks </a:t>
            </a:r>
            <a:r>
              <a:rPr lang="en-US" sz="2200" dirty="0"/>
              <a:t>to the collaboration </a:t>
            </a:r>
            <a:r>
              <a:rPr lang="en-US" sz="2200" dirty="0" smtClean="0"/>
              <a:t>between MSP</a:t>
            </a:r>
            <a:r>
              <a:rPr lang="en-US" sz="2200" dirty="0"/>
              <a:t>, CARITAS, FED, SNV, ODI, CURE, THIEBON and </a:t>
            </a:r>
            <a:r>
              <a:rPr lang="en-US" sz="2200" dirty="0" smtClean="0"/>
              <a:t>ICRC</a:t>
            </a:r>
            <a:r>
              <a:rPr lang="en-US" sz="2200" dirty="0"/>
              <a:t>, workshops have been created and renovated</a:t>
            </a:r>
            <a:r>
              <a:rPr lang="en-US" sz="2200" dirty="0" smtClean="0"/>
              <a:t>.</a:t>
            </a:r>
          </a:p>
          <a:p>
            <a:pPr marL="0" indent="0" algn="just">
              <a:buNone/>
            </a:pPr>
            <a:endParaRPr lang="en-US" sz="2200" dirty="0"/>
          </a:p>
          <a:p>
            <a:pPr marL="0" indent="0" algn="just">
              <a:buNone/>
            </a:pPr>
            <a:r>
              <a:rPr lang="en-US" sz="2200" dirty="0" smtClean="0"/>
              <a:t>Limited </a:t>
            </a:r>
            <a:r>
              <a:rPr lang="en-US" sz="2200" dirty="0"/>
              <a:t>physical accessibility of health facilities, high cost of care for the poorest populations, low quality of care and a disparity in the supply of care between urban and rural areas are the main obstacles encountered by the population in accessing health </a:t>
            </a:r>
            <a:r>
              <a:rPr lang="en-US" sz="2200" dirty="0" smtClean="0"/>
              <a:t>services.</a:t>
            </a:r>
            <a:r>
              <a:rPr lang="fr-FR" sz="2200" dirty="0" smtClean="0"/>
              <a:t> </a:t>
            </a:r>
            <a:endParaRPr lang="fr-FR" sz="2200" dirty="0"/>
          </a:p>
          <a:p>
            <a:pPr marL="0" indent="0" algn="just">
              <a:buNone/>
            </a:pPr>
            <a:r>
              <a:rPr lang="en-US" sz="2200" dirty="0" smtClean="0"/>
              <a:t>The </a:t>
            </a:r>
            <a:r>
              <a:rPr lang="en-US" sz="2200" dirty="0"/>
              <a:t>situation is much more difficult when </a:t>
            </a:r>
            <a:r>
              <a:rPr lang="en-US" sz="2200" dirty="0" smtClean="0"/>
              <a:t>it is about the </a:t>
            </a:r>
            <a:r>
              <a:rPr lang="en-US" sz="2200" dirty="0"/>
              <a:t>rehabilitation of physical disabilities. There are few resources devoted to the management of physical disabilities. Human resources are clearly </a:t>
            </a:r>
            <a:r>
              <a:rPr lang="en-US" sz="2200" dirty="0" smtClean="0"/>
              <a:t>insufficient.</a:t>
            </a:r>
            <a:endParaRPr lang="fr-FR" sz="2200" dirty="0"/>
          </a:p>
        </p:txBody>
      </p:sp>
    </p:spTree>
    <p:extLst>
      <p:ext uri="{BB962C8B-B14F-4D97-AF65-F5344CB8AC3E}">
        <p14:creationId xmlns:p14="http://schemas.microsoft.com/office/powerpoint/2010/main" val="6660128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4624"/>
            <a:ext cx="8229600" cy="792088"/>
          </a:xfrm>
        </p:spPr>
        <p:txBody>
          <a:bodyPr>
            <a:normAutofit fontScale="90000"/>
          </a:bodyPr>
          <a:lstStyle/>
          <a:p>
            <a:r>
              <a:rPr lang="fr-FR" b="1" dirty="0" smtClean="0"/>
              <a:t/>
            </a:r>
            <a:br>
              <a:rPr lang="fr-FR" b="1" dirty="0" smtClean="0"/>
            </a:br>
            <a:r>
              <a:rPr lang="fr-FR" b="1" dirty="0" smtClean="0"/>
              <a:t>I  </a:t>
            </a:r>
            <a:r>
              <a:rPr lang="fr-FR" b="1" u="sng" dirty="0" smtClean="0"/>
              <a:t>Background of the Centre of </a:t>
            </a:r>
            <a:r>
              <a:rPr lang="fr-FR" b="1" u="sng" dirty="0" smtClean="0"/>
              <a:t> </a:t>
            </a:r>
            <a:r>
              <a:rPr lang="fr-FR" b="1" u="sng" dirty="0"/>
              <a:t>Niamey</a:t>
            </a:r>
            <a:r>
              <a:rPr lang="fr-FR" dirty="0"/>
              <a:t/>
            </a:r>
            <a:br>
              <a:rPr lang="fr-FR" dirty="0"/>
            </a:br>
            <a:endParaRPr lang="fr-FR" dirty="0"/>
          </a:p>
        </p:txBody>
      </p:sp>
      <p:sp>
        <p:nvSpPr>
          <p:cNvPr id="3" name="Espace réservé du contenu 2"/>
          <p:cNvSpPr>
            <a:spLocks noGrp="1"/>
          </p:cNvSpPr>
          <p:nvPr>
            <p:ph idx="1"/>
          </p:nvPr>
        </p:nvSpPr>
        <p:spPr>
          <a:xfrm>
            <a:off x="179512" y="764704"/>
            <a:ext cx="8784976" cy="6093296"/>
          </a:xfrm>
        </p:spPr>
        <p:txBody>
          <a:bodyPr>
            <a:noAutofit/>
          </a:bodyPr>
          <a:lstStyle/>
          <a:p>
            <a:pPr marL="0" indent="0" algn="just">
              <a:buNone/>
            </a:pPr>
            <a:r>
              <a:rPr lang="en-US" sz="2400" dirty="0" smtClean="0"/>
              <a:t>The </a:t>
            </a:r>
            <a:r>
              <a:rPr lang="en-US" sz="2400" dirty="0"/>
              <a:t>Orthopedic Workshop of the NIAMEY National Hospital was created in 1985 following the signing of a Memorandum of Understanding between </a:t>
            </a:r>
            <a:r>
              <a:rPr lang="en-US" sz="2400" dirty="0" smtClean="0"/>
              <a:t>CARITAS </a:t>
            </a:r>
            <a:r>
              <a:rPr lang="en-US" sz="2400" dirty="0"/>
              <a:t>NIGER, the Ministry of Public Health, the Department of Niamey, the Ministry of </a:t>
            </a:r>
            <a:r>
              <a:rPr lang="en-US" sz="2400" dirty="0" smtClean="0"/>
              <a:t>Planning, the </a:t>
            </a:r>
            <a:r>
              <a:rPr lang="en-US" sz="2400" dirty="0"/>
              <a:t>Ministry of </a:t>
            </a:r>
            <a:r>
              <a:rPr lang="en-US" sz="2400" dirty="0" smtClean="0"/>
              <a:t>Health and the </a:t>
            </a:r>
            <a:r>
              <a:rPr lang="en-US" sz="2400" dirty="0"/>
              <a:t>National Hospital of Niamey, it was </a:t>
            </a:r>
            <a:r>
              <a:rPr lang="en-US" sz="2400" dirty="0" smtClean="0"/>
              <a:t>reassigned to HNN </a:t>
            </a:r>
            <a:r>
              <a:rPr lang="en-US" sz="2400" dirty="0"/>
              <a:t>in </a:t>
            </a:r>
            <a:r>
              <a:rPr lang="en-US" sz="2400" dirty="0" smtClean="0"/>
              <a:t>2000</a:t>
            </a:r>
            <a:r>
              <a:rPr lang="fr-FR" sz="2400" dirty="0" smtClean="0"/>
              <a:t>; </a:t>
            </a:r>
            <a:r>
              <a:rPr lang="en-US" sz="2400" dirty="0"/>
              <a:t>From 2000 to 2012 the center was hardly managed by the hospital and </a:t>
            </a:r>
            <a:r>
              <a:rPr lang="en-US" sz="2400" dirty="0" smtClean="0"/>
              <a:t>was </a:t>
            </a:r>
            <a:r>
              <a:rPr lang="en-US" sz="2400" dirty="0"/>
              <a:t>practically in a state of cessation of activity; Thanks to ANPAO under the auspices of the FATO, a request was made and the ICRC in the person of Mr. Claude Tardif accepted and the center was taken over by the ICRC in 2012 following a memorandum of understanding signed with the Niamey National </a:t>
            </a:r>
            <a:r>
              <a:rPr lang="en-US" sz="2400" dirty="0" smtClean="0"/>
              <a:t>Hospital</a:t>
            </a:r>
            <a:r>
              <a:rPr lang="fr-FR" sz="2400" dirty="0"/>
              <a:t> ; </a:t>
            </a:r>
            <a:r>
              <a:rPr lang="en-US" sz="2400" dirty="0"/>
              <a:t>The building has been renovated twice by </a:t>
            </a:r>
            <a:r>
              <a:rPr lang="en-US" sz="2400" dirty="0" smtClean="0"/>
              <a:t>CRC </a:t>
            </a:r>
            <a:r>
              <a:rPr lang="en-US" sz="2400" dirty="0"/>
              <a:t>and the </a:t>
            </a:r>
            <a:r>
              <a:rPr lang="en-US" sz="2400" dirty="0" err="1" smtClean="0"/>
              <a:t>centre</a:t>
            </a:r>
            <a:r>
              <a:rPr lang="en-US" sz="2400" dirty="0" smtClean="0"/>
              <a:t> </a:t>
            </a:r>
            <a:r>
              <a:rPr lang="en-US" sz="2400" dirty="0"/>
              <a:t>is equipped with brand new machines and tools. The manufacture of orthopedic devices is based on the ICRC's polypropylene technology, but also on the combination of PP </a:t>
            </a:r>
            <a:r>
              <a:rPr lang="en-US" sz="2400" dirty="0" err="1"/>
              <a:t>tibial</a:t>
            </a:r>
            <a:r>
              <a:rPr lang="en-US" sz="2400" dirty="0"/>
              <a:t> and femoral barrels and modular prosthetic components. The staff working in this center is aging.</a:t>
            </a:r>
            <a:endParaRPr lang="fr-FR" sz="2400" dirty="0" smtClean="0"/>
          </a:p>
        </p:txBody>
      </p:sp>
    </p:spTree>
    <p:extLst>
      <p:ext uri="{BB962C8B-B14F-4D97-AF65-F5344CB8AC3E}">
        <p14:creationId xmlns:p14="http://schemas.microsoft.com/office/powerpoint/2010/main" val="15365306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3600" b="1" dirty="0" smtClean="0"/>
              <a:t/>
            </a:r>
            <a:br>
              <a:rPr lang="fr-FR" sz="3600" b="1" dirty="0" smtClean="0"/>
            </a:br>
            <a:r>
              <a:rPr lang="fr-FR" sz="3600" b="1" dirty="0" smtClean="0"/>
              <a:t>II </a:t>
            </a:r>
            <a:r>
              <a:rPr lang="fr-FR" sz="3600" b="1" dirty="0" smtClean="0"/>
              <a:t>GENERAL DAILY </a:t>
            </a:r>
            <a:r>
              <a:rPr lang="fr-FR" sz="3600" b="1" u="sng" dirty="0" smtClean="0"/>
              <a:t>ACTIVITIES OF THE ORTHOPEDIC CENTRE OF NIAMEY</a:t>
            </a:r>
            <a:r>
              <a:rPr lang="fr-FR" dirty="0"/>
              <a:t/>
            </a:r>
            <a:br>
              <a:rPr lang="fr-FR" dirty="0"/>
            </a:br>
            <a:endParaRPr lang="fr-FR" dirty="0"/>
          </a:p>
        </p:txBody>
      </p:sp>
      <p:sp>
        <p:nvSpPr>
          <p:cNvPr id="3" name="Espace réservé du contenu 2"/>
          <p:cNvSpPr>
            <a:spLocks noGrp="1"/>
          </p:cNvSpPr>
          <p:nvPr>
            <p:ph idx="1"/>
          </p:nvPr>
        </p:nvSpPr>
        <p:spPr>
          <a:xfrm>
            <a:off x="179512" y="1340768"/>
            <a:ext cx="8856984" cy="5400600"/>
          </a:xfrm>
        </p:spPr>
        <p:txBody>
          <a:bodyPr>
            <a:normAutofit fontScale="70000" lnSpcReduction="20000"/>
          </a:bodyPr>
          <a:lstStyle/>
          <a:p>
            <a:pPr marL="0" indent="0">
              <a:buNone/>
            </a:pPr>
            <a:endParaRPr lang="fr-FR" sz="3400" dirty="0"/>
          </a:p>
          <a:p>
            <a:pPr marL="0" indent="0">
              <a:buNone/>
            </a:pPr>
            <a:r>
              <a:rPr lang="fr-FR" sz="3400" dirty="0" smtClean="0"/>
              <a:t>The </a:t>
            </a:r>
            <a:r>
              <a:rPr lang="fr-FR" sz="3400" dirty="0" err="1" smtClean="0"/>
              <a:t>overall</a:t>
            </a:r>
            <a:r>
              <a:rPr lang="fr-FR" sz="3400" dirty="0" smtClean="0"/>
              <a:t> </a:t>
            </a:r>
            <a:r>
              <a:rPr lang="fr-FR" sz="3400" dirty="0" err="1" smtClean="0"/>
              <a:t>a</a:t>
            </a:r>
            <a:r>
              <a:rPr lang="fr-FR" sz="3400" dirty="0" err="1" smtClean="0"/>
              <a:t>ctivities</a:t>
            </a:r>
            <a:r>
              <a:rPr lang="fr-FR" sz="3400" dirty="0" smtClean="0"/>
              <a:t> for the management of patients’ </a:t>
            </a:r>
            <a:r>
              <a:rPr lang="fr-FR" sz="3400" dirty="0" err="1" smtClean="0"/>
              <a:t>fitting</a:t>
            </a:r>
            <a:r>
              <a:rPr lang="fr-FR" sz="3400" dirty="0" smtClean="0"/>
              <a:t> are </a:t>
            </a:r>
            <a:r>
              <a:rPr lang="fr-FR" sz="3400" dirty="0" err="1" smtClean="0"/>
              <a:t>continuing</a:t>
            </a:r>
            <a:r>
              <a:rPr lang="fr-FR" sz="3400" dirty="0" smtClean="0"/>
              <a:t> in 2019 </a:t>
            </a:r>
            <a:r>
              <a:rPr lang="fr-FR" sz="3400" dirty="0" err="1" smtClean="0"/>
              <a:t>normally</a:t>
            </a:r>
            <a:r>
              <a:rPr lang="fr-FR" sz="3400" dirty="0" smtClean="0"/>
              <a:t> </a:t>
            </a:r>
            <a:r>
              <a:rPr lang="fr-FR" sz="3400" dirty="0" err="1" smtClean="0"/>
              <a:t>thanks</a:t>
            </a:r>
            <a:r>
              <a:rPr lang="fr-FR" sz="3400" dirty="0" smtClean="0"/>
              <a:t> to the support of  ICRC and the good  collaboration </a:t>
            </a:r>
            <a:r>
              <a:rPr lang="fr-FR" sz="3400" dirty="0" err="1" smtClean="0"/>
              <a:t>with</a:t>
            </a:r>
            <a:r>
              <a:rPr lang="fr-FR" sz="3400" dirty="0" smtClean="0"/>
              <a:t>  HNN and </a:t>
            </a:r>
            <a:r>
              <a:rPr lang="fr-FR" sz="3400" dirty="0" err="1" smtClean="0"/>
              <a:t>Humanity</a:t>
            </a:r>
            <a:r>
              <a:rPr lang="fr-FR" sz="3400" dirty="0" smtClean="0"/>
              <a:t> and </a:t>
            </a:r>
            <a:r>
              <a:rPr lang="fr-FR" sz="3400" dirty="0"/>
              <a:t>Inclusion(HI). </a:t>
            </a:r>
            <a:r>
              <a:rPr lang="fr-FR" sz="3400" dirty="0" smtClean="0"/>
              <a:t>The Niamey workshop has to </a:t>
            </a:r>
            <a:r>
              <a:rPr lang="fr-FR" sz="3400" dirty="0" err="1" smtClean="0"/>
              <a:t>its</a:t>
            </a:r>
            <a:r>
              <a:rPr lang="fr-FR" sz="3400" dirty="0" smtClean="0"/>
              <a:t> </a:t>
            </a:r>
            <a:r>
              <a:rPr lang="fr-FR" sz="3400" dirty="0" err="1" smtClean="0"/>
              <a:t>credit</a:t>
            </a:r>
            <a:r>
              <a:rPr lang="fr-FR" sz="3400" dirty="0" smtClean="0"/>
              <a:t> the </a:t>
            </a:r>
            <a:r>
              <a:rPr lang="fr-FR" sz="3400" dirty="0" err="1" smtClean="0"/>
              <a:t>following</a:t>
            </a:r>
            <a:r>
              <a:rPr lang="fr-FR" sz="3400" dirty="0" smtClean="0"/>
              <a:t> multiple  </a:t>
            </a:r>
            <a:r>
              <a:rPr lang="fr-FR" sz="3400" dirty="0" err="1" smtClean="0"/>
              <a:t>activities</a:t>
            </a:r>
            <a:r>
              <a:rPr lang="fr-FR" sz="3400" dirty="0" smtClean="0"/>
              <a:t>:</a:t>
            </a:r>
            <a:endParaRPr lang="fr-FR" sz="3400" dirty="0"/>
          </a:p>
          <a:p>
            <a:pPr marL="0" indent="0">
              <a:buNone/>
            </a:pPr>
            <a:r>
              <a:rPr lang="fr-FR" sz="3400" dirty="0" smtClean="0"/>
              <a:t>-</a:t>
            </a:r>
            <a:r>
              <a:rPr lang="fr-FR" sz="3400" dirty="0"/>
              <a:t> </a:t>
            </a:r>
            <a:r>
              <a:rPr lang="fr-FR" sz="3400" dirty="0" smtClean="0"/>
              <a:t>L</a:t>
            </a:r>
            <a:r>
              <a:rPr lang="fr-FR" sz="3400" dirty="0" smtClean="0"/>
              <a:t>ocal, international </a:t>
            </a:r>
            <a:r>
              <a:rPr lang="fr-FR" sz="3400" dirty="0" err="1" smtClean="0"/>
              <a:t>orders</a:t>
            </a:r>
            <a:r>
              <a:rPr lang="fr-FR" sz="3400" dirty="0" smtClean="0"/>
              <a:t> of components; </a:t>
            </a:r>
            <a:r>
              <a:rPr lang="fr-FR" sz="3400" dirty="0" err="1" smtClean="0"/>
              <a:t>materials</a:t>
            </a:r>
            <a:r>
              <a:rPr lang="fr-FR" sz="3400" dirty="0" smtClean="0"/>
              <a:t>, </a:t>
            </a:r>
            <a:r>
              <a:rPr lang="fr-FR" sz="3400" dirty="0"/>
              <a:t>machines </a:t>
            </a:r>
            <a:r>
              <a:rPr lang="fr-FR" sz="3400" dirty="0" smtClean="0"/>
              <a:t>and </a:t>
            </a:r>
            <a:r>
              <a:rPr lang="fr-FR" sz="3400" dirty="0" err="1" smtClean="0"/>
              <a:t>orthopedic</a:t>
            </a:r>
            <a:r>
              <a:rPr lang="fr-FR" sz="3400" dirty="0" smtClean="0"/>
              <a:t>  </a:t>
            </a:r>
            <a:r>
              <a:rPr lang="fr-FR" sz="3400" dirty="0" err="1" smtClean="0"/>
              <a:t>material</a:t>
            </a:r>
            <a:r>
              <a:rPr lang="fr-FR" sz="3400" dirty="0" smtClean="0"/>
              <a:t> for the  </a:t>
            </a:r>
            <a:r>
              <a:rPr lang="fr-FR" sz="3400" dirty="0" err="1" smtClean="0"/>
              <a:t>manufacturiing</a:t>
            </a:r>
            <a:r>
              <a:rPr lang="fr-FR" sz="3400" dirty="0" smtClean="0"/>
              <a:t> of </a:t>
            </a:r>
            <a:r>
              <a:rPr lang="fr-FR" sz="3400" dirty="0" err="1" smtClean="0"/>
              <a:t>orthopedic</a:t>
            </a:r>
            <a:r>
              <a:rPr lang="fr-FR" sz="3400" dirty="0" smtClean="0"/>
              <a:t> </a:t>
            </a:r>
            <a:r>
              <a:rPr lang="fr-FR" sz="3400" dirty="0" err="1" smtClean="0"/>
              <a:t>devices</a:t>
            </a:r>
            <a:r>
              <a:rPr lang="fr-FR" sz="3400" dirty="0" smtClean="0"/>
              <a:t>;</a:t>
            </a:r>
            <a:endParaRPr lang="fr-FR" sz="3400" dirty="0"/>
          </a:p>
          <a:p>
            <a:pPr marL="0" indent="0">
              <a:buNone/>
            </a:pPr>
            <a:r>
              <a:rPr lang="fr-FR" sz="3400" dirty="0"/>
              <a:t>-Transport </a:t>
            </a:r>
            <a:r>
              <a:rPr lang="fr-FR" sz="3400" dirty="0" smtClean="0"/>
              <a:t>and catering </a:t>
            </a:r>
            <a:r>
              <a:rPr lang="fr-FR" sz="3400" dirty="0" err="1" smtClean="0"/>
              <a:t>paid</a:t>
            </a:r>
            <a:r>
              <a:rPr lang="fr-FR" sz="3400" dirty="0" smtClean="0"/>
              <a:t> by ICR C to all patients </a:t>
            </a:r>
            <a:r>
              <a:rPr lang="fr-FR" sz="3400" dirty="0" err="1" smtClean="0"/>
              <a:t>coming</a:t>
            </a:r>
            <a:r>
              <a:rPr lang="fr-FR" sz="3400" dirty="0" smtClean="0"/>
              <a:t> </a:t>
            </a:r>
            <a:r>
              <a:rPr lang="fr-FR" sz="3400" dirty="0" err="1" smtClean="0"/>
              <a:t>from</a:t>
            </a:r>
            <a:r>
              <a:rPr lang="fr-FR" sz="3400" dirty="0" smtClean="0"/>
              <a:t> </a:t>
            </a:r>
            <a:r>
              <a:rPr lang="fr-FR" sz="3400" dirty="0" err="1" smtClean="0"/>
              <a:t>three</a:t>
            </a:r>
            <a:r>
              <a:rPr lang="fr-FR" sz="3400" dirty="0" smtClean="0"/>
              <a:t> </a:t>
            </a:r>
            <a:r>
              <a:rPr lang="fr-FR" sz="3400" dirty="0" err="1" smtClean="0"/>
              <a:t>regions</a:t>
            </a:r>
            <a:r>
              <a:rPr lang="fr-FR" sz="3400" dirty="0"/>
              <a:t> ;</a:t>
            </a:r>
          </a:p>
          <a:p>
            <a:pPr marL="0" indent="0">
              <a:buNone/>
            </a:pPr>
            <a:r>
              <a:rPr lang="fr-FR" sz="3400" dirty="0" smtClean="0"/>
              <a:t>- Reception </a:t>
            </a:r>
            <a:r>
              <a:rPr lang="en-US" sz="3400" dirty="0" smtClean="0"/>
              <a:t>and </a:t>
            </a:r>
            <a:r>
              <a:rPr lang="en-US" sz="3400" dirty="0"/>
              <a:t>accommodation of patients coming from three regions of Niger namely, </a:t>
            </a:r>
            <a:r>
              <a:rPr lang="en-US" sz="3400" dirty="0" err="1"/>
              <a:t>Diffa</a:t>
            </a:r>
            <a:r>
              <a:rPr lang="en-US" sz="3400" dirty="0"/>
              <a:t>, </a:t>
            </a:r>
            <a:r>
              <a:rPr lang="en-US" sz="3400" dirty="0" err="1"/>
              <a:t>Agadez</a:t>
            </a:r>
            <a:r>
              <a:rPr lang="en-US" sz="3400" dirty="0"/>
              <a:t> and </a:t>
            </a:r>
            <a:r>
              <a:rPr lang="en-US" sz="3400" dirty="0" err="1"/>
              <a:t>Tillabéry</a:t>
            </a:r>
            <a:r>
              <a:rPr lang="en-US" sz="3400" dirty="0"/>
              <a:t> in a building of rooms made available to the HNN entirely renovated by the </a:t>
            </a:r>
            <a:r>
              <a:rPr lang="en-US" sz="3400" dirty="0" smtClean="0"/>
              <a:t>ICRC;</a:t>
            </a:r>
            <a:endParaRPr lang="fr-FR" sz="3400" dirty="0"/>
          </a:p>
          <a:p>
            <a:pPr marL="0" indent="0">
              <a:buNone/>
            </a:pPr>
            <a:r>
              <a:rPr lang="fr-FR" sz="3400" dirty="0"/>
              <a:t>-Consultation </a:t>
            </a:r>
            <a:r>
              <a:rPr lang="en-US" sz="3400" dirty="0" smtClean="0"/>
              <a:t>of </a:t>
            </a:r>
            <a:r>
              <a:rPr lang="en-US" sz="3400" dirty="0"/>
              <a:t>patients, preparation of </a:t>
            </a:r>
            <a:r>
              <a:rPr lang="en-US" sz="3400" dirty="0" smtClean="0"/>
              <a:t>files </a:t>
            </a:r>
            <a:r>
              <a:rPr lang="en-US" sz="3400" dirty="0"/>
              <a:t>and manual and electronic recordings by a multidisciplinary team, physiotherapy sessions, </a:t>
            </a:r>
            <a:r>
              <a:rPr lang="en-US" sz="3400" dirty="0" smtClean="0"/>
              <a:t>gait </a:t>
            </a:r>
            <a:r>
              <a:rPr lang="en-US" sz="3400" dirty="0"/>
              <a:t>training and delivery of </a:t>
            </a:r>
            <a:r>
              <a:rPr lang="en-US" sz="3400" dirty="0" smtClean="0"/>
              <a:t>devices.</a:t>
            </a:r>
            <a:endParaRPr lang="fr-FR" dirty="0"/>
          </a:p>
        </p:txBody>
      </p:sp>
    </p:spTree>
    <p:extLst>
      <p:ext uri="{BB962C8B-B14F-4D97-AF65-F5344CB8AC3E}">
        <p14:creationId xmlns:p14="http://schemas.microsoft.com/office/powerpoint/2010/main" val="8760774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116632"/>
            <a:ext cx="8784976" cy="6552728"/>
          </a:xfrm>
        </p:spPr>
        <p:txBody>
          <a:bodyPr>
            <a:normAutofit fontScale="92500"/>
          </a:bodyPr>
          <a:lstStyle/>
          <a:p>
            <a:pPr marL="0" indent="0">
              <a:buNone/>
            </a:pPr>
            <a:r>
              <a:rPr lang="en-US" sz="2400" dirty="0" smtClean="0"/>
              <a:t>The </a:t>
            </a:r>
            <a:r>
              <a:rPr lang="en-US" sz="2400" dirty="0"/>
              <a:t>orthopedic </a:t>
            </a:r>
            <a:r>
              <a:rPr lang="en-US" sz="2400" dirty="0" smtClean="0"/>
              <a:t>fitting </a:t>
            </a:r>
            <a:r>
              <a:rPr lang="en-US" sz="2400" dirty="0"/>
              <a:t>service is located between the physiotherapy and laboratory departments </a:t>
            </a:r>
            <a:r>
              <a:rPr lang="en-US" sz="2400" dirty="0" smtClean="0"/>
              <a:t>below </a:t>
            </a:r>
            <a:r>
              <a:rPr lang="en-US" sz="2400" dirty="0"/>
              <a:t>the administrative block facing Pavilion A (cardiology department) in a building dating from the colonial </a:t>
            </a:r>
            <a:r>
              <a:rPr lang="en-US" sz="2400" dirty="0" smtClean="0"/>
              <a:t>period</a:t>
            </a:r>
          </a:p>
          <a:p>
            <a:pPr marL="0" indent="0">
              <a:buNone/>
            </a:pPr>
            <a:r>
              <a:rPr lang="fr-FR" sz="2400" dirty="0" smtClean="0"/>
              <a:t>- </a:t>
            </a:r>
            <a:r>
              <a:rPr lang="en-US" sz="2400" dirty="0" smtClean="0"/>
              <a:t>management </a:t>
            </a:r>
            <a:r>
              <a:rPr lang="en-US" sz="2400" dirty="0"/>
              <a:t>of the store with vouchers, map and electronic registration;</a:t>
            </a:r>
            <a:r>
              <a:rPr lang="fr-FR" sz="2400" dirty="0" smtClean="0"/>
              <a:t> </a:t>
            </a:r>
            <a:endParaRPr lang="fr-FR" sz="2400" dirty="0"/>
          </a:p>
          <a:p>
            <a:pPr marL="0" indent="0">
              <a:buNone/>
            </a:pPr>
            <a:r>
              <a:rPr lang="fr-FR" sz="2400" dirty="0"/>
              <a:t>- </a:t>
            </a:r>
            <a:r>
              <a:rPr lang="en-US" sz="2400" dirty="0" smtClean="0"/>
              <a:t>Manufacture </a:t>
            </a:r>
            <a:r>
              <a:rPr lang="en-US" sz="2400" dirty="0"/>
              <a:t>of conventional and 3D printed prostheses and orthoses, delivery of crutches, wheelchairs and </a:t>
            </a:r>
            <a:r>
              <a:rPr lang="en-US" sz="2400" dirty="0" smtClean="0"/>
              <a:t>tricycles </a:t>
            </a:r>
            <a:r>
              <a:rPr lang="fr-FR" sz="2400" dirty="0" smtClean="0"/>
              <a:t>                </a:t>
            </a:r>
            <a:endParaRPr lang="fr-FR" sz="2400" dirty="0"/>
          </a:p>
          <a:p>
            <a:pPr marL="0" indent="0">
              <a:buNone/>
            </a:pPr>
            <a:r>
              <a:rPr lang="fr-FR" sz="2400" dirty="0"/>
              <a:t>-</a:t>
            </a:r>
            <a:r>
              <a:rPr lang="fr-FR" sz="2400" dirty="0" err="1" smtClean="0"/>
              <a:t>Organization</a:t>
            </a:r>
            <a:r>
              <a:rPr lang="fr-FR" sz="2400" dirty="0" smtClean="0"/>
              <a:t> of a </a:t>
            </a:r>
            <a:r>
              <a:rPr lang="fr-FR" sz="2400" dirty="0" err="1" smtClean="0"/>
              <a:t>seminar</a:t>
            </a:r>
            <a:r>
              <a:rPr lang="fr-FR" sz="2400" dirty="0" smtClean="0"/>
              <a:t> in </a:t>
            </a:r>
            <a:r>
              <a:rPr lang="fr-FR" sz="2400" dirty="0"/>
              <a:t>2015 </a:t>
            </a:r>
            <a:r>
              <a:rPr lang="fr-FR" sz="2400" dirty="0" smtClean="0"/>
              <a:t>on the situation of the </a:t>
            </a:r>
            <a:r>
              <a:rPr lang="fr-FR" sz="2400" dirty="0" err="1" smtClean="0"/>
              <a:t>orthopedic</a:t>
            </a:r>
            <a:r>
              <a:rPr lang="fr-FR" sz="2400" dirty="0" smtClean="0"/>
              <a:t> </a:t>
            </a:r>
            <a:r>
              <a:rPr lang="fr-FR" sz="2400" dirty="0" err="1" smtClean="0"/>
              <a:t>fitting</a:t>
            </a:r>
            <a:r>
              <a:rPr lang="fr-FR" sz="2400" dirty="0" smtClean="0"/>
              <a:t> in </a:t>
            </a:r>
            <a:r>
              <a:rPr lang="fr-FR" sz="2400" dirty="0" err="1" smtClean="0"/>
              <a:t>November</a:t>
            </a:r>
            <a:r>
              <a:rPr lang="fr-FR" sz="2400" dirty="0" smtClean="0"/>
              <a:t> 2015 in </a:t>
            </a:r>
            <a:r>
              <a:rPr lang="fr-FR" sz="2400" dirty="0"/>
              <a:t>Niger </a:t>
            </a:r>
          </a:p>
          <a:p>
            <a:pPr marL="0" indent="0">
              <a:buNone/>
            </a:pPr>
            <a:r>
              <a:rPr lang="fr-FR" sz="2400" dirty="0"/>
              <a:t>-</a:t>
            </a:r>
            <a:r>
              <a:rPr lang="fr-FR" sz="2400" dirty="0" smtClean="0"/>
              <a:t>Application </a:t>
            </a:r>
            <a:r>
              <a:rPr lang="en-US" sz="2400" dirty="0" smtClean="0"/>
              <a:t>of </a:t>
            </a:r>
            <a:r>
              <a:rPr lang="en-US" sz="2400" dirty="0"/>
              <a:t>efficiency improvement measures </a:t>
            </a:r>
            <a:r>
              <a:rPr lang="en-US" sz="2400" dirty="0" smtClean="0"/>
              <a:t>through </a:t>
            </a:r>
            <a:r>
              <a:rPr lang="en-US" sz="2400" dirty="0"/>
              <a:t>the six (6) areas of intervention </a:t>
            </a:r>
            <a:r>
              <a:rPr lang="en-US" sz="2400" dirty="0" smtClean="0"/>
              <a:t>of the </a:t>
            </a:r>
            <a:r>
              <a:rPr lang="en-US" sz="2400" dirty="0"/>
              <a:t>ICRC PHII Project Program</a:t>
            </a:r>
            <a:r>
              <a:rPr lang="en-US" sz="2400" dirty="0" smtClean="0"/>
              <a:t>;</a:t>
            </a:r>
          </a:p>
          <a:p>
            <a:pPr marL="0" indent="0">
              <a:buNone/>
            </a:pPr>
            <a:r>
              <a:rPr lang="fr-FR" sz="2400" dirty="0" smtClean="0"/>
              <a:t> -  </a:t>
            </a:r>
            <a:r>
              <a:rPr lang="fr-FR" sz="2400" dirty="0" err="1" smtClean="0"/>
              <a:t>CReation</a:t>
            </a:r>
            <a:r>
              <a:rPr lang="en-US" sz="2400" dirty="0" smtClean="0"/>
              <a:t>, </a:t>
            </a:r>
            <a:r>
              <a:rPr lang="en-US" sz="2400" dirty="0"/>
              <a:t>monitoring and evaluation of the action plan-EIM Niamey </a:t>
            </a:r>
            <a:r>
              <a:rPr lang="en-US" sz="2400" dirty="0" smtClean="0"/>
              <a:t>2019;</a:t>
            </a:r>
            <a:endParaRPr lang="fr-FR" sz="2400" dirty="0"/>
          </a:p>
          <a:p>
            <a:pPr marL="0" indent="0">
              <a:buNone/>
            </a:pPr>
            <a:r>
              <a:rPr lang="fr-FR" sz="2400" dirty="0" smtClean="0"/>
              <a:t>-</a:t>
            </a:r>
            <a:r>
              <a:rPr lang="fr-FR" sz="2400" dirty="0"/>
              <a:t> </a:t>
            </a:r>
            <a:r>
              <a:rPr lang="en-US" sz="2400" dirty="0" smtClean="0"/>
              <a:t>The </a:t>
            </a:r>
            <a:r>
              <a:rPr lang="en-US" sz="2400" dirty="0"/>
              <a:t>monthly meetings of the service</a:t>
            </a:r>
            <a:r>
              <a:rPr lang="en-US" sz="2400" dirty="0" smtClean="0"/>
              <a:t>;</a:t>
            </a:r>
            <a:endParaRPr lang="fr-FR" sz="2400" dirty="0"/>
          </a:p>
          <a:p>
            <a:pPr marL="0" indent="0">
              <a:buNone/>
            </a:pPr>
            <a:r>
              <a:rPr lang="fr-FR" sz="2400" dirty="0" smtClean="0"/>
              <a:t>-</a:t>
            </a:r>
            <a:r>
              <a:rPr lang="fr-FR" sz="2400" dirty="0"/>
              <a:t> </a:t>
            </a:r>
            <a:r>
              <a:rPr lang="fr-FR" sz="2400" dirty="0" err="1" smtClean="0"/>
              <a:t>Drafting</a:t>
            </a:r>
            <a:r>
              <a:rPr lang="fr-FR" sz="2400" dirty="0" smtClean="0"/>
              <a:t> </a:t>
            </a:r>
            <a:r>
              <a:rPr lang="en-US" sz="2400" dirty="0" smtClean="0"/>
              <a:t>of </a:t>
            </a:r>
            <a:r>
              <a:rPr lang="en-US" sz="2400" dirty="0"/>
              <a:t>monthly, quarterly and annual </a:t>
            </a:r>
            <a:r>
              <a:rPr lang="en-US" sz="2400" dirty="0" smtClean="0"/>
              <a:t>reports;</a:t>
            </a:r>
            <a:endParaRPr lang="fr-FR" sz="2400" dirty="0"/>
          </a:p>
          <a:p>
            <a:pPr marL="0" indent="0">
              <a:buNone/>
            </a:pPr>
            <a:r>
              <a:rPr lang="fr-FR" sz="2400" dirty="0"/>
              <a:t>-</a:t>
            </a:r>
            <a:r>
              <a:rPr lang="fr-FR" sz="2400" dirty="0" err="1" smtClean="0"/>
              <a:t>Organization</a:t>
            </a:r>
            <a:r>
              <a:rPr lang="fr-FR" sz="2400" dirty="0" smtClean="0"/>
              <a:t> of management </a:t>
            </a:r>
            <a:r>
              <a:rPr lang="fr-FR" sz="2400" dirty="0" err="1" smtClean="0"/>
              <a:t>board</a:t>
            </a:r>
            <a:r>
              <a:rPr lang="fr-FR" sz="2400" dirty="0" smtClean="0"/>
              <a:t> of the centre (</a:t>
            </a:r>
            <a:r>
              <a:rPr lang="fr-FR" sz="2400" dirty="0" err="1" smtClean="0"/>
              <a:t>twice</a:t>
            </a:r>
            <a:r>
              <a:rPr lang="fr-FR" sz="2400" dirty="0" smtClean="0"/>
              <a:t> a </a:t>
            </a:r>
            <a:r>
              <a:rPr lang="fr-FR" sz="2400" dirty="0" err="1" smtClean="0"/>
              <a:t>year</a:t>
            </a:r>
            <a:r>
              <a:rPr lang="fr-FR" sz="2400" dirty="0" smtClean="0"/>
              <a:t>) </a:t>
            </a:r>
            <a:r>
              <a:rPr lang="en-US" sz="2400" dirty="0"/>
              <a:t>-Organization of management councils of the center (2 times / year) in accordance with the ICRC / HNN </a:t>
            </a:r>
            <a:r>
              <a:rPr lang="en-US" sz="2400" dirty="0" err="1" smtClean="0"/>
              <a:t>MoU</a:t>
            </a:r>
            <a:r>
              <a:rPr lang="en-US" sz="2400" dirty="0" smtClean="0"/>
              <a:t>.</a:t>
            </a:r>
            <a:endParaRPr lang="fr-FR" sz="2400" dirty="0"/>
          </a:p>
          <a:p>
            <a:pPr marL="0" indent="0">
              <a:buNone/>
            </a:pPr>
            <a:endParaRPr lang="fr-FR" sz="2400" dirty="0"/>
          </a:p>
        </p:txBody>
      </p:sp>
    </p:spTree>
    <p:extLst>
      <p:ext uri="{BB962C8B-B14F-4D97-AF65-F5344CB8AC3E}">
        <p14:creationId xmlns:p14="http://schemas.microsoft.com/office/powerpoint/2010/main" val="1626294861"/>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558</TotalTime>
  <Words>1122</Words>
  <Application>Microsoft Office PowerPoint</Application>
  <PresentationFormat>Affichage à l'écran (4:3)</PresentationFormat>
  <Paragraphs>219</Paragraphs>
  <Slides>20</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20</vt:i4>
      </vt:variant>
    </vt:vector>
  </HeadingPairs>
  <TitlesOfParts>
    <vt:vector size="24" baseType="lpstr">
      <vt:lpstr>Arial</vt:lpstr>
      <vt:lpstr>Calibri</vt:lpstr>
      <vt:lpstr>Times New Roman</vt:lpstr>
      <vt:lpstr>Thème Office</vt:lpstr>
      <vt:lpstr>Présentation PowerPoint</vt:lpstr>
      <vt:lpstr>Présentation PowerPoint</vt:lpstr>
      <vt:lpstr>WORK PLAN</vt:lpstr>
      <vt:lpstr>MAP OF NIGER </vt:lpstr>
      <vt:lpstr> INTRODUCTION </vt:lpstr>
      <vt:lpstr>Présentation PowerPoint</vt:lpstr>
      <vt:lpstr> I  Background of the Centre of  Niamey </vt:lpstr>
      <vt:lpstr> II GENERAL DAILY ACTIVITIES OF THE ORTHOPEDIC CENTRE OF NIAMEY </vt:lpstr>
      <vt:lpstr>Présentation PowerPoint</vt:lpstr>
      <vt:lpstr> III : Problems encountered at the Niamey centre</vt:lpstr>
      <vt:lpstr> V : Table N 2 : Production of the Orthopedic Centre from 2012  to June 2019 </vt:lpstr>
      <vt:lpstr>VI : TABLE N°3 Aging staff </vt:lpstr>
      <vt:lpstr> VII – Main Objective: Mass fitting of children and adults physically disabled persp,s in order to improve the attendance to the Niamey centre. </vt:lpstr>
      <vt:lpstr> VIII DESCRIPTION OF THE CENTRE </vt:lpstr>
      <vt:lpstr>Présentation PowerPoint</vt:lpstr>
      <vt:lpstr>IX : OPPORTUNITIES AND BEST PRACTICES AAT THE NIAMEY CENTRE THANKS TO THE PARTNERSHIP WITH INTERNATIONAL NGOs : </vt:lpstr>
      <vt:lpstr>Présentation PowerPoint</vt:lpstr>
      <vt:lpstr>Présentation PowerPoint</vt:lpstr>
      <vt:lpstr> X : NOTES IN THIS  SITUATION </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 DE TRAVAIL</dc:title>
  <dc:creator>USER1</dc:creator>
  <cp:lastModifiedBy>gisele ajavon</cp:lastModifiedBy>
  <cp:revision>42</cp:revision>
  <dcterms:created xsi:type="dcterms:W3CDTF">2019-10-25T09:06:30Z</dcterms:created>
  <dcterms:modified xsi:type="dcterms:W3CDTF">2019-11-04T16:38:51Z</dcterms:modified>
</cp:coreProperties>
</file>