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33"/>
  </p:notesMasterIdLst>
  <p:sldIdLst>
    <p:sldId id="256" r:id="rId2"/>
    <p:sldId id="257" r:id="rId3"/>
    <p:sldId id="294" r:id="rId4"/>
    <p:sldId id="258" r:id="rId5"/>
    <p:sldId id="293" r:id="rId6"/>
    <p:sldId id="296" r:id="rId7"/>
    <p:sldId id="291" r:id="rId8"/>
    <p:sldId id="292" r:id="rId9"/>
    <p:sldId id="300" r:id="rId10"/>
    <p:sldId id="299" r:id="rId11"/>
    <p:sldId id="298" r:id="rId12"/>
    <p:sldId id="311" r:id="rId13"/>
    <p:sldId id="287" r:id="rId14"/>
    <p:sldId id="303" r:id="rId15"/>
    <p:sldId id="312" r:id="rId16"/>
    <p:sldId id="302" r:id="rId17"/>
    <p:sldId id="326" r:id="rId18"/>
    <p:sldId id="325" r:id="rId19"/>
    <p:sldId id="316" r:id="rId20"/>
    <p:sldId id="305" r:id="rId21"/>
    <p:sldId id="320" r:id="rId22"/>
    <p:sldId id="319" r:id="rId23"/>
    <p:sldId id="318" r:id="rId24"/>
    <p:sldId id="307" r:id="rId25"/>
    <p:sldId id="323" r:id="rId26"/>
    <p:sldId id="322" r:id="rId27"/>
    <p:sldId id="309" r:id="rId28"/>
    <p:sldId id="327" r:id="rId29"/>
    <p:sldId id="331" r:id="rId30"/>
    <p:sldId id="332" r:id="rId31"/>
    <p:sldId id="282" r:id="rId32"/>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COOPERATION" initials="PC" lastIdx="1" clrIdx="0">
    <p:extLst>
      <p:ext uri="{19B8F6BF-5375-455C-9EA6-DF929625EA0E}">
        <p15:presenceInfo xmlns:p15="http://schemas.microsoft.com/office/powerpoint/2012/main" userId="PC COOPER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83" autoAdjust="0"/>
    <p:restoredTop sz="94660"/>
  </p:normalViewPr>
  <p:slideViewPr>
    <p:cSldViewPr snapToGrid="0" showGuides="1">
      <p:cViewPr varScale="1">
        <p:scale>
          <a:sx n="74" d="100"/>
          <a:sy n="74" d="100"/>
        </p:scale>
        <p:origin x="4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6:22:47.856" idx="1">
    <p:pos x="2652" y="695"/>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F35775-1463-4380-A015-14454D5715F7}" type="datetimeFigureOut">
              <a:rPr lang="fr-FR" smtClean="0"/>
              <a:pPr/>
              <a:t>23/09/2019</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FE6C05D-64F1-44E5-A247-AF60D181A278}" type="slidenum">
              <a:rPr lang="fr-FR" smtClean="0"/>
              <a:pPr/>
              <a:t>‹N°›</a:t>
            </a:fld>
            <a:endParaRPr lang="fr-FR"/>
          </a:p>
        </p:txBody>
      </p:sp>
    </p:spTree>
    <p:extLst>
      <p:ext uri="{BB962C8B-B14F-4D97-AF65-F5344CB8AC3E}">
        <p14:creationId xmlns:p14="http://schemas.microsoft.com/office/powerpoint/2010/main" val="56941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E6C05D-64F1-44E5-A247-AF60D181A278}" type="slidenum">
              <a:rPr lang="fr-FR" smtClean="0"/>
              <a:pPr/>
              <a:t>31</a:t>
            </a:fld>
            <a:endParaRPr lang="fr-FR"/>
          </a:p>
        </p:txBody>
      </p:sp>
    </p:spTree>
    <p:extLst>
      <p:ext uri="{BB962C8B-B14F-4D97-AF65-F5344CB8AC3E}">
        <p14:creationId xmlns:p14="http://schemas.microsoft.com/office/powerpoint/2010/main" val="89001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23DD7B21-B19D-44D3-A28D-3973A15DACD2}"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37797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9962DC6-9542-4DD7-B8D2-8772C5D7BB6C}" type="datetime1">
              <a:rPr lang="fr-FR" smtClean="0"/>
              <a:pPr/>
              <a:t>23/09/2019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11804656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9962DC6-9542-4DD7-B8D2-8772C5D7BB6C}"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393476496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9962DC6-9542-4DD7-B8D2-8772C5D7BB6C}"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502207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9962DC6-9542-4DD7-B8D2-8772C5D7BB6C}"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89479815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962DC6-9542-4DD7-B8D2-8772C5D7BB6C}" type="datetime1">
              <a:rPr lang="fr-FR" smtClean="0"/>
              <a:pPr/>
              <a:t>23/09/2019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8563247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962DC6-9542-4DD7-B8D2-8772C5D7BB6C}" type="datetime1">
              <a:rPr lang="fr-FR" smtClean="0"/>
              <a:pPr/>
              <a:t>23/09/2019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41849915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EFED2-0EE4-438A-A3D8-964AA7DD9B86}"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90139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1FA9D6-89EB-47D9-A691-7DDE137EFBC0}"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109524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DB14FFF3-FAF0-405E-9E8E-50085C38178E}"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7159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BC70B83-572F-4A62-BCC4-B0876D94F1B5}" type="datetime1">
              <a:rPr lang="fr-FR" smtClean="0"/>
              <a:pPr/>
              <a:t>23/09/2019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304462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7A1A4AF-859E-4F92-8086-6C2BDDFA25D4}" type="datetime1">
              <a:rPr lang="fr-FR" smtClean="0"/>
              <a:pPr/>
              <a:t>23/09/2019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99698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1596B4A-FC0D-4E3C-9E17-B379FAE9BDD3}" type="datetime1">
              <a:rPr lang="fr-FR" smtClean="0"/>
              <a:pPr/>
              <a:t>23/09/2019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6177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05F22F60-4A78-4BBB-A594-4EFCB29FB8C3}" type="datetime1">
              <a:rPr lang="fr-FR" smtClean="0"/>
              <a:pPr/>
              <a:t>23/09/2019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86936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41EDE6-FE31-4BF3-BB44-54EB756BDB25}" type="datetime1">
              <a:rPr lang="fr-FR" smtClean="0"/>
              <a:pPr/>
              <a:t>23/09/2019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282350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843FEB73-D3D3-4AFF-9210-FEF10388AEFF}" type="datetime1">
              <a:rPr lang="fr-FR" smtClean="0"/>
              <a:pPr/>
              <a:t>23/09/2019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111264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6A967DE-D0E4-4703-BF7E-96F3484A08FB}" type="datetime1">
              <a:rPr lang="fr-FR" smtClean="0"/>
              <a:pPr/>
              <a:t>23/09/2019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B76E1F2-F1A5-4642-AE69-FF817D7D21ED}" type="slidenum">
              <a:rPr lang="fr-FR" smtClean="0"/>
              <a:pPr/>
              <a:t>‹N°›</a:t>
            </a:fld>
            <a:endParaRPr lang="fr-FR"/>
          </a:p>
        </p:txBody>
      </p:sp>
    </p:spTree>
    <p:extLst>
      <p:ext uri="{BB962C8B-B14F-4D97-AF65-F5344CB8AC3E}">
        <p14:creationId xmlns:p14="http://schemas.microsoft.com/office/powerpoint/2010/main" val="394971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962DC6-9542-4DD7-B8D2-8772C5D7BB6C}" type="datetime1">
              <a:rPr lang="fr-FR" smtClean="0"/>
              <a:pPr/>
              <a:t>23/09/2019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76E1F2-F1A5-4642-AE69-FF817D7D21ED}" type="slidenum">
              <a:rPr lang="fr-FR" smtClean="0"/>
              <a:pPr/>
              <a:t>‹N°›</a:t>
            </a:fld>
            <a:endParaRPr lang="fr-FR"/>
          </a:p>
        </p:txBody>
      </p:sp>
    </p:spTree>
    <p:extLst>
      <p:ext uri="{BB962C8B-B14F-4D97-AF65-F5344CB8AC3E}">
        <p14:creationId xmlns:p14="http://schemas.microsoft.com/office/powerpoint/2010/main" val="116445864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4404" y="707854"/>
            <a:ext cx="10983191" cy="1295471"/>
          </a:xfrm>
        </p:spPr>
        <p:txBody>
          <a:bodyPr>
            <a:normAutofit fontScale="90000"/>
          </a:bodyPr>
          <a:lstStyle/>
          <a:p>
            <a:pPr algn="ctr"/>
            <a:r>
              <a:rPr lang="fr-FR" sz="2700" b="1" dirty="0" smtClean="0"/>
              <a:t/>
            </a:r>
            <a:br>
              <a:rPr lang="fr-FR" sz="2700" b="1" dirty="0" smtClean="0"/>
            </a:br>
            <a:r>
              <a:rPr lang="fr-FR" sz="2700" b="1" dirty="0"/>
              <a:t/>
            </a:r>
            <a:br>
              <a:rPr lang="fr-FR" sz="2700" b="1" dirty="0"/>
            </a:br>
            <a:r>
              <a:rPr lang="fr-FR" sz="2700" b="1" dirty="0" smtClean="0"/>
              <a:t/>
            </a:r>
            <a:br>
              <a:rPr lang="fr-FR" sz="2700" b="1" dirty="0" smtClean="0"/>
            </a:br>
            <a:r>
              <a:rPr lang="fr-FR" sz="2700" b="1" dirty="0"/>
              <a:t/>
            </a:r>
            <a:br>
              <a:rPr lang="fr-FR" sz="2700" b="1" dirty="0"/>
            </a:br>
            <a:r>
              <a:rPr lang="fr-FR" sz="2700" b="1" dirty="0" smtClean="0"/>
              <a:t/>
            </a:r>
            <a:br>
              <a:rPr lang="fr-FR" sz="2700" b="1" dirty="0" smtClean="0"/>
            </a:br>
            <a:r>
              <a:rPr lang="fr-FR" sz="3400" b="1" dirty="0" smtClean="0"/>
              <a:t/>
            </a:r>
            <a:br>
              <a:rPr lang="fr-FR" sz="3400" b="1" dirty="0" smtClean="0"/>
            </a:br>
            <a:r>
              <a:rPr lang="fr-FR" sz="2700" b="1" dirty="0" smtClean="0"/>
              <a:t/>
            </a:r>
            <a:br>
              <a:rPr lang="fr-FR" sz="2700" b="1" dirty="0" smtClean="0"/>
            </a:br>
            <a:endParaRPr lang="fr-FR" sz="2700" b="1" dirty="0"/>
          </a:p>
        </p:txBody>
      </p:sp>
      <p:sp>
        <p:nvSpPr>
          <p:cNvPr id="3" name="Sous-titre 2"/>
          <p:cNvSpPr>
            <a:spLocks noGrp="1"/>
          </p:cNvSpPr>
          <p:nvPr>
            <p:ph type="subTitle" idx="1"/>
          </p:nvPr>
        </p:nvSpPr>
        <p:spPr>
          <a:xfrm>
            <a:off x="1659082" y="4308620"/>
            <a:ext cx="9144000" cy="1655762"/>
          </a:xfrm>
        </p:spPr>
        <p:txBody>
          <a:bodyPr>
            <a:normAutofit lnSpcReduction="10000"/>
          </a:bodyPr>
          <a:lstStyle/>
          <a:p>
            <a:endParaRPr lang="fr-FR" dirty="0" smtClean="0"/>
          </a:p>
          <a:p>
            <a:pPr algn="ctr"/>
            <a:r>
              <a:rPr lang="fr-FR" b="1" i="1" dirty="0" smtClean="0"/>
              <a:t>PAR DR MANGA ALEXANDRE</a:t>
            </a:r>
          </a:p>
          <a:p>
            <a:pPr algn="ctr"/>
            <a:r>
              <a:rPr lang="fr-FR" b="1" i="1" dirty="0" smtClean="0"/>
              <a:t>CHIRURGIEN ORTHOPEDIQUE TRAUMATOLOGUE</a:t>
            </a:r>
          </a:p>
          <a:p>
            <a:pPr algn="ctr"/>
            <a:r>
              <a:rPr lang="fr-FR" b="1" i="1" dirty="0" smtClean="0"/>
              <a:t>DIRECTEUR GENERAL DU CNRPH</a:t>
            </a:r>
            <a:endParaRPr lang="fr-FR" b="1" i="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a:t>
            </a:fld>
            <a:endParaRPr lang="fr-FR"/>
          </a:p>
        </p:txBody>
      </p:sp>
      <p:sp>
        <p:nvSpPr>
          <p:cNvPr id="5" name="Titre 1"/>
          <p:cNvSpPr txBox="1">
            <a:spLocks/>
          </p:cNvSpPr>
          <p:nvPr/>
        </p:nvSpPr>
        <p:spPr>
          <a:xfrm>
            <a:off x="921695" y="2554866"/>
            <a:ext cx="10983191" cy="1250546"/>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t>LES BONNES PRATIQUES DE GESTION DU CENTRE NATIONAL DE REHABILITATION DES PERSONNES HANDICAPEES CARDINAL PAUL EMILE LEGER (CNRPH) - CAMEROUN</a:t>
            </a:r>
            <a:endParaRPr lang="fr-FR" sz="2800" b="1" dirty="0"/>
          </a:p>
        </p:txBody>
      </p:sp>
      <p:sp>
        <p:nvSpPr>
          <p:cNvPr id="6" name="Rectangle 5"/>
          <p:cNvSpPr/>
          <p:nvPr/>
        </p:nvSpPr>
        <p:spPr>
          <a:xfrm>
            <a:off x="9500159" y="6236772"/>
            <a:ext cx="2016899" cy="369332"/>
          </a:xfrm>
          <a:prstGeom prst="rect">
            <a:avLst/>
          </a:prstGeom>
        </p:spPr>
        <p:txBody>
          <a:bodyPr wrap="none">
            <a:spAutoFit/>
          </a:bodyPr>
          <a:lstStyle/>
          <a:p>
            <a:r>
              <a:rPr lang="fr-FR" b="1" dirty="0" smtClean="0"/>
              <a:t>SEPTEMBRE </a:t>
            </a:r>
            <a:r>
              <a:rPr lang="fr-FR" b="1" dirty="0"/>
              <a:t>2019</a:t>
            </a:r>
            <a:endParaRPr lang="fr-FR" dirty="0"/>
          </a:p>
        </p:txBody>
      </p:sp>
      <p:sp>
        <p:nvSpPr>
          <p:cNvPr id="7" name="Rectangle 6"/>
          <p:cNvSpPr/>
          <p:nvPr/>
        </p:nvSpPr>
        <p:spPr>
          <a:xfrm>
            <a:off x="921695" y="427651"/>
            <a:ext cx="10665900" cy="646331"/>
          </a:xfrm>
          <a:prstGeom prst="rect">
            <a:avLst/>
          </a:prstGeom>
        </p:spPr>
        <p:txBody>
          <a:bodyPr wrap="square">
            <a:spAutoFit/>
          </a:bodyPr>
          <a:lstStyle/>
          <a:p>
            <a:pPr algn="ctr"/>
            <a:r>
              <a:rPr lang="fr-FR" b="1" dirty="0" smtClean="0"/>
              <a:t>    SEMINAIRE </a:t>
            </a:r>
            <a:r>
              <a:rPr lang="fr-FR" b="1" dirty="0"/>
              <a:t>STRATEGIQUE DE REFLEXION ET DE FORMATION POUR LES GESTIONNAIRES ET PROFESSIONNELS DES CENTRES DE READAPTATION PHYSIQUE OADCPH</a:t>
            </a:r>
            <a:endParaRPr lang="fr-FR" dirty="0"/>
          </a:p>
        </p:txBody>
      </p:sp>
      <p:sp>
        <p:nvSpPr>
          <p:cNvPr id="8" name="Rectangle 7"/>
          <p:cNvSpPr/>
          <p:nvPr/>
        </p:nvSpPr>
        <p:spPr>
          <a:xfrm>
            <a:off x="921695" y="1023206"/>
            <a:ext cx="10665900" cy="646331"/>
          </a:xfrm>
          <a:prstGeom prst="rect">
            <a:avLst/>
          </a:prstGeom>
        </p:spPr>
        <p:txBody>
          <a:bodyPr wrap="square">
            <a:spAutoFit/>
          </a:bodyPr>
          <a:lstStyle/>
          <a:p>
            <a:pPr algn="ctr"/>
            <a:r>
              <a:rPr lang="fr-FR" b="1" dirty="0" smtClean="0"/>
              <a:t>HOTEL EL MOURADI ET CENTRE D’APPAREILLAGE ORTHOPEDIQUE DE TUNIS, </a:t>
            </a:r>
          </a:p>
          <a:p>
            <a:pPr algn="ctr"/>
            <a:r>
              <a:rPr lang="fr-FR" b="1" dirty="0" smtClean="0"/>
              <a:t>DU 15 AU 17 NOV 2019</a:t>
            </a:r>
            <a:endParaRPr lang="fr-FR" dirty="0"/>
          </a:p>
        </p:txBody>
      </p:sp>
      <p:grpSp>
        <p:nvGrpSpPr>
          <p:cNvPr id="9" name="Group 2"/>
          <p:cNvGrpSpPr>
            <a:grpSpLocks noChangeAspect="1"/>
          </p:cNvGrpSpPr>
          <p:nvPr/>
        </p:nvGrpSpPr>
        <p:grpSpPr bwMode="auto">
          <a:xfrm>
            <a:off x="168100" y="471665"/>
            <a:ext cx="1395936" cy="551541"/>
            <a:chOff x="203929" y="195972"/>
            <a:chExt cx="6904" cy="3812"/>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29" y="195972"/>
              <a:ext cx="6905" cy="381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 name="WordArt 4"/>
            <p:cNvSpPr>
              <a:spLocks noChangeAspect="1" noChangeArrowheads="1" noChangeShapeType="1" noTextEdit="1"/>
            </p:cNvSpPr>
            <p:nvPr/>
          </p:nvSpPr>
          <p:spPr bwMode="auto">
            <a:xfrm>
              <a:off x="206094" y="197056"/>
              <a:ext cx="4699" cy="111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fr-FR" sz="3600" kern="10" spc="0" smtClean="0">
                  <a:ln w="9525">
                    <a:solidFill>
                      <a:srgbClr val="000000"/>
                    </a:solidFill>
                    <a:round/>
                    <a:headEnd/>
                    <a:tailEnd/>
                  </a:ln>
                  <a:solidFill>
                    <a:srgbClr val="000000"/>
                  </a:solidFill>
                  <a:effectLst/>
                  <a:latin typeface="Arial Black" panose="020B0A04020102020204" pitchFamily="34" charset="0"/>
                </a:rPr>
                <a:t>NRPH</a:t>
              </a:r>
              <a:endParaRPr lang="fr-FR" sz="3600" kern="10" spc="0">
                <a:ln w="9525">
                  <a:solidFill>
                    <a:srgbClr val="000000"/>
                  </a:solidFill>
                  <a:round/>
                  <a:headEnd/>
                  <a:tailEnd/>
                </a:ln>
                <a:solidFill>
                  <a:srgbClr val="000000"/>
                </a:solidFill>
                <a:effectLst/>
                <a:latin typeface="Arial Black" panose="020B0A04020102020204" pitchFamily="34" charset="0"/>
              </a:endParaRPr>
            </a:p>
          </p:txBody>
        </p:sp>
      </p:grpSp>
      <p:pic>
        <p:nvPicPr>
          <p:cNvPr id="12" name="Image 11"/>
          <p:cNvPicPr/>
          <p:nvPr/>
        </p:nvPicPr>
        <p:blipFill>
          <a:blip r:embed="rId3"/>
          <a:srcRect/>
          <a:stretch>
            <a:fillRect/>
          </a:stretch>
        </p:blipFill>
        <p:spPr bwMode="auto">
          <a:xfrm>
            <a:off x="11113021" y="470239"/>
            <a:ext cx="808074" cy="683093"/>
          </a:xfrm>
          <a:prstGeom prst="rect">
            <a:avLst/>
          </a:prstGeom>
          <a:noFill/>
          <a:ln w="0" algn="in">
            <a:noFill/>
            <a:miter lim="800000"/>
            <a:headEnd/>
            <a:tailEnd/>
          </a:ln>
        </p:spPr>
      </p:pic>
    </p:spTree>
    <p:extLst>
      <p:ext uri="{BB962C8B-B14F-4D97-AF65-F5344CB8AC3E}">
        <p14:creationId xmlns:p14="http://schemas.microsoft.com/office/powerpoint/2010/main" val="4160330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3702" y="144374"/>
            <a:ext cx="9404723" cy="610698"/>
          </a:xfrm>
        </p:spPr>
        <p:txBody>
          <a:bodyPr>
            <a:normAutofit fontScale="90000"/>
          </a:bodyPr>
          <a:lstStyle/>
          <a:p>
            <a:r>
              <a:rPr lang="fr-FR" dirty="0" smtClean="0"/>
              <a:t>II- L’ACCUEIL DU PATIENT</a:t>
            </a:r>
            <a:endParaRPr lang="fr-FR" dirty="0"/>
          </a:p>
        </p:txBody>
      </p:sp>
      <p:sp>
        <p:nvSpPr>
          <p:cNvPr id="3" name="Espace réservé du contenu 2"/>
          <p:cNvSpPr>
            <a:spLocks noGrp="1"/>
          </p:cNvSpPr>
          <p:nvPr>
            <p:ph idx="1"/>
          </p:nvPr>
        </p:nvSpPr>
        <p:spPr>
          <a:xfrm>
            <a:off x="232476" y="978196"/>
            <a:ext cx="11484244" cy="5624624"/>
          </a:xfrm>
        </p:spPr>
        <p:txBody>
          <a:bodyPr>
            <a:normAutofit/>
          </a:bodyPr>
          <a:lstStyle/>
          <a:p>
            <a:pPr marL="0" indent="0">
              <a:buNone/>
            </a:pPr>
            <a:r>
              <a:rPr lang="fr-FR" b="1" dirty="0" smtClean="0"/>
              <a:t>3) L’ORGANISATION</a:t>
            </a:r>
          </a:p>
          <a:p>
            <a:pPr marL="0" indent="0">
              <a:buNone/>
            </a:pPr>
            <a:endParaRPr lang="fr-FR" dirty="0" smtClean="0"/>
          </a:p>
          <a:p>
            <a:r>
              <a:rPr lang="fr-FR" dirty="0" smtClean="0"/>
              <a:t>Au </a:t>
            </a:r>
            <a:r>
              <a:rPr lang="fr-FR" dirty="0"/>
              <a:t>niveau de l’institution: balisage pour l’orientation, tableau d’affichage pour l’information; un secrétariat médical pour la tenue et l’archivage des dossiers des patients </a:t>
            </a:r>
            <a:endParaRPr lang="fr-FR" dirty="0" smtClean="0"/>
          </a:p>
          <a:p>
            <a:pPr marL="457200" lvl="1" indent="0">
              <a:buNone/>
            </a:pPr>
            <a:endParaRPr lang="fr-FR" dirty="0"/>
          </a:p>
          <a:p>
            <a:r>
              <a:rPr lang="fr-FR" dirty="0"/>
              <a:t>Au niveau du personnel: </a:t>
            </a:r>
          </a:p>
          <a:p>
            <a:pPr marL="457200" lvl="1" indent="0">
              <a:buNone/>
            </a:pPr>
            <a:r>
              <a:rPr lang="fr-FR" b="1" dirty="0"/>
              <a:t>L’apparence</a:t>
            </a:r>
            <a:r>
              <a:rPr lang="fr-FR" dirty="0"/>
              <a:t> : présentation soignée, tenue vestimentaire adaptée. Le port d’une blouse et d’un badge </a:t>
            </a:r>
            <a:r>
              <a:rPr lang="fr-FR" dirty="0" smtClean="0"/>
              <a:t>rendant </a:t>
            </a:r>
            <a:r>
              <a:rPr lang="fr-FR" dirty="0"/>
              <a:t>plus aisée l’identification et </a:t>
            </a:r>
            <a:r>
              <a:rPr lang="fr-FR" dirty="0" smtClean="0"/>
              <a:t>créant </a:t>
            </a:r>
            <a:r>
              <a:rPr lang="fr-FR" dirty="0"/>
              <a:t>une harmonie.</a:t>
            </a:r>
          </a:p>
          <a:p>
            <a:pPr marL="457200" lvl="1" indent="0">
              <a:buNone/>
            </a:pPr>
            <a:r>
              <a:rPr lang="fr-FR" b="1" dirty="0"/>
              <a:t> L’expression verbale </a:t>
            </a:r>
            <a:r>
              <a:rPr lang="fr-FR" dirty="0"/>
              <a:t>: expression correcte, langage simple et adapté à la cible, pas trop professionnel; recours à un interprète en langue de signes le cas échéant. </a:t>
            </a:r>
          </a:p>
          <a:p>
            <a:pPr marL="457200" lvl="1" indent="0">
              <a:buNone/>
            </a:pPr>
            <a:r>
              <a:rPr lang="fr-FR" b="1" dirty="0"/>
              <a:t>L’attitude non verbale </a:t>
            </a:r>
            <a:r>
              <a:rPr lang="fr-FR" dirty="0"/>
              <a:t>: ouverte et souriante, empreinte d’empathie et de courtoisie</a:t>
            </a:r>
          </a:p>
          <a:p>
            <a:endParaRPr lang="fr-FR" b="1" dirty="0" smtClean="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10</a:t>
            </a:fld>
            <a:endParaRPr lang="fr-FR"/>
          </a:p>
        </p:txBody>
      </p:sp>
    </p:spTree>
    <p:extLst>
      <p:ext uri="{BB962C8B-B14F-4D97-AF65-F5344CB8AC3E}">
        <p14:creationId xmlns:p14="http://schemas.microsoft.com/office/powerpoint/2010/main" val="372183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3702" y="144374"/>
            <a:ext cx="9404723" cy="610698"/>
          </a:xfrm>
        </p:spPr>
        <p:txBody>
          <a:bodyPr>
            <a:normAutofit fontScale="90000"/>
          </a:bodyPr>
          <a:lstStyle/>
          <a:p>
            <a:r>
              <a:rPr lang="fr-FR" dirty="0" smtClean="0"/>
              <a:t>II- L’ACCUEIL DU PATIENT</a:t>
            </a:r>
            <a:endParaRPr lang="fr-FR" dirty="0"/>
          </a:p>
        </p:txBody>
      </p:sp>
      <p:sp>
        <p:nvSpPr>
          <p:cNvPr id="3" name="Espace réservé du contenu 2"/>
          <p:cNvSpPr>
            <a:spLocks noGrp="1"/>
          </p:cNvSpPr>
          <p:nvPr>
            <p:ph idx="1"/>
          </p:nvPr>
        </p:nvSpPr>
        <p:spPr>
          <a:xfrm>
            <a:off x="773702" y="1063416"/>
            <a:ext cx="9899769" cy="5624624"/>
          </a:xfrm>
        </p:spPr>
        <p:txBody>
          <a:bodyPr>
            <a:normAutofit/>
          </a:bodyPr>
          <a:lstStyle/>
          <a:p>
            <a:pPr marL="0" indent="0">
              <a:buNone/>
            </a:pPr>
            <a:r>
              <a:rPr lang="fr-FR" b="1" dirty="0" smtClean="0"/>
              <a:t>4) LA CHARTE DES PATIENTS</a:t>
            </a:r>
          </a:p>
          <a:p>
            <a:pPr marL="0" indent="0">
              <a:buNone/>
            </a:pPr>
            <a:r>
              <a:rPr lang="fr-FR" dirty="0" smtClean="0"/>
              <a:t>Affichée et bien lisible, elle informe les patients sur les principes d’intervention et leurs droits</a:t>
            </a:r>
          </a:p>
          <a:p>
            <a:pPr marL="0" indent="0">
              <a:buNone/>
            </a:pPr>
            <a:endParaRPr lang="fr-FR" dirty="0" smtClean="0"/>
          </a:p>
          <a:p>
            <a:pPr marL="0" indent="0">
              <a:buNone/>
            </a:pPr>
            <a:endParaRPr lang="fr-FR" dirty="0" smtClean="0"/>
          </a:p>
          <a:p>
            <a:pPr marL="0" indent="0">
              <a:buNone/>
            </a:pPr>
            <a:r>
              <a:rPr lang="fr-FR" b="1" dirty="0" smtClean="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11</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117007465"/>
              </p:ext>
            </p:extLst>
          </p:nvPr>
        </p:nvGraphicFramePr>
        <p:xfrm>
          <a:off x="773702" y="2335814"/>
          <a:ext cx="10930269" cy="3962400"/>
        </p:xfrm>
        <a:graphic>
          <a:graphicData uri="http://schemas.openxmlformats.org/drawingml/2006/table">
            <a:tbl>
              <a:tblPr firstRow="1" bandRow="1">
                <a:tableStyleId>{5C22544A-7EE6-4342-B048-85BDC9FD1C3A}</a:tableStyleId>
              </a:tblPr>
              <a:tblGrid>
                <a:gridCol w="5401340"/>
                <a:gridCol w="5528929"/>
              </a:tblGrid>
              <a:tr h="370840">
                <a:tc>
                  <a:txBody>
                    <a:bodyPr/>
                    <a:lstStyle/>
                    <a:p>
                      <a:r>
                        <a:rPr lang="fr-FR" sz="1600" dirty="0" smtClean="0"/>
                        <a:t>Principes </a:t>
                      </a:r>
                      <a:endParaRPr lang="fr-FR" sz="1600" dirty="0"/>
                    </a:p>
                  </a:txBody>
                  <a:tcPr/>
                </a:tc>
                <a:tc>
                  <a:txBody>
                    <a:bodyPr/>
                    <a:lstStyle/>
                    <a:p>
                      <a:r>
                        <a:rPr lang="fr-FR" sz="1600" dirty="0" smtClean="0"/>
                        <a:t>Droits</a:t>
                      </a:r>
                      <a:r>
                        <a:rPr lang="fr-FR" sz="1600" baseline="0" dirty="0" smtClean="0"/>
                        <a:t> </a:t>
                      </a:r>
                      <a:endParaRPr lang="fr-FR" sz="1600" dirty="0"/>
                    </a:p>
                  </a:txBody>
                  <a:tcPr/>
                </a:tc>
              </a:tr>
              <a:tr h="370840">
                <a:tc>
                  <a:txBody>
                    <a:bodyPr/>
                    <a:lstStyle/>
                    <a:p>
                      <a:r>
                        <a:rPr lang="fr-FR" sz="1600" dirty="0" smtClean="0"/>
                        <a:t>Non discrimination (art 1)</a:t>
                      </a:r>
                      <a:endParaRPr lang="fr-FR" sz="1600" dirty="0"/>
                    </a:p>
                  </a:txBody>
                  <a:tcPr/>
                </a:tc>
                <a:tc>
                  <a:txBody>
                    <a:bodyPr/>
                    <a:lstStyle/>
                    <a:p>
                      <a:r>
                        <a:rPr lang="fr-FR" sz="1600" dirty="0" smtClean="0"/>
                        <a:t>Prise en charge et accompagnement adapté (art</a:t>
                      </a:r>
                      <a:r>
                        <a:rPr lang="fr-FR" sz="1600" baseline="0" dirty="0" smtClean="0"/>
                        <a:t> 2)</a:t>
                      </a:r>
                      <a:endParaRPr lang="fr-FR" sz="1600" dirty="0"/>
                    </a:p>
                  </a:txBody>
                  <a:tcPr/>
                </a:tc>
              </a:tr>
              <a:tr h="370840">
                <a:tc>
                  <a:txBody>
                    <a:bodyPr/>
                    <a:lstStyle/>
                    <a:p>
                      <a:r>
                        <a:rPr lang="fr-FR" sz="1600" dirty="0" smtClean="0"/>
                        <a:t>Libre choix, consentement éclairé et participation directe ou avec l’aide du représentant légal (art 4)</a:t>
                      </a:r>
                      <a:endParaRPr lang="fr-FR" sz="1600" dirty="0"/>
                    </a:p>
                  </a:txBody>
                  <a:tcPr/>
                </a:tc>
                <a:tc>
                  <a:txBody>
                    <a:bodyPr/>
                    <a:lstStyle/>
                    <a:p>
                      <a:r>
                        <a:rPr lang="fr-FR" sz="1600" dirty="0" smtClean="0"/>
                        <a:t>Information (art 3)</a:t>
                      </a:r>
                      <a:endParaRPr lang="fr-FR" sz="1600" dirty="0"/>
                    </a:p>
                  </a:txBody>
                  <a:tcPr/>
                </a:tc>
              </a:tr>
              <a:tr h="370840">
                <a:tc>
                  <a:txBody>
                    <a:bodyPr/>
                    <a:lstStyle/>
                    <a:p>
                      <a:r>
                        <a:rPr lang="fr-FR" sz="1600" dirty="0" smtClean="0"/>
                        <a:t>Prévention et soutien (art 9)</a:t>
                      </a:r>
                      <a:endParaRPr lang="fr-FR" sz="1600" dirty="0"/>
                    </a:p>
                  </a:txBody>
                  <a:tcPr/>
                </a:tc>
                <a:tc>
                  <a:txBody>
                    <a:bodyPr/>
                    <a:lstStyle/>
                    <a:p>
                      <a:r>
                        <a:rPr lang="fr-FR" sz="1600" dirty="0" smtClean="0"/>
                        <a:t>Renonciation (art 5)</a:t>
                      </a:r>
                      <a:endParaRPr lang="fr-FR" sz="1600" dirty="0"/>
                    </a:p>
                  </a:txBody>
                  <a:tcPr/>
                </a:tc>
              </a:tr>
              <a:tr h="370840">
                <a:tc>
                  <a:txBody>
                    <a:bodyPr/>
                    <a:lstStyle/>
                    <a:p>
                      <a:r>
                        <a:rPr lang="fr-FR" sz="1600" dirty="0" smtClean="0"/>
                        <a:t>Respect de la dignité et de l’intimité du patient (art 12)</a:t>
                      </a:r>
                      <a:endParaRPr lang="fr-FR" sz="1600" dirty="0"/>
                    </a:p>
                  </a:txBody>
                  <a:tcPr/>
                </a:tc>
                <a:tc>
                  <a:txBody>
                    <a:bodyPr/>
                    <a:lstStyle/>
                    <a:p>
                      <a:r>
                        <a:rPr lang="fr-FR" sz="1600" dirty="0" smtClean="0"/>
                        <a:t>Respect</a:t>
                      </a:r>
                      <a:r>
                        <a:rPr lang="fr-FR" sz="1600" baseline="0" dirty="0" smtClean="0"/>
                        <a:t> des liens familiaux (art, 6)</a:t>
                      </a:r>
                      <a:endParaRPr lang="fr-FR" sz="1600" dirty="0"/>
                    </a:p>
                  </a:txBody>
                  <a:tcPr/>
                </a:tc>
              </a:tr>
              <a:tr h="370840">
                <a:tc>
                  <a:txBody>
                    <a:bodyPr/>
                    <a:lstStyle/>
                    <a:p>
                      <a:endParaRPr lang="fr-FR" sz="1600"/>
                    </a:p>
                  </a:txBody>
                  <a:tcPr/>
                </a:tc>
                <a:tc>
                  <a:txBody>
                    <a:bodyPr/>
                    <a:lstStyle/>
                    <a:p>
                      <a:r>
                        <a:rPr lang="fr-FR" sz="1600" dirty="0" smtClean="0"/>
                        <a:t>Protection (art 7)</a:t>
                      </a:r>
                      <a:endParaRPr lang="fr-FR" sz="1600" dirty="0"/>
                    </a:p>
                  </a:txBody>
                  <a:tcPr/>
                </a:tc>
              </a:tr>
              <a:tr h="370840">
                <a:tc>
                  <a:txBody>
                    <a:bodyPr/>
                    <a:lstStyle/>
                    <a:p>
                      <a:endParaRPr lang="fr-FR" sz="1600" dirty="0"/>
                    </a:p>
                  </a:txBody>
                  <a:tcPr/>
                </a:tc>
                <a:tc>
                  <a:txBody>
                    <a:bodyPr/>
                    <a:lstStyle/>
                    <a:p>
                      <a:r>
                        <a:rPr lang="fr-FR" sz="1600" dirty="0" smtClean="0"/>
                        <a:t>Autonomie (art 8)</a:t>
                      </a:r>
                      <a:endParaRPr lang="fr-FR" sz="1600" dirty="0"/>
                    </a:p>
                  </a:txBody>
                  <a:tcPr/>
                </a:tc>
              </a:tr>
              <a:tr h="370840">
                <a:tc>
                  <a:txBody>
                    <a:bodyPr/>
                    <a:lstStyle/>
                    <a:p>
                      <a:endParaRPr lang="fr-FR" sz="1600" dirty="0"/>
                    </a:p>
                  </a:txBody>
                  <a:tcPr/>
                </a:tc>
                <a:tc>
                  <a:txBody>
                    <a:bodyPr/>
                    <a:lstStyle/>
                    <a:p>
                      <a:r>
                        <a:rPr lang="fr-FR" sz="1600" dirty="0" smtClean="0"/>
                        <a:t>Exercice des droits civiques et</a:t>
                      </a:r>
                      <a:r>
                        <a:rPr lang="fr-FR" sz="1600" baseline="0" dirty="0" smtClean="0"/>
                        <a:t> des libertés individuelles (art 10)</a:t>
                      </a:r>
                      <a:endParaRPr lang="fr-FR" sz="1600" dirty="0"/>
                    </a:p>
                  </a:txBody>
                  <a:tcPr/>
                </a:tc>
              </a:tr>
              <a:tr h="370840">
                <a:tc>
                  <a:txBody>
                    <a:bodyPr/>
                    <a:lstStyle/>
                    <a:p>
                      <a:endParaRPr lang="fr-FR" sz="1600" dirty="0"/>
                    </a:p>
                  </a:txBody>
                  <a:tcPr/>
                </a:tc>
                <a:tc>
                  <a:txBody>
                    <a:bodyPr/>
                    <a:lstStyle/>
                    <a:p>
                      <a:r>
                        <a:rPr lang="fr-FR" sz="1600" dirty="0" smtClean="0"/>
                        <a:t>Pratique religieuse (art 11)</a:t>
                      </a:r>
                      <a:endParaRPr lang="fr-FR" sz="1600" dirty="0"/>
                    </a:p>
                  </a:txBody>
                  <a:tcPr/>
                </a:tc>
              </a:tr>
            </a:tbl>
          </a:graphicData>
        </a:graphic>
      </p:graphicFrame>
    </p:spTree>
    <p:extLst>
      <p:ext uri="{BB962C8B-B14F-4D97-AF65-F5344CB8AC3E}">
        <p14:creationId xmlns:p14="http://schemas.microsoft.com/office/powerpoint/2010/main" val="2024957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21" y="442085"/>
            <a:ext cx="9802475" cy="763018"/>
          </a:xfrm>
        </p:spPr>
        <p:txBody>
          <a:bodyPr/>
          <a:lstStyle/>
          <a:p>
            <a:r>
              <a:rPr lang="fr-FR" sz="3200" b="1" dirty="0" smtClean="0"/>
              <a:t>III- L’APPROCHE HOLISTIQUE DE PRISE EN CHARGE </a:t>
            </a:r>
            <a:endParaRPr lang="fr-FR" sz="3200" b="1" dirty="0"/>
          </a:p>
        </p:txBody>
      </p:sp>
      <p:sp>
        <p:nvSpPr>
          <p:cNvPr id="3" name="Espace réservé du contenu 2"/>
          <p:cNvSpPr>
            <a:spLocks noGrp="1"/>
          </p:cNvSpPr>
          <p:nvPr>
            <p:ph idx="1"/>
          </p:nvPr>
        </p:nvSpPr>
        <p:spPr>
          <a:xfrm>
            <a:off x="425302" y="1205103"/>
            <a:ext cx="11430000" cy="5412673"/>
          </a:xfrm>
        </p:spPr>
        <p:txBody>
          <a:bodyPr>
            <a:normAutofit fontScale="85000" lnSpcReduction="10000"/>
          </a:bodyPr>
          <a:lstStyle/>
          <a:p>
            <a:pPr marL="0" lvl="1" indent="0" algn="just">
              <a:buNone/>
            </a:pPr>
            <a:r>
              <a:rPr lang="fr-FR" sz="2000" dirty="0"/>
              <a:t>Dans le cadre de l’exécution de ses missions, le CNRPH met en œuvre une approche holistique de prise en charge alliant les prestations médicales et paramédicales aux prestations sociales, dans la perspective, non seulement du rétablissement de sa clientèle sur le plan physique, mais aussi de sa réinsertion dans le circuit socioéconomique; cette approche vise à commuer le handicap d’obstacle en opportunité, pour une participation effective de tous au développement de la nation et partant, pour l’édification d’une population de qualité et d’une société inclusive. </a:t>
            </a:r>
          </a:p>
          <a:p>
            <a:pPr marL="0" indent="0">
              <a:buNone/>
            </a:pPr>
            <a:r>
              <a:rPr lang="fr-FR" b="1" dirty="0" smtClean="0"/>
              <a:t>Aux termes de la loi n°2010/002 du 13 avril 2010 portant protection et promotion des personnes handicapées en son article </a:t>
            </a:r>
            <a:r>
              <a:rPr lang="fr-FR" b="1" dirty="0"/>
              <a:t>16 : </a:t>
            </a:r>
            <a:endParaRPr lang="fr-FR" b="1" dirty="0" smtClean="0"/>
          </a:p>
          <a:p>
            <a:pPr marL="457200" indent="-457200">
              <a:buAutoNum type="arabicParenBoth"/>
            </a:pPr>
            <a:r>
              <a:rPr lang="fr-FR" b="1" dirty="0" smtClean="0"/>
              <a:t>La </a:t>
            </a:r>
            <a:r>
              <a:rPr lang="fr-FR" b="1" dirty="0"/>
              <a:t>réadaptation vise à permettre à la personne handicapée d’atteindre et de préserver un niveau fonctionnel optimal du point de vue physique, sensoriel, intellectuel, psychosocial et à la doter ainsi des moyens d’acquérir une plus grande autonomie</a:t>
            </a:r>
            <a:r>
              <a:rPr lang="fr-FR" b="1" dirty="0" smtClean="0"/>
              <a:t>.</a:t>
            </a:r>
          </a:p>
          <a:p>
            <a:pPr marL="0" indent="0">
              <a:buNone/>
            </a:pPr>
            <a:r>
              <a:rPr lang="fr-FR" b="1" dirty="0" smtClean="0"/>
              <a:t>(</a:t>
            </a:r>
            <a:r>
              <a:rPr lang="fr-FR" b="1" dirty="0"/>
              <a:t>2) Elle  comprend : </a:t>
            </a:r>
          </a:p>
          <a:p>
            <a:pPr marL="400050" lvl="1" indent="0">
              <a:buNone/>
            </a:pPr>
            <a:r>
              <a:rPr lang="fr-FR" sz="2000" b="1" dirty="0" smtClean="0"/>
              <a:t>- l’accompagnement </a:t>
            </a:r>
            <a:r>
              <a:rPr lang="fr-FR" sz="2000" b="1" dirty="0"/>
              <a:t>psychosocial de la personne handicapée ; </a:t>
            </a:r>
            <a:endParaRPr lang="fr-FR" sz="2000" b="1" dirty="0" smtClean="0"/>
          </a:p>
          <a:p>
            <a:pPr marL="400050" lvl="1" indent="0">
              <a:buNone/>
            </a:pPr>
            <a:r>
              <a:rPr lang="fr-FR" sz="2000" b="1" dirty="0" smtClean="0"/>
              <a:t>- la </a:t>
            </a:r>
            <a:r>
              <a:rPr lang="fr-FR" sz="2000" b="1" dirty="0"/>
              <a:t>réadaptation médicale et la rééducation fonctionnelle de la personne </a:t>
            </a:r>
            <a:r>
              <a:rPr lang="fr-FR" sz="2000" b="1" dirty="0" smtClean="0"/>
              <a:t>handicapée;</a:t>
            </a:r>
          </a:p>
          <a:p>
            <a:pPr marL="400050" lvl="1" indent="0">
              <a:buNone/>
            </a:pPr>
            <a:r>
              <a:rPr lang="fr-FR" sz="2000" b="1" dirty="0" smtClean="0"/>
              <a:t>- l’éducation spéciale de la personne handicapée</a:t>
            </a:r>
            <a:r>
              <a:rPr lang="fr-FR" b="1" dirty="0" smtClean="0"/>
              <a:t>. </a:t>
            </a:r>
            <a:endParaRPr lang="fr-FR" b="1" dirty="0"/>
          </a:p>
          <a:p>
            <a:pPr marL="400050" lvl="1" indent="0">
              <a:buNone/>
            </a:pPr>
            <a:r>
              <a:rPr lang="fr-FR" sz="2000" b="1" dirty="0" smtClean="0"/>
              <a:t>L’organisation du travail au CNRPH obéit ainsi à cette appréhension de la réhabilitation des personnes handicapées par la loi sus citée.  Il s’articule ainsi autour de trois domaines techniques d’intervention appuyés par une direction support chargée des affaires administratives et financières</a:t>
            </a:r>
            <a:r>
              <a:rPr lang="fr-FR" b="1" dirty="0" smtClean="0"/>
              <a:t>. </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12</a:t>
            </a:fld>
            <a:endParaRPr lang="fr-FR"/>
          </a:p>
        </p:txBody>
      </p:sp>
    </p:spTree>
    <p:extLst>
      <p:ext uri="{BB962C8B-B14F-4D97-AF65-F5344CB8AC3E}">
        <p14:creationId xmlns:p14="http://schemas.microsoft.com/office/powerpoint/2010/main" val="2324072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7321" y="442085"/>
            <a:ext cx="9802475" cy="763018"/>
          </a:xfrm>
        </p:spPr>
        <p:txBody>
          <a:bodyPr/>
          <a:lstStyle/>
          <a:p>
            <a:r>
              <a:rPr lang="fr-FR" sz="3200" b="1" dirty="0" smtClean="0"/>
              <a:t>III- L’APPROCHE HOLISTIQUE DE PRISE EN CHARGE </a:t>
            </a:r>
            <a:endParaRPr lang="fr-FR" sz="3200" b="1" dirty="0"/>
          </a:p>
        </p:txBody>
      </p:sp>
      <p:sp>
        <p:nvSpPr>
          <p:cNvPr id="3" name="Espace réservé du contenu 2"/>
          <p:cNvSpPr>
            <a:spLocks noGrp="1"/>
          </p:cNvSpPr>
          <p:nvPr>
            <p:ph idx="1"/>
          </p:nvPr>
        </p:nvSpPr>
        <p:spPr>
          <a:xfrm>
            <a:off x="278969" y="1351459"/>
            <a:ext cx="10911771" cy="5293889"/>
          </a:xfrm>
        </p:spPr>
        <p:txBody>
          <a:bodyPr>
            <a:normAutofit fontScale="92500" lnSpcReduction="20000"/>
          </a:bodyPr>
          <a:lstStyle/>
          <a:p>
            <a:pPr marL="0" indent="0">
              <a:buNone/>
            </a:pPr>
            <a:r>
              <a:rPr lang="fr-FR" b="1" dirty="0" smtClean="0"/>
              <a:t>1) La prise en charge médico sanitaire</a:t>
            </a:r>
          </a:p>
          <a:p>
            <a:pPr marL="0" indent="0">
              <a:buNone/>
            </a:pPr>
            <a:r>
              <a:rPr lang="fr-FR" b="1" dirty="0" smtClean="0"/>
              <a:t>Loi </a:t>
            </a:r>
            <a:r>
              <a:rPr lang="fr-FR" b="1" dirty="0"/>
              <a:t>n°2010/002 du 13 avril 2010 </a:t>
            </a:r>
          </a:p>
          <a:p>
            <a:pPr marL="0" indent="0">
              <a:buNone/>
            </a:pPr>
            <a:r>
              <a:rPr lang="fr-FR" b="1" dirty="0"/>
              <a:t>Article 20 : la réadaptation médicale et la rééducation fonctionnelle concernent notamment la chirurgie orthopédique, l’ergothérapie, la physiothérapie, l’appareillage et la pratique des activités physiques et sportives.</a:t>
            </a:r>
          </a:p>
          <a:p>
            <a:pPr marL="0" indent="0">
              <a:buNone/>
            </a:pPr>
            <a:endParaRPr lang="fr-FR" b="1" dirty="0" smtClean="0"/>
          </a:p>
          <a:p>
            <a:pPr marL="0" indent="0">
              <a:buNone/>
            </a:pPr>
            <a:r>
              <a:rPr lang="fr-FR" b="1" u="sng" dirty="0" smtClean="0"/>
              <a:t>Composantes</a:t>
            </a:r>
            <a:r>
              <a:rPr lang="fr-FR" b="1" dirty="0" smtClean="0"/>
              <a:t>: </a:t>
            </a:r>
          </a:p>
          <a:p>
            <a:pPr marL="0" indent="0">
              <a:buNone/>
            </a:pPr>
            <a:r>
              <a:rPr lang="fr-FR" b="1" dirty="0" smtClean="0"/>
              <a:t>Médecine générale</a:t>
            </a:r>
          </a:p>
          <a:p>
            <a:pPr marL="0" indent="0">
              <a:buNone/>
            </a:pPr>
            <a:r>
              <a:rPr lang="fr-FR" b="1" dirty="0" smtClean="0"/>
              <a:t>Médecine spécialisée</a:t>
            </a:r>
          </a:p>
          <a:p>
            <a:pPr marL="0" indent="0">
              <a:buNone/>
            </a:pPr>
            <a:r>
              <a:rPr lang="fr-FR" b="1" dirty="0" smtClean="0"/>
              <a:t>Soins externes </a:t>
            </a:r>
          </a:p>
          <a:p>
            <a:pPr marL="0" indent="0">
              <a:buNone/>
            </a:pPr>
            <a:r>
              <a:rPr lang="fr-FR" b="1" dirty="0" smtClean="0"/>
              <a:t>Sois internes</a:t>
            </a:r>
          </a:p>
          <a:p>
            <a:pPr marL="0" indent="0">
              <a:buNone/>
            </a:pPr>
            <a:r>
              <a:rPr lang="fr-FR" b="1" dirty="0" smtClean="0"/>
              <a:t>Rééducation fonctionnelle polyvalente (physiothérapie, ergothérapie, psychomotricité)</a:t>
            </a:r>
          </a:p>
          <a:p>
            <a:pPr marL="0" indent="0">
              <a:buNone/>
            </a:pPr>
            <a:r>
              <a:rPr lang="fr-FR" b="1" dirty="0" smtClean="0"/>
              <a:t>Chirurgie orthopédique</a:t>
            </a:r>
          </a:p>
          <a:p>
            <a:pPr marL="0" indent="0">
              <a:buNone/>
            </a:pPr>
            <a:r>
              <a:rPr lang="fr-FR" b="1" dirty="0" smtClean="0"/>
              <a:t>Appareillages plâtrés et non plâtrés  </a:t>
            </a:r>
          </a:p>
          <a:p>
            <a:pPr marL="0" indent="0">
              <a:buNone/>
            </a:pPr>
            <a:r>
              <a:rPr lang="fr-FR" b="1" dirty="0" smtClean="0"/>
              <a:t>Secrétariat médical </a:t>
            </a: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13</a:t>
            </a:fld>
            <a:endParaRPr lang="fr-FR"/>
          </a:p>
        </p:txBody>
      </p:sp>
    </p:spTree>
    <p:extLst>
      <p:ext uri="{BB962C8B-B14F-4D97-AF65-F5344CB8AC3E}">
        <p14:creationId xmlns:p14="http://schemas.microsoft.com/office/powerpoint/2010/main" val="279568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9851" y="154043"/>
            <a:ext cx="9802475" cy="763018"/>
          </a:xfrm>
        </p:spPr>
        <p:txBody>
          <a:bodyPr/>
          <a:lstStyle/>
          <a:p>
            <a:r>
              <a:rPr lang="fr-FR" sz="3200" b="1" dirty="0" smtClean="0"/>
              <a:t>III- L’APPROCHE HOLISTIQUE DE PRISE EN CHARGE </a:t>
            </a:r>
            <a:endParaRPr lang="fr-FR" sz="3200" b="1" dirty="0"/>
          </a:p>
        </p:txBody>
      </p:sp>
      <p:sp>
        <p:nvSpPr>
          <p:cNvPr id="3" name="Espace réservé du contenu 2"/>
          <p:cNvSpPr>
            <a:spLocks noGrp="1"/>
          </p:cNvSpPr>
          <p:nvPr>
            <p:ph idx="1"/>
          </p:nvPr>
        </p:nvSpPr>
        <p:spPr>
          <a:xfrm>
            <a:off x="247974" y="917061"/>
            <a:ext cx="11778712" cy="5824701"/>
          </a:xfrm>
        </p:spPr>
        <p:txBody>
          <a:bodyPr>
            <a:normAutofit fontScale="85000" lnSpcReduction="10000"/>
          </a:bodyPr>
          <a:lstStyle/>
          <a:p>
            <a:pPr marL="0" indent="0">
              <a:buNone/>
            </a:pPr>
            <a:r>
              <a:rPr lang="fr-FR" sz="3200" b="1" dirty="0"/>
              <a:t>2) La prise en charge psychosociale</a:t>
            </a:r>
          </a:p>
          <a:p>
            <a:pPr marL="0" indent="0">
              <a:buNone/>
            </a:pPr>
            <a:r>
              <a:rPr lang="fr-FR" sz="2600" b="1" dirty="0" smtClean="0"/>
              <a:t>Loi </a:t>
            </a:r>
            <a:r>
              <a:rPr lang="fr-FR" sz="2600" b="1" dirty="0"/>
              <a:t>n°2010/002 du 13 avril 2010 </a:t>
            </a:r>
          </a:p>
          <a:p>
            <a:pPr marL="0" indent="0">
              <a:buNone/>
            </a:pPr>
            <a:r>
              <a:rPr lang="fr-FR" sz="2600" b="1" dirty="0" smtClean="0"/>
              <a:t>Article </a:t>
            </a:r>
            <a:r>
              <a:rPr lang="fr-FR" sz="2600" b="1" dirty="0"/>
              <a:t>17 : L’accompagnement psychosocial vise le renforcement psychologique, le développement de l’estime de soi, le raffermissement des relations avec les milieux de vie, en vue de réconcilier la personne handicapée avec elle –même et avec son environnement.  </a:t>
            </a:r>
          </a:p>
          <a:p>
            <a:pPr marL="0" indent="0">
              <a:buNone/>
            </a:pPr>
            <a:r>
              <a:rPr lang="fr-FR" sz="2600" b="1" dirty="0"/>
              <a:t>Article 18 : Le travailleur social est responsable de la coordination de toutes les actions concourant à l’accompagnement psychosocial de la personne handicapée</a:t>
            </a:r>
            <a:r>
              <a:rPr lang="fr-FR" sz="2600" b="1" dirty="0" smtClean="0"/>
              <a:t>.</a:t>
            </a:r>
          </a:p>
          <a:p>
            <a:pPr marL="0" indent="0" algn="just">
              <a:buNone/>
            </a:pPr>
            <a:r>
              <a:rPr lang="fr-FR" sz="2600" dirty="0"/>
              <a:t>Il convient de rappeler que, dans l’esprit de la loi, l’Etat n’a vocation à intervenir que de façon subsidiaire, quand tous les relais familiaux font défaut. C’est la raison pour laquelle l’action sociale s’accommode préalablement d’une évaluation sociale de la situation des individus et de leur fonctionnement social incluant leurs réseaux relationnels. Elle vient ainsi en compensation des déficits observés, dans la mesure des ressources disponibles. Il s’agit par conséquent, à travers l’action sociale, d’opérer une transformation positive de la situation des bénéficiaires en tenant compte du triptyque des 3 A : « Assistance - Accompagnement - Autonomisation », pour aboutir à un « social rentable ».</a:t>
            </a:r>
          </a:p>
          <a:p>
            <a:pPr marL="0" indent="0">
              <a:buNone/>
            </a:pPr>
            <a:endParaRPr lang="fr-FR" sz="2600" b="1" dirty="0"/>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14</a:t>
            </a:fld>
            <a:endParaRPr lang="fr-FR"/>
          </a:p>
        </p:txBody>
      </p:sp>
    </p:spTree>
    <p:extLst>
      <p:ext uri="{BB962C8B-B14F-4D97-AF65-F5344CB8AC3E}">
        <p14:creationId xmlns:p14="http://schemas.microsoft.com/office/powerpoint/2010/main" val="3348339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10233699" cy="818143"/>
          </a:xfrm>
        </p:spPr>
        <p:txBody>
          <a:bodyPr/>
          <a:lstStyle/>
          <a:p>
            <a:r>
              <a:rPr lang="fr-FR" sz="3200" b="1" dirty="0"/>
              <a:t>III- L’APPROCHE HOLISTIQUE DE PRISE EN CHARGE </a:t>
            </a:r>
            <a:endParaRPr lang="fr-FR" sz="3200" dirty="0"/>
          </a:p>
        </p:txBody>
      </p:sp>
      <p:sp>
        <p:nvSpPr>
          <p:cNvPr id="3" name="Espace réservé du contenu 2"/>
          <p:cNvSpPr>
            <a:spLocks noGrp="1"/>
          </p:cNvSpPr>
          <p:nvPr>
            <p:ph idx="1"/>
          </p:nvPr>
        </p:nvSpPr>
        <p:spPr>
          <a:xfrm>
            <a:off x="294468" y="1441342"/>
            <a:ext cx="11081288" cy="5253926"/>
          </a:xfrm>
        </p:spPr>
        <p:txBody>
          <a:bodyPr>
            <a:normAutofit fontScale="92500" lnSpcReduction="10000"/>
          </a:bodyPr>
          <a:lstStyle/>
          <a:p>
            <a:pPr marL="0" indent="0">
              <a:buNone/>
            </a:pPr>
            <a:r>
              <a:rPr lang="fr-FR" sz="2400" b="1" u="sng" dirty="0"/>
              <a:t>Composantes </a:t>
            </a:r>
            <a:r>
              <a:rPr lang="fr-FR" sz="2400" b="1" u="sng" dirty="0" smtClean="0"/>
              <a:t> de l’accompagnement psychosocial</a:t>
            </a:r>
            <a:endParaRPr lang="fr-FR" sz="2400" b="1" u="sng" dirty="0"/>
          </a:p>
          <a:p>
            <a:r>
              <a:rPr lang="fr-FR" b="1" dirty="0"/>
              <a:t>Accueil, conseil, orientation et soutien aux personnes accueillies et leurs familles</a:t>
            </a:r>
          </a:p>
          <a:p>
            <a:r>
              <a:rPr lang="fr-FR" b="1" dirty="0"/>
              <a:t>Gestion de l’admission, de l’installation, du séjour et de la sortie des malades internés</a:t>
            </a:r>
          </a:p>
          <a:p>
            <a:r>
              <a:rPr lang="fr-FR" b="1" dirty="0"/>
              <a:t>Aider dans leurs démarches et information des services dont ils relèvent pour l’instruction d’une mesure d’action sociale en cas de nécessité</a:t>
            </a:r>
          </a:p>
          <a:p>
            <a:pPr lvl="0"/>
            <a:r>
              <a:rPr lang="fr-FR" b="1" dirty="0"/>
              <a:t>Concours à toute action susceptible de prévenir les difficultés sociales ou médico-sociales rencontrées par les personnes handicapées et leurs familles</a:t>
            </a:r>
          </a:p>
          <a:p>
            <a:pPr lvl="0"/>
            <a:r>
              <a:rPr lang="fr-FR" b="1" dirty="0"/>
              <a:t>Suivi social des pensionnaires (enquêtes sociales, visites à domicile, médiation familiale, entretien, ,,,)</a:t>
            </a:r>
          </a:p>
          <a:p>
            <a:pPr lvl="0"/>
            <a:r>
              <a:rPr lang="fr-FR" b="1" dirty="0"/>
              <a:t>Suivi psychologique (bilan / évaluation psychologique, psychoéducation, thérapies de groupes/individuelles)  </a:t>
            </a:r>
          </a:p>
          <a:p>
            <a:pPr lvl="0"/>
            <a:r>
              <a:rPr lang="fr-FR" b="1" dirty="0"/>
              <a:t>Liaison avec les partenaires</a:t>
            </a:r>
          </a:p>
          <a:p>
            <a:pPr lvl="0"/>
            <a:r>
              <a:rPr lang="fr-FR" b="1" dirty="0"/>
              <a:t>Dons, aides et secours </a:t>
            </a:r>
          </a:p>
          <a:p>
            <a:pPr lvl="0"/>
            <a:r>
              <a:rPr lang="fr-FR" b="1" dirty="0"/>
              <a:t>Coordination du parcours de réhabilitation</a:t>
            </a:r>
          </a:p>
          <a:p>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15</a:t>
            </a:fld>
            <a:endParaRPr lang="fr-FR"/>
          </a:p>
        </p:txBody>
      </p:sp>
    </p:spTree>
    <p:extLst>
      <p:ext uri="{BB962C8B-B14F-4D97-AF65-F5344CB8AC3E}">
        <p14:creationId xmlns:p14="http://schemas.microsoft.com/office/powerpoint/2010/main" val="3329283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810" y="62911"/>
            <a:ext cx="9802475" cy="763018"/>
          </a:xfrm>
        </p:spPr>
        <p:txBody>
          <a:bodyPr/>
          <a:lstStyle/>
          <a:p>
            <a:r>
              <a:rPr lang="fr-FR" sz="3200" b="1" dirty="0" smtClean="0"/>
              <a:t>III- L’APPROCHE HOLISTIQUE DE PRISE EN CHARGE </a:t>
            </a:r>
            <a:endParaRPr lang="fr-FR" sz="3200" b="1" dirty="0"/>
          </a:p>
        </p:txBody>
      </p:sp>
      <p:sp>
        <p:nvSpPr>
          <p:cNvPr id="3" name="Espace réservé du contenu 2"/>
          <p:cNvSpPr>
            <a:spLocks noGrp="1"/>
          </p:cNvSpPr>
          <p:nvPr>
            <p:ph idx="1"/>
          </p:nvPr>
        </p:nvSpPr>
        <p:spPr>
          <a:xfrm>
            <a:off x="418454" y="825929"/>
            <a:ext cx="11484244" cy="6032071"/>
          </a:xfrm>
        </p:spPr>
        <p:txBody>
          <a:bodyPr>
            <a:normAutofit lnSpcReduction="10000"/>
          </a:bodyPr>
          <a:lstStyle/>
          <a:p>
            <a:pPr marL="0" indent="0">
              <a:buNone/>
            </a:pPr>
            <a:r>
              <a:rPr lang="fr-FR" b="1" dirty="0" smtClean="0"/>
              <a:t>3) l’éducation, la formation, la reconversion et la réinsertion professionnelles</a:t>
            </a:r>
          </a:p>
          <a:p>
            <a:pPr marL="0" indent="0">
              <a:buNone/>
            </a:pPr>
            <a:r>
              <a:rPr lang="fr-FR" b="1" dirty="0" smtClean="0"/>
              <a:t>Article </a:t>
            </a:r>
            <a:r>
              <a:rPr lang="fr-FR" b="1" dirty="0"/>
              <a:t>24 </a:t>
            </a:r>
            <a:r>
              <a:rPr lang="fr-FR" dirty="0"/>
              <a:t>: l’éducation spéciale consiste à initier les handicapés physiques, sensoriels, mentaux et polyhandicapés aux méthodes de communication appropriées en vue de leur permettre d’accéder à une scolarisation normale et, plus tard, à une formation professionnelle. </a:t>
            </a:r>
            <a:endParaRPr lang="fr-FR" dirty="0" smtClean="0"/>
          </a:p>
          <a:p>
            <a:pPr marL="0" indent="0">
              <a:buNone/>
            </a:pPr>
            <a:r>
              <a:rPr lang="fr-FR" b="1" dirty="0" smtClean="0"/>
              <a:t>Article </a:t>
            </a:r>
            <a:r>
              <a:rPr lang="fr-FR" b="1" dirty="0"/>
              <a:t>27 </a:t>
            </a:r>
            <a:r>
              <a:rPr lang="fr-FR" dirty="0"/>
              <a:t>: (1) l’intégration concerne toute mesure sociale ou économique garantissant la pleine participation des personnes handicapées à la vie en société. </a:t>
            </a:r>
          </a:p>
          <a:p>
            <a:pPr marL="0" indent="0">
              <a:buNone/>
            </a:pPr>
            <a:endParaRPr lang="fr-FR" b="1" dirty="0" smtClean="0"/>
          </a:p>
          <a:p>
            <a:pPr marL="0" indent="0">
              <a:buNone/>
            </a:pPr>
            <a:r>
              <a:rPr lang="fr-FR" b="1" dirty="0" smtClean="0"/>
              <a:t>Composantes</a:t>
            </a:r>
          </a:p>
          <a:p>
            <a:pPr marL="0" indent="0">
              <a:buNone/>
            </a:pPr>
            <a:r>
              <a:rPr lang="fr-FR" b="1" dirty="0" smtClean="0"/>
              <a:t>- Une Ecole spéciale et inclusive avec une section inclusive à cycle  complet (maternelle au CM2) et une section spéciale pour les enfants ayant un handicap mental lourd</a:t>
            </a:r>
          </a:p>
          <a:p>
            <a:pPr marL="0" indent="0">
              <a:buNone/>
            </a:pPr>
            <a:r>
              <a:rPr lang="fr-FR" b="1" dirty="0" smtClean="0"/>
              <a:t>- Un projet d’Etablissement secondaire inclusif </a:t>
            </a:r>
          </a:p>
          <a:p>
            <a:pPr marL="0" indent="0">
              <a:buNone/>
            </a:pPr>
            <a:r>
              <a:rPr lang="fr-FR" b="1" dirty="0" smtClean="0"/>
              <a:t>- Des ateliers d’apprentissage et de formation professionnelle (couture, arts graphique, menuiserie métallique, menuiserie bois, </a:t>
            </a:r>
          </a:p>
          <a:p>
            <a:pPr marL="0" indent="0">
              <a:buNone/>
            </a:pPr>
            <a:r>
              <a:rPr lang="fr-FR" b="1" dirty="0" smtClean="0"/>
              <a:t>- Un service de l’insertion et de la réinsertion des personnes handicapées</a:t>
            </a:r>
          </a:p>
          <a:p>
            <a:pPr marL="0" indent="0">
              <a:buNone/>
            </a:pPr>
            <a:r>
              <a:rPr lang="fr-FR" b="1" dirty="0" smtClean="0"/>
              <a:t>- l’octroi de pécules pour l’installation des apprenants en fin de formation  et la reconversion des ex-pensionnaires</a:t>
            </a:r>
            <a:endParaRPr lang="fr-FR" sz="2400" b="1" dirty="0"/>
          </a:p>
          <a:p>
            <a:pPr marL="0" indent="0">
              <a:buNone/>
            </a:pPr>
            <a:endParaRPr lang="fr-FR" sz="2600" b="1" dirty="0"/>
          </a:p>
          <a:p>
            <a:pPr marL="0" indent="0">
              <a:buNone/>
            </a:pPr>
            <a:endParaRPr lang="fr-FR" b="1" dirty="0" smtClean="0"/>
          </a:p>
          <a:p>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16</a:t>
            </a:fld>
            <a:endParaRPr lang="fr-FR"/>
          </a:p>
        </p:txBody>
      </p:sp>
    </p:spTree>
    <p:extLst>
      <p:ext uri="{BB962C8B-B14F-4D97-AF65-F5344CB8AC3E}">
        <p14:creationId xmlns:p14="http://schemas.microsoft.com/office/powerpoint/2010/main" val="267845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877318"/>
          </a:xfrm>
        </p:spPr>
        <p:txBody>
          <a:bodyPr/>
          <a:lstStyle/>
          <a:p>
            <a:r>
              <a:rPr lang="fr-FR" sz="3200" b="1" dirty="0" smtClean="0"/>
              <a:t>IV- LE MANAGEMENT DE L’INSTITUTION</a:t>
            </a:r>
            <a:endParaRPr lang="fr-FR" sz="3200" b="1" dirty="0"/>
          </a:p>
        </p:txBody>
      </p:sp>
      <p:sp>
        <p:nvSpPr>
          <p:cNvPr id="3" name="Espace réservé du contenu 2"/>
          <p:cNvSpPr>
            <a:spLocks noGrp="1"/>
          </p:cNvSpPr>
          <p:nvPr>
            <p:ph idx="1"/>
          </p:nvPr>
        </p:nvSpPr>
        <p:spPr>
          <a:xfrm>
            <a:off x="928256" y="1512591"/>
            <a:ext cx="10099962" cy="5054464"/>
          </a:xfrm>
        </p:spPr>
        <p:txBody>
          <a:bodyPr>
            <a:normAutofit/>
          </a:bodyPr>
          <a:lstStyle/>
          <a:p>
            <a:pPr marL="400050" lvl="1" indent="0">
              <a:buNone/>
            </a:pPr>
            <a:r>
              <a:rPr lang="fr-FR" sz="2400" b="1" dirty="0"/>
              <a:t>Les bonnes pratiques en cette matière concernent: </a:t>
            </a:r>
          </a:p>
          <a:p>
            <a:pPr lvl="1"/>
            <a:r>
              <a:rPr lang="fr-FR" sz="2400" b="1" dirty="0"/>
              <a:t>l</a:t>
            </a:r>
            <a:r>
              <a:rPr lang="fr-FR" sz="2400" b="1" dirty="0" smtClean="0"/>
              <a:t>a politique/ L’alignement sur la vision stratégique nationale </a:t>
            </a:r>
          </a:p>
          <a:p>
            <a:pPr lvl="1"/>
            <a:r>
              <a:rPr lang="fr-FR" sz="2400" b="1" dirty="0" smtClean="0"/>
              <a:t>la </a:t>
            </a:r>
            <a:r>
              <a:rPr lang="fr-FR" sz="2400" b="1" dirty="0"/>
              <a:t>mise en place d’un processus de planification, programmation , budgétisation, et suivi de la mise en œuvre du budget programme</a:t>
            </a:r>
          </a:p>
          <a:p>
            <a:pPr lvl="1"/>
            <a:r>
              <a:rPr lang="fr-FR" sz="2400" b="1" dirty="0"/>
              <a:t>l</a:t>
            </a:r>
            <a:r>
              <a:rPr lang="fr-FR" sz="2400" b="1" dirty="0" smtClean="0"/>
              <a:t>e respect des principes de gestion de </a:t>
            </a:r>
            <a:r>
              <a:rPr lang="fr-FR" sz="2400" b="1" dirty="0"/>
              <a:t>l’institution</a:t>
            </a:r>
          </a:p>
          <a:p>
            <a:pPr lvl="1"/>
            <a:r>
              <a:rPr lang="fr-FR" sz="2400" b="1" dirty="0"/>
              <a:t>le développement des </a:t>
            </a:r>
            <a:r>
              <a:rPr lang="fr-FR" sz="2400" b="1" dirty="0" smtClean="0"/>
              <a:t>produits</a:t>
            </a:r>
          </a:p>
          <a:p>
            <a:pPr lvl="1"/>
            <a:r>
              <a:rPr lang="fr-FR" sz="2400" b="1" dirty="0" smtClean="0"/>
              <a:t>L’informatisation du système de gestion </a:t>
            </a:r>
          </a:p>
          <a:p>
            <a:pPr lvl="1"/>
            <a:r>
              <a:rPr lang="fr-FR" sz="2400" b="1" dirty="0"/>
              <a:t>l</a:t>
            </a:r>
            <a:r>
              <a:rPr lang="fr-FR" sz="2400" b="1" dirty="0" smtClean="0"/>
              <a:t>a veille informationnelle</a:t>
            </a:r>
          </a:p>
          <a:p>
            <a:pPr lvl="1"/>
            <a:r>
              <a:rPr lang="fr-FR" sz="2400" b="1" dirty="0"/>
              <a:t>l</a:t>
            </a:r>
            <a:r>
              <a:rPr lang="fr-FR" sz="2400" b="1" dirty="0" smtClean="0"/>
              <a:t>e </a:t>
            </a:r>
            <a:r>
              <a:rPr lang="fr-FR" sz="2400" b="1" dirty="0" err="1" smtClean="0"/>
              <a:t>daily</a:t>
            </a:r>
            <a:r>
              <a:rPr lang="fr-FR" sz="2400" b="1" dirty="0" smtClean="0"/>
              <a:t> management/transparence</a:t>
            </a:r>
            <a:endParaRPr lang="fr-FR" sz="2400" b="1" dirty="0"/>
          </a:p>
          <a:p>
            <a:pPr lvl="1"/>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17</a:t>
            </a:fld>
            <a:endParaRPr lang="fr-FR"/>
          </a:p>
        </p:txBody>
      </p:sp>
    </p:spTree>
    <p:extLst>
      <p:ext uri="{BB962C8B-B14F-4D97-AF65-F5344CB8AC3E}">
        <p14:creationId xmlns:p14="http://schemas.microsoft.com/office/powerpoint/2010/main" val="65727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154" y="295729"/>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311726" y="1063416"/>
            <a:ext cx="11668991" cy="5462075"/>
          </a:xfrm>
        </p:spPr>
        <p:txBody>
          <a:bodyPr>
            <a:normAutofit lnSpcReduction="10000"/>
          </a:bodyPr>
          <a:lstStyle/>
          <a:p>
            <a:pPr marL="0" indent="0">
              <a:buNone/>
            </a:pPr>
            <a:r>
              <a:rPr lang="fr-FR" b="1" dirty="0" smtClean="0"/>
              <a:t>1°) Politique</a:t>
            </a:r>
          </a:p>
          <a:p>
            <a:pPr marL="0" indent="0" algn="just">
              <a:buNone/>
            </a:pPr>
            <a:r>
              <a:rPr lang="fr-FR" dirty="0"/>
              <a:t>La politique </a:t>
            </a:r>
            <a:r>
              <a:rPr lang="fr-FR" dirty="0" smtClean="0"/>
              <a:t>sociale au Cameroun </a:t>
            </a:r>
            <a:r>
              <a:rPr lang="fr-FR" dirty="0"/>
              <a:t>place la </a:t>
            </a:r>
            <a:r>
              <a:rPr lang="fr-FR" dirty="0" smtClean="0"/>
              <a:t>personne humaine </a:t>
            </a:r>
            <a:r>
              <a:rPr lang="fr-FR" dirty="0"/>
              <a:t>au centre de toute initiative de développement. A cet effet, la priorité de l’action du Gouvernement en ce qui concerne le secteur social et plus particulièrement les Personnes Handicapées, est orientée vers la lutte contre la précarité et l’exclusion sociale dans la perspective de l’amélioration de leur condition. </a:t>
            </a:r>
            <a:r>
              <a:rPr lang="fr-FR" dirty="0" smtClean="0"/>
              <a:t>Elle permet </a:t>
            </a:r>
            <a:r>
              <a:rPr lang="fr-FR" dirty="0"/>
              <a:t>à cette couche de la population de satisfaire ses besoins essentiels, de jouir de ses droits fondamentaux et d’assumer ses devoirs.</a:t>
            </a:r>
          </a:p>
          <a:p>
            <a:pPr marL="0" indent="0" algn="just">
              <a:buNone/>
            </a:pPr>
            <a:r>
              <a:rPr lang="fr-FR" dirty="0" smtClean="0"/>
              <a:t>Le CNRPH apporte sa contribution à la mise en œuvre de ladite  politique à travers la réadaptation et la reconversion des personnes handicapées. Ceci passe par l’exécution d’un budget- programme qui découle de celui du Ministère des Affaires Sociales, sa tutelle technique.</a:t>
            </a:r>
          </a:p>
          <a:p>
            <a:pPr marL="0" indent="0" algn="just">
              <a:buNone/>
            </a:pPr>
            <a:r>
              <a:rPr lang="fr-FR" dirty="0"/>
              <a:t>Au total, l’intervention du CNRPH reste alignée sur les deux (02) principaux instruments d’orientation stratégique que sont le Projet de Performance Annuel (PPA) du Ministère des Affaires Sociales fondé sur le «Document de la Vision du Développement du Cameroun à l’horizon 2035» qui ambitionne de faire du Cameroun « un pays émergent, démocratique et uni dans sa diversité» ainsi que sur le « Document de Stratégie pour la Croissance et l’Emploi » (DSCE</a:t>
            </a:r>
            <a:r>
              <a:rPr lang="fr-FR" dirty="0" smtClean="0"/>
              <a:t>), </a:t>
            </a:r>
            <a:r>
              <a:rPr lang="fr-FR" dirty="0"/>
              <a:t>première partie de cette vision pour la période 2010-2020.</a:t>
            </a:r>
          </a:p>
          <a:p>
            <a:pPr marL="0" indent="0" algn="just">
              <a:buNone/>
            </a:pPr>
            <a:endParaRPr lang="fr-FR" dirty="0" smtClean="0"/>
          </a:p>
          <a:p>
            <a:pPr marL="0" indent="0" algn="just">
              <a:buNone/>
            </a:pPr>
            <a:endParaRPr lang="fr-FR" dirty="0" smtClean="0"/>
          </a:p>
          <a:p>
            <a:pPr>
              <a:buFontTx/>
              <a:buChar char="-"/>
            </a:pPr>
            <a:endParaRPr lang="fr-FR"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t>18</a:t>
            </a:fld>
            <a:endParaRPr lang="fr-FR"/>
          </a:p>
        </p:txBody>
      </p:sp>
    </p:spTree>
    <p:extLst>
      <p:ext uri="{BB962C8B-B14F-4D97-AF65-F5344CB8AC3E}">
        <p14:creationId xmlns:p14="http://schemas.microsoft.com/office/powerpoint/2010/main" val="209751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8003" y="145453"/>
            <a:ext cx="9664537" cy="588838"/>
          </a:xfrm>
        </p:spPr>
        <p:txBody>
          <a:bodyPr/>
          <a:lstStyle/>
          <a:p>
            <a:r>
              <a:rPr lang="fr-FR" sz="3200" b="1" dirty="0" smtClean="0"/>
              <a:t>IV- LE MANAGEMENT DE L’INSTITUTION</a:t>
            </a:r>
            <a:endParaRPr lang="fr-FR" sz="3200" dirty="0"/>
          </a:p>
        </p:txBody>
      </p:sp>
      <p:sp>
        <p:nvSpPr>
          <p:cNvPr id="3" name="Espace réservé du contenu 2"/>
          <p:cNvSpPr>
            <a:spLocks noGrp="1"/>
          </p:cNvSpPr>
          <p:nvPr>
            <p:ph idx="1"/>
          </p:nvPr>
        </p:nvSpPr>
        <p:spPr>
          <a:xfrm>
            <a:off x="346841" y="734291"/>
            <a:ext cx="11351173" cy="5682275"/>
          </a:xfrm>
        </p:spPr>
        <p:txBody>
          <a:bodyPr>
            <a:normAutofit fontScale="85000" lnSpcReduction="20000"/>
          </a:bodyPr>
          <a:lstStyle/>
          <a:p>
            <a:pPr>
              <a:buNone/>
            </a:pPr>
            <a:r>
              <a:rPr lang="fr-FR" sz="2400" b="1" dirty="0" smtClean="0"/>
              <a:t>1°) La politique</a:t>
            </a:r>
            <a:r>
              <a:rPr lang="fr-FR" dirty="0" smtClean="0"/>
              <a:t> </a:t>
            </a:r>
          </a:p>
          <a:p>
            <a:r>
              <a:rPr lang="fr-FR" dirty="0" smtClean="0"/>
              <a:t>La République du Cameroun s’est engagée depuis plusieurs années dans un vaste processus de réforme de la Gestion des Finances Publiques couronné par l’adoption de la loi n° 2007/006 du 26 Décembre 2007 portant régime financier de l’Etat (LRFE) qui est entrée en vigueur dans la totalité de ses dispositions le  1er janvier 2013.</a:t>
            </a:r>
          </a:p>
          <a:p>
            <a:r>
              <a:rPr lang="fr-FR" dirty="0" smtClean="0"/>
              <a:t>L’ambition de la LRFE est de procéder à une modernisation du processus de préparation, d’exécution et du suivi du budget, et à l’intégration de la gestion axée sur la performance dans l’administration à travers la budgétisation.</a:t>
            </a:r>
          </a:p>
          <a:p>
            <a:r>
              <a:rPr lang="fr-FR" dirty="0" smtClean="0"/>
              <a:t>Désormais, le budget de l’Etat est élaboré, présenté, adopté et exécuté par programmes;  lesdits programmes traduisent les politiques publiques, et des objectifs assortis d’indicateurs de résultats leur sont </a:t>
            </a:r>
            <a:r>
              <a:rPr lang="fr-FR" dirty="0"/>
              <a:t>associés .</a:t>
            </a:r>
            <a:endParaRPr lang="fr-FR" dirty="0" smtClean="0"/>
          </a:p>
          <a:p>
            <a:r>
              <a:rPr lang="fr-FR" dirty="0" smtClean="0"/>
              <a:t>La mise en place de la budgétisation par programme axée sur la performance, objet de la loi sus visée, est également encadrée par les directives du cadre harmonisé de gestion des finances  publiques de la CEMAC inspirées des bonnes pratiques internationales en la matière.</a:t>
            </a:r>
          </a:p>
          <a:p>
            <a:r>
              <a:rPr lang="fr-FR" dirty="0" smtClean="0"/>
              <a:t>C’est en application de ces orientations de politique budgétaire que le CNRPH met en œuvre un budget programme articulé autour de trois sous programmes, selon un processus bien élaboré, à savoir:</a:t>
            </a:r>
          </a:p>
          <a:p>
            <a:pPr lvl="1">
              <a:buFont typeface="Wingdings" panose="05000000000000000000" pitchFamily="2" charset="2"/>
              <a:buChar char="§"/>
            </a:pPr>
            <a:r>
              <a:rPr lang="fr-FR" sz="2100" b="1" dirty="0"/>
              <a:t>Le sous-programme55710 : Protection Sociale des Personnes Socialement Vulnérables</a:t>
            </a:r>
          </a:p>
          <a:p>
            <a:pPr lvl="1">
              <a:buFont typeface="Wingdings" panose="05000000000000000000" pitchFamily="2" charset="2"/>
              <a:buChar char="§"/>
            </a:pPr>
            <a:r>
              <a:rPr lang="fr-FR" sz="2100" b="1" dirty="0"/>
              <a:t>Le Sous-Programme55911 : Solidarité Nationale et Justice Sociale </a:t>
            </a:r>
            <a:r>
              <a:rPr lang="fr-FR" sz="2800" b="1" dirty="0"/>
              <a:t>;</a:t>
            </a:r>
            <a:endParaRPr lang="fr-FR" sz="2100" b="1" dirty="0"/>
          </a:p>
          <a:p>
            <a:pPr lvl="1">
              <a:buFont typeface="Wingdings" panose="05000000000000000000" pitchFamily="2" charset="2"/>
              <a:buChar char="§"/>
            </a:pPr>
            <a:r>
              <a:rPr lang="fr-FR" sz="2100" b="1" dirty="0"/>
              <a:t>Le Sous-programme56012 : Gouvernance et Appui Institutionnel dans le sous-secteur des Affaires Sociales.</a:t>
            </a:r>
          </a:p>
          <a:p>
            <a:pPr lvl="2" indent="-285750">
              <a:buFont typeface="Wingdings" panose="05000000000000000000" pitchFamily="2" charset="2"/>
              <a:buChar char="§"/>
            </a:pPr>
            <a:endParaRPr lang="fr-FR" dirty="0" smtClean="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19</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5392" y="15174"/>
            <a:ext cx="7687148" cy="799443"/>
          </a:xfrm>
        </p:spPr>
        <p:txBody>
          <a:bodyPr>
            <a:normAutofit/>
          </a:bodyPr>
          <a:lstStyle/>
          <a:p>
            <a:r>
              <a:rPr lang="fr-FR" sz="3200" b="1" dirty="0" smtClean="0"/>
              <a:t>PLAN DE LA PRESENTATION </a:t>
            </a:r>
            <a:endParaRPr lang="fr-FR" sz="3200" b="1" dirty="0"/>
          </a:p>
        </p:txBody>
      </p:sp>
      <p:sp>
        <p:nvSpPr>
          <p:cNvPr id="3" name="Espace réservé du contenu 2"/>
          <p:cNvSpPr>
            <a:spLocks noGrp="1"/>
          </p:cNvSpPr>
          <p:nvPr>
            <p:ph idx="1"/>
          </p:nvPr>
        </p:nvSpPr>
        <p:spPr>
          <a:xfrm>
            <a:off x="1091045" y="654628"/>
            <a:ext cx="9933710" cy="5746172"/>
          </a:xfrm>
        </p:spPr>
        <p:txBody>
          <a:bodyPr>
            <a:normAutofit fontScale="55000" lnSpcReduction="20000"/>
          </a:bodyPr>
          <a:lstStyle/>
          <a:p>
            <a:pPr marL="0" indent="0">
              <a:buNone/>
            </a:pPr>
            <a:r>
              <a:rPr lang="fr-FR" b="1" dirty="0" smtClean="0"/>
              <a:t>INTRODUCTION</a:t>
            </a:r>
          </a:p>
          <a:p>
            <a:pPr marL="57150" indent="0">
              <a:buNone/>
            </a:pPr>
            <a:r>
              <a:rPr lang="fr-FR" b="1" dirty="0" smtClean="0"/>
              <a:t>I- PRESENTATION DE L’INSTITUTION </a:t>
            </a:r>
          </a:p>
          <a:p>
            <a:pPr marL="0" indent="0">
              <a:buNone/>
            </a:pPr>
            <a:r>
              <a:rPr lang="fr-FR" b="1" dirty="0" smtClean="0"/>
              <a:t> II- </a:t>
            </a:r>
            <a:r>
              <a:rPr lang="fr-FR" b="1" dirty="0"/>
              <a:t>ACCUEIL </a:t>
            </a:r>
            <a:r>
              <a:rPr lang="fr-FR" b="1" dirty="0" smtClean="0"/>
              <a:t>DU PATIENT</a:t>
            </a:r>
          </a:p>
          <a:p>
            <a:pPr lvl="1"/>
            <a:r>
              <a:rPr lang="fr-FR" b="1" dirty="0" smtClean="0"/>
              <a:t>CADRE </a:t>
            </a:r>
          </a:p>
          <a:p>
            <a:pPr lvl="1"/>
            <a:r>
              <a:rPr lang="fr-FR" b="1" dirty="0" smtClean="0"/>
              <a:t>LES PROCEDURES</a:t>
            </a:r>
          </a:p>
          <a:p>
            <a:pPr lvl="1"/>
            <a:r>
              <a:rPr lang="fr-FR" b="1" dirty="0" smtClean="0"/>
              <a:t>ORGANISATION </a:t>
            </a:r>
          </a:p>
          <a:p>
            <a:pPr lvl="1"/>
            <a:r>
              <a:rPr lang="fr-FR" b="1" dirty="0" smtClean="0"/>
              <a:t>CHARTE DES PATIENTS</a:t>
            </a:r>
          </a:p>
          <a:p>
            <a:pPr marL="0" indent="0">
              <a:buNone/>
            </a:pPr>
            <a:r>
              <a:rPr lang="fr-FR" b="1" dirty="0" smtClean="0"/>
              <a:t>III- L’APPROCHE HOLISTIQUE DE PRISE EN CHARGE</a:t>
            </a:r>
          </a:p>
          <a:p>
            <a:pPr lvl="1"/>
            <a:r>
              <a:rPr lang="fr-FR" b="1" dirty="0" smtClean="0"/>
              <a:t>PRISE EN CHARGE MEDICO SANITAIRE</a:t>
            </a:r>
          </a:p>
          <a:p>
            <a:pPr lvl="1"/>
            <a:r>
              <a:rPr lang="fr-FR" b="1" dirty="0" smtClean="0"/>
              <a:t>PRISE EN CHARGE PSYCHOSOCIALE</a:t>
            </a:r>
          </a:p>
          <a:p>
            <a:pPr lvl="1"/>
            <a:r>
              <a:rPr lang="fr-FR" b="1" dirty="0" smtClean="0"/>
              <a:t>FORMATION PROFESSIONNELLE, RECONVERSION, REINSERTION</a:t>
            </a:r>
          </a:p>
          <a:p>
            <a:pPr marL="0" indent="0">
              <a:buNone/>
            </a:pPr>
            <a:r>
              <a:rPr lang="fr-FR" b="1" dirty="0" smtClean="0"/>
              <a:t>IV- MANAGEMENT DE L’INSTUTION</a:t>
            </a:r>
          </a:p>
          <a:p>
            <a:pPr lvl="1"/>
            <a:r>
              <a:rPr lang="fr-FR" b="1" dirty="0"/>
              <a:t>POLITIQUES</a:t>
            </a:r>
          </a:p>
          <a:p>
            <a:pPr lvl="1"/>
            <a:r>
              <a:rPr lang="fr-FR" b="1" dirty="0" smtClean="0"/>
              <a:t>PROGRAMMATION-PLANIFICATION-BUDGETSISATION - SUIVI</a:t>
            </a:r>
          </a:p>
          <a:p>
            <a:pPr lvl="1"/>
            <a:r>
              <a:rPr lang="fr-FR" b="1" dirty="0" smtClean="0"/>
              <a:t>GESTION </a:t>
            </a:r>
          </a:p>
          <a:p>
            <a:pPr lvl="1"/>
            <a:r>
              <a:rPr lang="fr-FR" b="1" dirty="0" smtClean="0"/>
              <a:t>LE RESPECT DE LA LÉGALITÉ, DES PRINCIPES ET PROCÉDURES DE GESTION</a:t>
            </a:r>
          </a:p>
          <a:p>
            <a:pPr lvl="1"/>
            <a:r>
              <a:rPr lang="fr-FR" b="1" dirty="0" smtClean="0"/>
              <a:t>LA VEILLE INFORMATIONNELLE </a:t>
            </a:r>
          </a:p>
          <a:p>
            <a:pPr lvl="1"/>
            <a:r>
              <a:rPr lang="fr-FR" b="1" dirty="0" smtClean="0"/>
              <a:t>LE DAILY MANAGEMENT </a:t>
            </a:r>
          </a:p>
          <a:p>
            <a:pPr lvl="1"/>
            <a:r>
              <a:rPr lang="fr-FR" b="1" dirty="0" smtClean="0"/>
              <a:t>DEVELOPPEMENT DES PRODUITS </a:t>
            </a:r>
          </a:p>
          <a:p>
            <a:pPr lvl="1"/>
            <a:r>
              <a:rPr lang="fr-FR" b="1" dirty="0" smtClean="0"/>
              <a:t>PERSONNEL</a:t>
            </a:r>
          </a:p>
          <a:p>
            <a:pPr lvl="1"/>
            <a:r>
              <a:rPr lang="fr-FR" b="1" dirty="0" smtClean="0"/>
              <a:t>PRESTATION DE SERVICES/SERVICES OFFERTS</a:t>
            </a:r>
          </a:p>
          <a:p>
            <a:pPr marL="0" indent="0">
              <a:buNone/>
            </a:pPr>
            <a:r>
              <a:rPr lang="fr-FR" b="1" dirty="0" smtClean="0"/>
              <a:t>CONCLUSION</a:t>
            </a:r>
          </a:p>
          <a:p>
            <a:pPr marL="0" indent="0">
              <a:buNone/>
            </a:pPr>
            <a:endParaRPr lang="fr-FR" b="1" dirty="0" smtClean="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a:t>
            </a:fld>
            <a:endParaRPr lang="fr-FR"/>
          </a:p>
        </p:txBody>
      </p:sp>
    </p:spTree>
    <p:extLst>
      <p:ext uri="{BB962C8B-B14F-4D97-AF65-F5344CB8AC3E}">
        <p14:creationId xmlns:p14="http://schemas.microsoft.com/office/powerpoint/2010/main" val="477750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624110"/>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0" y="1261241"/>
            <a:ext cx="11594105" cy="5232719"/>
          </a:xfrm>
        </p:spPr>
        <p:txBody>
          <a:bodyPr>
            <a:normAutofit/>
          </a:bodyPr>
          <a:lstStyle/>
          <a:p>
            <a:pPr marL="0" indent="0">
              <a:buNone/>
            </a:pPr>
            <a:r>
              <a:rPr lang="fr-FR" b="1" dirty="0"/>
              <a:t>2</a:t>
            </a:r>
            <a:r>
              <a:rPr lang="fr-FR" b="1" dirty="0" smtClean="0"/>
              <a:t>) La mise en place d’un processus de Planification, Programmation, Budgétisation et Suivi       (La </a:t>
            </a:r>
            <a:r>
              <a:rPr lang="fr-FR" b="1" dirty="0"/>
              <a:t>Chaîne </a:t>
            </a:r>
            <a:r>
              <a:rPr lang="fr-FR" b="1" dirty="0" smtClean="0"/>
              <a:t>PPBS) </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20</a:t>
            </a:fld>
            <a:endParaRPr lang="fr-FR"/>
          </a:p>
        </p:txBody>
      </p:sp>
      <p:graphicFrame>
        <p:nvGraphicFramePr>
          <p:cNvPr id="5" name="Tableau 4"/>
          <p:cNvGraphicFramePr>
            <a:graphicFrameLocks noGrp="1"/>
          </p:cNvGraphicFramePr>
          <p:nvPr/>
        </p:nvGraphicFramePr>
        <p:xfrm>
          <a:off x="204951" y="1902080"/>
          <a:ext cx="11745311" cy="4297680"/>
        </p:xfrm>
        <a:graphic>
          <a:graphicData uri="http://schemas.openxmlformats.org/drawingml/2006/table">
            <a:tbl>
              <a:tblPr firstRow="1" bandRow="1">
                <a:tableStyleId>{5C22544A-7EE6-4342-B048-85BDC9FD1C3A}</a:tableStyleId>
              </a:tblPr>
              <a:tblGrid>
                <a:gridCol w="1671146"/>
                <a:gridCol w="3925613"/>
                <a:gridCol w="2585545"/>
                <a:gridCol w="1623848"/>
                <a:gridCol w="1939159"/>
              </a:tblGrid>
              <a:tr h="370840">
                <a:tc>
                  <a:txBody>
                    <a:bodyPr/>
                    <a:lstStyle/>
                    <a:p>
                      <a:r>
                        <a:rPr lang="fr-FR" dirty="0" smtClean="0"/>
                        <a:t>Etape </a:t>
                      </a:r>
                      <a:endParaRPr lang="fr-FR" dirty="0"/>
                    </a:p>
                  </a:txBody>
                  <a:tcPr/>
                </a:tc>
                <a:tc>
                  <a:txBody>
                    <a:bodyPr/>
                    <a:lstStyle/>
                    <a:p>
                      <a:r>
                        <a:rPr lang="fr-FR" dirty="0" smtClean="0"/>
                        <a:t>Taches</a:t>
                      </a:r>
                      <a:r>
                        <a:rPr lang="fr-FR" baseline="0" dirty="0" smtClean="0"/>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Résultat</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Période</a:t>
                      </a:r>
                      <a:r>
                        <a:rPr lang="fr-FR" baseline="0" dirty="0" smtClean="0"/>
                        <a:t> </a:t>
                      </a:r>
                      <a:endParaRPr lang="fr-FR" dirty="0" smtClean="0"/>
                    </a:p>
                    <a:p>
                      <a:endParaRPr lang="fr-FR" dirty="0"/>
                    </a:p>
                  </a:txBody>
                  <a:tcPr/>
                </a:tc>
                <a:tc>
                  <a:txBody>
                    <a:bodyPr/>
                    <a:lstStyle/>
                    <a:p>
                      <a:r>
                        <a:rPr lang="fr-FR" dirty="0" smtClean="0"/>
                        <a:t>Responsable </a:t>
                      </a:r>
                      <a:endParaRPr lang="fr-FR" dirty="0"/>
                    </a:p>
                  </a:txBody>
                  <a:tcPr/>
                </a:tc>
              </a:tr>
              <a:tr h="3196488">
                <a:tc>
                  <a:txBody>
                    <a:bodyPr/>
                    <a:lstStyle/>
                    <a:p>
                      <a:r>
                        <a:rPr lang="fr-FR" b="1" dirty="0" smtClean="0"/>
                        <a:t>Planification </a:t>
                      </a:r>
                      <a:endParaRPr lang="fr-FR" b="1" dirty="0"/>
                    </a:p>
                  </a:txBody>
                  <a:tcPr/>
                </a:tc>
                <a:tc>
                  <a:txBody>
                    <a:bodyPr/>
                    <a:lstStyle/>
                    <a:p>
                      <a:r>
                        <a:rPr lang="fr-FR" sz="1800" kern="1200" baseline="0" dirty="0" smtClean="0">
                          <a:solidFill>
                            <a:schemeClr val="dk1"/>
                          </a:solidFill>
                          <a:latin typeface="+mn-lt"/>
                          <a:ea typeface="+mn-ea"/>
                          <a:cs typeface="+mn-cs"/>
                        </a:rPr>
                        <a:t>Mise en œuvre d’une stratégie de développement, à travers les projets </a:t>
                      </a:r>
                      <a:r>
                        <a:rPr lang="fr-FR" sz="1800" b="0" kern="1200" baseline="0" dirty="0" smtClean="0">
                          <a:solidFill>
                            <a:schemeClr val="dk1"/>
                          </a:solidFill>
                          <a:latin typeface="+mn-lt"/>
                          <a:ea typeface="+mn-ea"/>
                          <a:cs typeface="+mn-cs"/>
                        </a:rPr>
                        <a:t>opérationnelle qui en découlent. Elle s’intéresse aux aspects de forme et de détail concernant chacun</a:t>
                      </a:r>
                    </a:p>
                    <a:p>
                      <a:r>
                        <a:rPr lang="fr-FR" sz="1800" kern="1200" baseline="0" dirty="0" smtClean="0">
                          <a:solidFill>
                            <a:schemeClr val="dk1"/>
                          </a:solidFill>
                          <a:latin typeface="+mn-lt"/>
                          <a:ea typeface="+mn-ea"/>
                          <a:cs typeface="+mn-cs"/>
                        </a:rPr>
                        <a:t>desdits projets :  actions, activités , objectifs opérationnels, critères d’évaluation ; activités et opérations à mener ; calendriers d’exécution ; ressources</a:t>
                      </a:r>
                    </a:p>
                    <a:p>
                      <a:r>
                        <a:rPr lang="fr-FR" sz="1800" kern="1200" baseline="0" dirty="0" smtClean="0">
                          <a:solidFill>
                            <a:schemeClr val="dk1"/>
                          </a:solidFill>
                          <a:latin typeface="+mn-lt"/>
                          <a:ea typeface="+mn-ea"/>
                          <a:cs typeface="+mn-cs"/>
                        </a:rPr>
                        <a:t>Nécessaires,  suivi et évaluation ; responsabilités</a:t>
                      </a:r>
                      <a:endParaRPr lang="fr-FR" dirty="0"/>
                    </a:p>
                  </a:txBody>
                  <a:tcPr/>
                </a:tc>
                <a:tc>
                  <a:txBody>
                    <a:bodyPr/>
                    <a:lstStyle/>
                    <a:p>
                      <a:r>
                        <a:rPr lang="fr-FR" dirty="0" smtClean="0"/>
                        <a:t>Matrice du cadre logique</a:t>
                      </a:r>
                    </a:p>
                    <a:p>
                      <a:r>
                        <a:rPr lang="fr-FR" dirty="0" smtClean="0"/>
                        <a:t>Plan de travail annuel </a:t>
                      </a:r>
                    </a:p>
                    <a:p>
                      <a:r>
                        <a:rPr lang="fr-FR" dirty="0" smtClean="0"/>
                        <a:t>Plan de consommation des crédits</a:t>
                      </a:r>
                    </a:p>
                    <a:p>
                      <a:r>
                        <a:rPr lang="fr-FR" dirty="0" smtClean="0"/>
                        <a:t>Plan de passation des marchés </a:t>
                      </a:r>
                    </a:p>
                    <a:p>
                      <a:r>
                        <a:rPr lang="fr-FR" dirty="0" smtClean="0"/>
                        <a:t>Plan de recrutement </a:t>
                      </a:r>
                      <a:endParaRPr lang="fr-FR" dirty="0"/>
                    </a:p>
                  </a:txBody>
                  <a:tcPr/>
                </a:tc>
                <a:tc>
                  <a:txBody>
                    <a:bodyPr/>
                    <a:lstStyle/>
                    <a:p>
                      <a:r>
                        <a:rPr lang="fr-FR" sz="1800" dirty="0" smtClean="0"/>
                        <a:t>A partir du vote de la loi</a:t>
                      </a:r>
                      <a:r>
                        <a:rPr lang="fr-FR" sz="1800" baseline="0" dirty="0" smtClean="0"/>
                        <a:t> de finances </a:t>
                      </a:r>
                      <a:endParaRPr lang="fr-FR" sz="1800" dirty="0"/>
                    </a:p>
                  </a:txBody>
                  <a:tcPr/>
                </a:tc>
                <a:tc>
                  <a:txBody>
                    <a:bodyPr/>
                    <a:lstStyle/>
                    <a:p>
                      <a:r>
                        <a:rPr lang="fr-FR" dirty="0" smtClean="0"/>
                        <a:t>Responsables de programmes</a:t>
                      </a:r>
                      <a:endParaRPr lang="fr-FR" dirty="0"/>
                    </a:p>
                  </a:txBody>
                  <a:tcPr/>
                </a:tc>
              </a:tr>
            </a:tbl>
          </a:graphicData>
        </a:graphic>
      </p:graphicFrame>
    </p:spTree>
    <p:extLst>
      <p:ext uri="{BB962C8B-B14F-4D97-AF65-F5344CB8AC3E}">
        <p14:creationId xmlns:p14="http://schemas.microsoft.com/office/powerpoint/2010/main" val="244701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624110"/>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797443" y="1465118"/>
            <a:ext cx="10985848" cy="5060373"/>
          </a:xfrm>
        </p:spPr>
        <p:txBody>
          <a:bodyPr>
            <a:normAutofit/>
          </a:bodyPr>
          <a:lstStyle/>
          <a:p>
            <a:pPr marL="0" indent="0">
              <a:buNone/>
            </a:pPr>
            <a:r>
              <a:rPr lang="fr-FR" b="1" dirty="0"/>
              <a:t>2</a:t>
            </a:r>
            <a:r>
              <a:rPr lang="fr-FR" b="1" dirty="0" smtClean="0"/>
              <a:t>) La Chaîne PPBS (Planification, Programmation, Budgétisation et Suivi)</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21</a:t>
            </a:fld>
            <a:endParaRPr lang="fr-FR"/>
          </a:p>
        </p:txBody>
      </p:sp>
      <p:graphicFrame>
        <p:nvGraphicFramePr>
          <p:cNvPr id="5" name="Tableau 4"/>
          <p:cNvGraphicFramePr>
            <a:graphicFrameLocks noGrp="1"/>
          </p:cNvGraphicFramePr>
          <p:nvPr/>
        </p:nvGraphicFramePr>
        <p:xfrm>
          <a:off x="204953" y="2327749"/>
          <a:ext cx="11682248" cy="4133341"/>
        </p:xfrm>
        <a:graphic>
          <a:graphicData uri="http://schemas.openxmlformats.org/drawingml/2006/table">
            <a:tbl>
              <a:tblPr firstRow="1" bandRow="1">
                <a:tableStyleId>{5C22544A-7EE6-4342-B048-85BDC9FD1C3A}</a:tableStyleId>
              </a:tblPr>
              <a:tblGrid>
                <a:gridCol w="2313316"/>
                <a:gridCol w="3330738"/>
                <a:gridCol w="2150198"/>
                <a:gridCol w="1690346"/>
                <a:gridCol w="2197650"/>
              </a:tblGrid>
              <a:tr h="611321">
                <a:tc>
                  <a:txBody>
                    <a:bodyPr/>
                    <a:lstStyle/>
                    <a:p>
                      <a:r>
                        <a:rPr lang="fr-FR" dirty="0" smtClean="0"/>
                        <a:t>Etape </a:t>
                      </a:r>
                      <a:endParaRPr lang="fr-FR" dirty="0"/>
                    </a:p>
                  </a:txBody>
                  <a:tcPr/>
                </a:tc>
                <a:tc>
                  <a:txBody>
                    <a:bodyPr/>
                    <a:lstStyle/>
                    <a:p>
                      <a:r>
                        <a:rPr lang="fr-FR" dirty="0" smtClean="0"/>
                        <a:t>Taches</a:t>
                      </a:r>
                      <a:r>
                        <a:rPr lang="fr-FR" baseline="0" dirty="0" smtClean="0"/>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Résultat</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Période</a:t>
                      </a:r>
                      <a:r>
                        <a:rPr lang="fr-FR" baseline="0" dirty="0" smtClean="0"/>
                        <a:t> </a:t>
                      </a:r>
                      <a:endParaRPr lang="fr-FR" dirty="0" smtClean="0"/>
                    </a:p>
                    <a:p>
                      <a:endParaRPr lang="fr-FR" dirty="0"/>
                    </a:p>
                  </a:txBody>
                  <a:tcPr/>
                </a:tc>
                <a:tc>
                  <a:txBody>
                    <a:bodyPr/>
                    <a:lstStyle/>
                    <a:p>
                      <a:r>
                        <a:rPr lang="fr-FR" dirty="0" smtClean="0"/>
                        <a:t>Responsable </a:t>
                      </a:r>
                      <a:endParaRPr lang="fr-FR" dirty="0"/>
                    </a:p>
                  </a:txBody>
                  <a:tcPr/>
                </a:tc>
              </a:tr>
              <a:tr h="3493261">
                <a:tc>
                  <a:txBody>
                    <a:bodyPr/>
                    <a:lstStyle/>
                    <a:p>
                      <a:r>
                        <a:rPr lang="fr-FR" b="1" dirty="0" smtClean="0"/>
                        <a:t>Programmation </a:t>
                      </a:r>
                      <a:endParaRPr lang="fr-FR" b="1" dirty="0"/>
                    </a:p>
                  </a:txBody>
                  <a:tcPr/>
                </a:tc>
                <a:tc>
                  <a:txBody>
                    <a:bodyPr/>
                    <a:lstStyle/>
                    <a:p>
                      <a:r>
                        <a:rPr lang="fr-FR" sz="1800" kern="1200" baseline="0" dirty="0" smtClean="0">
                          <a:solidFill>
                            <a:schemeClr val="dk1"/>
                          </a:solidFill>
                          <a:latin typeface="+mn-lt"/>
                          <a:ea typeface="+mn-ea"/>
                          <a:cs typeface="+mn-cs"/>
                        </a:rPr>
                        <a:t>Fractionnement voire décomposition et ordonnancement des actions selon le</a:t>
                      </a:r>
                    </a:p>
                    <a:p>
                      <a:r>
                        <a:rPr lang="fr-FR" sz="1800" kern="1200" baseline="0" dirty="0" smtClean="0">
                          <a:solidFill>
                            <a:schemeClr val="dk1"/>
                          </a:solidFill>
                          <a:latin typeface="+mn-lt"/>
                          <a:ea typeface="+mn-ea"/>
                          <a:cs typeface="+mn-cs"/>
                        </a:rPr>
                        <a:t>chronogramme de leur mise en œuvre, ce chronogramme étant établi en fonction de la</a:t>
                      </a:r>
                    </a:p>
                    <a:p>
                      <a:r>
                        <a:rPr lang="fr-FR" sz="1800" kern="1200" baseline="0" dirty="0" smtClean="0">
                          <a:solidFill>
                            <a:schemeClr val="dk1"/>
                          </a:solidFill>
                          <a:latin typeface="+mn-lt"/>
                          <a:ea typeface="+mn-ea"/>
                          <a:cs typeface="+mn-cs"/>
                        </a:rPr>
                        <a:t>disponibilité des ressources financières et de la durée de mise en œuvre des actions.</a:t>
                      </a:r>
                      <a:endParaRPr lang="fr-FR" dirty="0" smtClean="0"/>
                    </a:p>
                  </a:txBody>
                  <a:tcPr/>
                </a:tc>
                <a:tc>
                  <a:txBody>
                    <a:bodyPr/>
                    <a:lstStyle/>
                    <a:p>
                      <a:r>
                        <a:rPr lang="fr-FR" dirty="0" smtClean="0"/>
                        <a:t>Cadre de dépenses  à</a:t>
                      </a:r>
                      <a:r>
                        <a:rPr lang="fr-FR" baseline="0" dirty="0" smtClean="0"/>
                        <a:t> </a:t>
                      </a:r>
                      <a:r>
                        <a:rPr lang="fr-FR" dirty="0" smtClean="0"/>
                        <a:t>moyen</a:t>
                      </a:r>
                      <a:r>
                        <a:rPr lang="fr-FR" baseline="0" dirty="0" smtClean="0"/>
                        <a:t> terme (CDMT /MINAS )</a:t>
                      </a:r>
                    </a:p>
                    <a:p>
                      <a:endParaRPr lang="fr-FR" baseline="0" dirty="0" smtClean="0"/>
                    </a:p>
                    <a:p>
                      <a:r>
                        <a:rPr lang="fr-FR" dirty="0" smtClean="0"/>
                        <a:t>Projet de performance administrative (PPA)</a:t>
                      </a:r>
                      <a:endParaRPr lang="fr-FR" dirty="0"/>
                    </a:p>
                  </a:txBody>
                  <a:tcPr/>
                </a:tc>
                <a:tc>
                  <a:txBody>
                    <a:bodyPr/>
                    <a:lstStyle/>
                    <a:p>
                      <a:r>
                        <a:rPr lang="fr-FR" dirty="0" smtClean="0"/>
                        <a:t>Juin</a:t>
                      </a:r>
                      <a:r>
                        <a:rPr lang="fr-FR" baseline="0" dirty="0" smtClean="0"/>
                        <a:t> </a:t>
                      </a:r>
                      <a:endParaRPr lang="fr-FR" dirty="0"/>
                    </a:p>
                  </a:txBody>
                  <a:tcPr/>
                </a:tc>
                <a:tc>
                  <a:txBody>
                    <a:bodyPr/>
                    <a:lstStyle/>
                    <a:p>
                      <a:r>
                        <a:rPr lang="fr-FR" dirty="0" smtClean="0"/>
                        <a:t>Responsables des programmes </a:t>
                      </a:r>
                      <a:endParaRPr lang="fr-FR" dirty="0"/>
                    </a:p>
                  </a:txBody>
                  <a:tcPr/>
                </a:tc>
              </a:tr>
            </a:tbl>
          </a:graphicData>
        </a:graphic>
      </p:graphicFrame>
    </p:spTree>
    <p:extLst>
      <p:ext uri="{BB962C8B-B14F-4D97-AF65-F5344CB8AC3E}">
        <p14:creationId xmlns:p14="http://schemas.microsoft.com/office/powerpoint/2010/main" val="2447018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3065" y="0"/>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797443" y="705926"/>
            <a:ext cx="10985848" cy="5819565"/>
          </a:xfrm>
        </p:spPr>
        <p:txBody>
          <a:bodyPr>
            <a:normAutofit/>
          </a:bodyPr>
          <a:lstStyle/>
          <a:p>
            <a:pPr marL="0" indent="0">
              <a:buNone/>
            </a:pPr>
            <a:r>
              <a:rPr lang="fr-FR" b="1" dirty="0"/>
              <a:t>2</a:t>
            </a:r>
            <a:r>
              <a:rPr lang="fr-FR" b="1" dirty="0" smtClean="0"/>
              <a:t>) La Chaîne PPBS (Planification, Programmation, Budgétisation et Suivi)</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22</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386744189"/>
              </p:ext>
            </p:extLst>
          </p:nvPr>
        </p:nvGraphicFramePr>
        <p:xfrm>
          <a:off x="113221" y="1359145"/>
          <a:ext cx="11540361" cy="5394960"/>
        </p:xfrm>
        <a:graphic>
          <a:graphicData uri="http://schemas.openxmlformats.org/drawingml/2006/table">
            <a:tbl>
              <a:tblPr firstRow="1" bandRow="1">
                <a:tableStyleId>{5C22544A-7EE6-4342-B048-85BDC9FD1C3A}</a:tableStyleId>
              </a:tblPr>
              <a:tblGrid>
                <a:gridCol w="1860331"/>
                <a:gridCol w="2475187"/>
                <a:gridCol w="3499944"/>
                <a:gridCol w="1876097"/>
                <a:gridCol w="1828802"/>
              </a:tblGrid>
              <a:tr h="601333">
                <a:tc>
                  <a:txBody>
                    <a:bodyPr/>
                    <a:lstStyle/>
                    <a:p>
                      <a:r>
                        <a:rPr lang="fr-FR" dirty="0" smtClean="0"/>
                        <a:t>Etape </a:t>
                      </a:r>
                      <a:endParaRPr lang="fr-FR" dirty="0"/>
                    </a:p>
                  </a:txBody>
                  <a:tcPr/>
                </a:tc>
                <a:tc>
                  <a:txBody>
                    <a:bodyPr/>
                    <a:lstStyle/>
                    <a:p>
                      <a:r>
                        <a:rPr lang="fr-FR" dirty="0" smtClean="0"/>
                        <a:t>Taches</a:t>
                      </a:r>
                      <a:r>
                        <a:rPr lang="fr-FR" baseline="0" dirty="0" smtClean="0"/>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Résultat</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Période</a:t>
                      </a:r>
                      <a:r>
                        <a:rPr lang="fr-FR" baseline="0" dirty="0" smtClean="0"/>
                        <a:t> </a:t>
                      </a:r>
                      <a:endParaRPr lang="fr-FR" dirty="0" smtClean="0"/>
                    </a:p>
                    <a:p>
                      <a:endParaRPr lang="fr-FR" dirty="0"/>
                    </a:p>
                  </a:txBody>
                  <a:tcPr/>
                </a:tc>
                <a:tc>
                  <a:txBody>
                    <a:bodyPr/>
                    <a:lstStyle/>
                    <a:p>
                      <a:r>
                        <a:rPr lang="fr-FR" dirty="0" smtClean="0"/>
                        <a:t>Responsable </a:t>
                      </a:r>
                      <a:endParaRPr lang="fr-FR" dirty="0"/>
                    </a:p>
                  </a:txBody>
                  <a:tcPr/>
                </a:tc>
              </a:tr>
              <a:tr h="3392890">
                <a:tc>
                  <a:txBody>
                    <a:bodyPr/>
                    <a:lstStyle/>
                    <a:p>
                      <a:r>
                        <a:rPr lang="fr-FR" b="1" dirty="0" smtClean="0"/>
                        <a:t>Budgétisation</a:t>
                      </a:r>
                      <a:r>
                        <a:rPr lang="fr-FR" b="1" baseline="0" dirty="0" smtClean="0"/>
                        <a:t> </a:t>
                      </a:r>
                      <a:endParaRPr lang="fr-FR" b="1" dirty="0"/>
                    </a:p>
                  </a:txBody>
                  <a:tcPr/>
                </a:tc>
                <a:tc>
                  <a:txBody>
                    <a:bodyPr/>
                    <a:lstStyle/>
                    <a:p>
                      <a:r>
                        <a:rPr lang="fr-FR" sz="1800" kern="1200" baseline="0" dirty="0" smtClean="0">
                          <a:solidFill>
                            <a:schemeClr val="dk1"/>
                          </a:solidFill>
                          <a:latin typeface="+mn-lt"/>
                          <a:ea typeface="+mn-ea"/>
                          <a:cs typeface="+mn-cs"/>
                        </a:rPr>
                        <a:t>Allocation de quotas de crédits par programmes de sorte à assurer l’efficacité et l’efficience de l’action publique </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0" kern="1200" baseline="0" dirty="0" smtClean="0">
                          <a:solidFill>
                            <a:schemeClr val="dk1"/>
                          </a:solidFill>
                          <a:latin typeface="+mn-lt"/>
                          <a:ea typeface="+mn-ea"/>
                          <a:cs typeface="+mn-cs"/>
                        </a:rPr>
                        <a:t>Résolution du CA portant adoption du Budget</a:t>
                      </a:r>
                      <a:endParaRPr lang="fr-FR" b="0" dirty="0" smtClean="0"/>
                    </a:p>
                    <a:p>
                      <a:r>
                        <a:rPr lang="fr-FR" sz="1800" kern="1200" baseline="0" dirty="0" smtClean="0">
                          <a:solidFill>
                            <a:schemeClr val="dk1"/>
                          </a:solidFill>
                          <a:latin typeface="+mn-lt"/>
                          <a:ea typeface="+mn-ea"/>
                          <a:cs typeface="+mn-cs"/>
                        </a:rPr>
                        <a:t>Budget programme Autorisations d’engagement (limite supérieure des dépenses </a:t>
                      </a:r>
                      <a:r>
                        <a:rPr lang="fr-FR" sz="1800" b="0" kern="1200" baseline="0" dirty="0" smtClean="0">
                          <a:solidFill>
                            <a:schemeClr val="dk1"/>
                          </a:solidFill>
                          <a:latin typeface="+mn-lt"/>
                          <a:ea typeface="+mn-ea"/>
                          <a:cs typeface="+mn-cs"/>
                        </a:rPr>
                        <a:t>d’engagement pouvant être engagées au cours d’une période n’excédant pas trois ans)</a:t>
                      </a:r>
                    </a:p>
                    <a:p>
                      <a:r>
                        <a:rPr lang="fr-FR" sz="1800" b="0" kern="1200" baseline="0" dirty="0" smtClean="0">
                          <a:solidFill>
                            <a:schemeClr val="dk1"/>
                          </a:solidFill>
                          <a:latin typeface="+mn-lt"/>
                          <a:ea typeface="+mn-ea"/>
                          <a:cs typeface="+mn-cs"/>
                        </a:rPr>
                        <a:t>Crédits de paiement (</a:t>
                      </a:r>
                      <a:r>
                        <a:rPr lang="fr-FR" sz="1800" kern="1200" baseline="0" dirty="0" smtClean="0">
                          <a:solidFill>
                            <a:schemeClr val="dk1"/>
                          </a:solidFill>
                          <a:latin typeface="+mn-lt"/>
                          <a:ea typeface="+mn-ea"/>
                          <a:cs typeface="+mn-cs"/>
                        </a:rPr>
                        <a:t>limite supérieure des dépenses pouvant être engagées</a:t>
                      </a:r>
                    </a:p>
                    <a:p>
                      <a:r>
                        <a:rPr lang="fr-FR" sz="1800" kern="1200" baseline="0" dirty="0" smtClean="0">
                          <a:solidFill>
                            <a:schemeClr val="dk1"/>
                          </a:solidFill>
                          <a:latin typeface="+mn-lt"/>
                          <a:ea typeface="+mn-ea"/>
                          <a:cs typeface="+mn-cs"/>
                        </a:rPr>
                        <a:t>et ordonnancées durant un exercice budgétaire pour la couverture des engagements</a:t>
                      </a:r>
                    </a:p>
                    <a:p>
                      <a:r>
                        <a:rPr lang="fr-FR" sz="1800" kern="1200" baseline="0" dirty="0" smtClean="0">
                          <a:solidFill>
                            <a:schemeClr val="dk1"/>
                          </a:solidFill>
                          <a:latin typeface="+mn-lt"/>
                          <a:ea typeface="+mn-ea"/>
                          <a:cs typeface="+mn-cs"/>
                        </a:rPr>
                        <a:t>contractés dans le cadre des AE.</a:t>
                      </a:r>
                    </a:p>
                  </a:txBody>
                  <a:tcPr/>
                </a:tc>
                <a:tc>
                  <a:txBody>
                    <a:bodyPr/>
                    <a:lstStyle/>
                    <a:p>
                      <a:r>
                        <a:rPr lang="fr-FR" dirty="0" smtClean="0"/>
                        <a:t>Session budgétaire du CA en janvier</a:t>
                      </a:r>
                      <a:endParaRPr lang="fr-FR" dirty="0"/>
                    </a:p>
                  </a:txBody>
                  <a:tcPr/>
                </a:tc>
                <a:tc>
                  <a:txBody>
                    <a:bodyPr/>
                    <a:lstStyle/>
                    <a:p>
                      <a:r>
                        <a:rPr lang="fr-FR" dirty="0" smtClean="0"/>
                        <a:t>Responsable programme gouvernance institutionnelle Direction</a:t>
                      </a:r>
                      <a:r>
                        <a:rPr lang="fr-FR" baseline="0" dirty="0" smtClean="0"/>
                        <a:t> Générale </a:t>
                      </a:r>
                      <a:r>
                        <a:rPr lang="fr-FR" dirty="0" smtClean="0"/>
                        <a:t>Conseil d’Administration </a:t>
                      </a:r>
                      <a:endParaRPr lang="fr-FR" dirty="0"/>
                    </a:p>
                  </a:txBody>
                  <a:tcPr/>
                </a:tc>
              </a:tr>
            </a:tbl>
          </a:graphicData>
        </a:graphic>
      </p:graphicFrame>
    </p:spTree>
    <p:extLst>
      <p:ext uri="{BB962C8B-B14F-4D97-AF65-F5344CB8AC3E}">
        <p14:creationId xmlns:p14="http://schemas.microsoft.com/office/powerpoint/2010/main" val="2447018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7300" y="214207"/>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797443" y="882869"/>
            <a:ext cx="10985848" cy="5642623"/>
          </a:xfrm>
        </p:spPr>
        <p:txBody>
          <a:bodyPr>
            <a:normAutofit/>
          </a:bodyPr>
          <a:lstStyle/>
          <a:p>
            <a:pPr marL="0" indent="0">
              <a:buNone/>
            </a:pPr>
            <a:r>
              <a:rPr lang="fr-FR" b="1" dirty="0"/>
              <a:t>2</a:t>
            </a:r>
            <a:r>
              <a:rPr lang="fr-FR" b="1" dirty="0" smtClean="0"/>
              <a:t>) La Chaîne PPBS (Planification, Programmation, Budgétisation et Suivi)</a:t>
            </a:r>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23</a:t>
            </a:fld>
            <a:endParaRPr lang="fr-FR"/>
          </a:p>
        </p:txBody>
      </p:sp>
      <p:graphicFrame>
        <p:nvGraphicFramePr>
          <p:cNvPr id="5" name="Tableau 4"/>
          <p:cNvGraphicFramePr>
            <a:graphicFrameLocks noGrp="1"/>
          </p:cNvGraphicFramePr>
          <p:nvPr/>
        </p:nvGraphicFramePr>
        <p:xfrm>
          <a:off x="331074" y="1463040"/>
          <a:ext cx="11477298" cy="5394960"/>
        </p:xfrm>
        <a:graphic>
          <a:graphicData uri="http://schemas.openxmlformats.org/drawingml/2006/table">
            <a:tbl>
              <a:tblPr firstRow="1" bandRow="1">
                <a:tableStyleId>{5C22544A-7EE6-4342-B048-85BDC9FD1C3A}</a:tableStyleId>
              </a:tblPr>
              <a:tblGrid>
                <a:gridCol w="1608085"/>
                <a:gridCol w="3843633"/>
                <a:gridCol w="2205794"/>
                <a:gridCol w="1766805"/>
                <a:gridCol w="2052981"/>
              </a:tblGrid>
              <a:tr h="370840">
                <a:tc>
                  <a:txBody>
                    <a:bodyPr/>
                    <a:lstStyle/>
                    <a:p>
                      <a:r>
                        <a:rPr lang="fr-FR" dirty="0" smtClean="0"/>
                        <a:t>Etape </a:t>
                      </a:r>
                      <a:endParaRPr lang="fr-FR" dirty="0"/>
                    </a:p>
                  </a:txBody>
                  <a:tcPr/>
                </a:tc>
                <a:tc>
                  <a:txBody>
                    <a:bodyPr/>
                    <a:lstStyle/>
                    <a:p>
                      <a:r>
                        <a:rPr lang="fr-FR" dirty="0" smtClean="0"/>
                        <a:t>Taches</a:t>
                      </a:r>
                      <a:r>
                        <a:rPr lang="fr-FR" baseline="0" dirty="0" smtClean="0"/>
                        <a:t> </a:t>
                      </a:r>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Résultat</a:t>
                      </a:r>
                    </a:p>
                    <a:p>
                      <a:endParaRPr lang="fr-FR"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Période</a:t>
                      </a:r>
                      <a:r>
                        <a:rPr lang="fr-FR" baseline="0" dirty="0" smtClean="0"/>
                        <a:t> </a:t>
                      </a:r>
                      <a:endParaRPr lang="fr-FR" dirty="0" smtClean="0"/>
                    </a:p>
                    <a:p>
                      <a:endParaRPr lang="fr-FR" dirty="0"/>
                    </a:p>
                  </a:txBody>
                  <a:tcPr/>
                </a:tc>
                <a:tc>
                  <a:txBody>
                    <a:bodyPr/>
                    <a:lstStyle/>
                    <a:p>
                      <a:r>
                        <a:rPr lang="fr-FR" dirty="0" smtClean="0"/>
                        <a:t>Responsable </a:t>
                      </a:r>
                      <a:endParaRPr lang="fr-FR" dirty="0"/>
                    </a:p>
                  </a:txBody>
                  <a:tcPr/>
                </a:tc>
              </a:tr>
              <a:tr h="370840">
                <a:tc>
                  <a:txBody>
                    <a:bodyPr/>
                    <a:lstStyle/>
                    <a:p>
                      <a:r>
                        <a:rPr lang="fr-FR" b="1" dirty="0" smtClean="0"/>
                        <a:t>Suivi évaluation</a:t>
                      </a:r>
                      <a:endParaRPr lang="fr-FR" b="1" dirty="0"/>
                    </a:p>
                  </a:txBody>
                  <a:tcPr/>
                </a:tc>
                <a:tc>
                  <a:txBody>
                    <a:bodyPr/>
                    <a:lstStyle/>
                    <a:p>
                      <a:r>
                        <a:rPr lang="fr-FR" sz="1800" kern="1200" baseline="0" dirty="0" smtClean="0">
                          <a:solidFill>
                            <a:schemeClr val="dk1"/>
                          </a:solidFill>
                          <a:latin typeface="+mn-lt"/>
                          <a:ea typeface="+mn-ea"/>
                          <a:cs typeface="+mn-cs"/>
                        </a:rPr>
                        <a:t>Collecte systématique</a:t>
                      </a:r>
                    </a:p>
                    <a:p>
                      <a:r>
                        <a:rPr lang="fr-FR" sz="1800" kern="1200" baseline="0" dirty="0" smtClean="0">
                          <a:solidFill>
                            <a:schemeClr val="dk1"/>
                          </a:solidFill>
                          <a:latin typeface="+mn-lt"/>
                          <a:ea typeface="+mn-ea"/>
                          <a:cs typeface="+mn-cs"/>
                        </a:rPr>
                        <a:t>d’informations, selon des indicateurs choisis, pour fournir aux gestionnaires et aux parties</a:t>
                      </a:r>
                    </a:p>
                    <a:p>
                      <a:r>
                        <a:rPr lang="fr-FR" sz="1800" kern="1200" baseline="0" dirty="0" smtClean="0">
                          <a:solidFill>
                            <a:schemeClr val="dk1"/>
                          </a:solidFill>
                          <a:latin typeface="+mn-lt"/>
                          <a:ea typeface="+mn-ea"/>
                          <a:cs typeface="+mn-cs"/>
                        </a:rPr>
                        <a:t>prenantes d’une action (…) en cours, des éléments sur les progrès réalisés, les objectifs</a:t>
                      </a:r>
                    </a:p>
                    <a:p>
                      <a:r>
                        <a:rPr lang="fr-FR" sz="1800" kern="1200" baseline="0" dirty="0" smtClean="0">
                          <a:solidFill>
                            <a:schemeClr val="dk1"/>
                          </a:solidFill>
                          <a:latin typeface="+mn-lt"/>
                          <a:ea typeface="+mn-ea"/>
                          <a:cs typeface="+mn-cs"/>
                        </a:rPr>
                        <a:t>atteints et l’utilisation des fonds alloués</a:t>
                      </a:r>
                    </a:p>
                    <a:p>
                      <a:r>
                        <a:rPr lang="fr-FR" dirty="0" smtClean="0">
                          <a:solidFill>
                            <a:schemeClr val="dk1"/>
                          </a:solidFill>
                        </a:rPr>
                        <a:t>Suivi</a:t>
                      </a:r>
                      <a:r>
                        <a:rPr lang="fr-FR" baseline="0" dirty="0" smtClean="0">
                          <a:solidFill>
                            <a:schemeClr val="dk1"/>
                          </a:solidFill>
                        </a:rPr>
                        <a:t> des</a:t>
                      </a:r>
                      <a:r>
                        <a:rPr lang="fr-FR" dirty="0" smtClean="0">
                          <a:solidFill>
                            <a:schemeClr val="dk1"/>
                          </a:solidFill>
                        </a:rPr>
                        <a:t> activités, les tâches, </a:t>
                      </a:r>
                    </a:p>
                    <a:p>
                      <a:r>
                        <a:rPr lang="fr-FR" dirty="0" smtClean="0">
                          <a:solidFill>
                            <a:schemeClr val="dk1"/>
                          </a:solidFill>
                        </a:rPr>
                        <a:t>ressources,  contrats et travaux.</a:t>
                      </a:r>
                    </a:p>
                    <a:p>
                      <a:r>
                        <a:rPr lang="fr-FR" dirty="0" smtClean="0">
                          <a:solidFill>
                            <a:schemeClr val="dk1"/>
                          </a:solidFill>
                        </a:rPr>
                        <a:t>échéances,</a:t>
                      </a:r>
                      <a:r>
                        <a:rPr lang="fr-FR" baseline="0" dirty="0" smtClean="0">
                          <a:solidFill>
                            <a:schemeClr val="dk1"/>
                          </a:solidFill>
                        </a:rPr>
                        <a:t> </a:t>
                      </a:r>
                      <a:r>
                        <a:rPr lang="fr-FR" dirty="0" smtClean="0">
                          <a:solidFill>
                            <a:schemeClr val="dk1"/>
                          </a:solidFill>
                        </a:rPr>
                        <a:t>livraisons, etc.</a:t>
                      </a:r>
                    </a:p>
                    <a:p>
                      <a:r>
                        <a:rPr lang="fr-FR" dirty="0" smtClean="0">
                          <a:solidFill>
                            <a:schemeClr val="dk1"/>
                          </a:solidFill>
                        </a:rPr>
                        <a:t>Suivi</a:t>
                      </a:r>
                      <a:r>
                        <a:rPr lang="fr-FR" baseline="0" dirty="0" smtClean="0">
                          <a:solidFill>
                            <a:schemeClr val="dk1"/>
                          </a:solidFill>
                        </a:rPr>
                        <a:t> de</a:t>
                      </a:r>
                      <a:r>
                        <a:rPr lang="fr-FR" dirty="0" smtClean="0">
                          <a:solidFill>
                            <a:schemeClr val="dk1"/>
                          </a:solidFill>
                        </a:rPr>
                        <a:t> la mobilisation des</a:t>
                      </a:r>
                    </a:p>
                    <a:p>
                      <a:r>
                        <a:rPr lang="fr-FR" dirty="0" smtClean="0">
                          <a:solidFill>
                            <a:schemeClr val="dk1"/>
                          </a:solidFill>
                        </a:rPr>
                        <a:t>ressources et des moyens humains et matériels nécessaires à la bonne exécution des tâches</a:t>
                      </a:r>
                      <a:endParaRPr lang="fr-FR" dirty="0" smtClean="0"/>
                    </a:p>
                  </a:txBody>
                  <a:tcPr/>
                </a:tc>
                <a:tc>
                  <a:txBody>
                    <a:bodyPr/>
                    <a:lstStyle/>
                    <a:p>
                      <a:r>
                        <a:rPr lang="fr-FR" dirty="0" smtClean="0"/>
                        <a:t>Tableau de bord stratégique  </a:t>
                      </a:r>
                    </a:p>
                    <a:p>
                      <a:r>
                        <a:rPr lang="fr-FR" dirty="0" smtClean="0"/>
                        <a:t>Résultats comparés avec</a:t>
                      </a:r>
                      <a:r>
                        <a:rPr lang="fr-FR" baseline="0" dirty="0" smtClean="0"/>
                        <a:t> les prévisions</a:t>
                      </a:r>
                      <a:endParaRPr lang="fr-FR" dirty="0" smtClean="0"/>
                    </a:p>
                    <a:p>
                      <a:r>
                        <a:rPr lang="fr-FR" dirty="0" smtClean="0"/>
                        <a:t>Ecarts</a:t>
                      </a:r>
                      <a:r>
                        <a:rPr lang="fr-FR" baseline="0" dirty="0" smtClean="0"/>
                        <a:t> identifiés </a:t>
                      </a:r>
                    </a:p>
                    <a:p>
                      <a:r>
                        <a:rPr lang="fr-FR" baseline="0" dirty="0" smtClean="0"/>
                        <a:t>Mesures correctives préconisées</a:t>
                      </a:r>
                    </a:p>
                    <a:p>
                      <a:r>
                        <a:rPr lang="fr-FR" baseline="0" dirty="0" smtClean="0"/>
                        <a:t>Rapports d’activités</a:t>
                      </a:r>
                    </a:p>
                    <a:p>
                      <a:r>
                        <a:rPr lang="fr-FR" baseline="0" dirty="0" smtClean="0"/>
                        <a:t>Compte administratif</a:t>
                      </a:r>
                    </a:p>
                    <a:p>
                      <a:r>
                        <a:rPr lang="fr-FR" baseline="0" dirty="0" smtClean="0"/>
                        <a:t>Compte-matières</a:t>
                      </a:r>
                      <a:endParaRPr lang="fr-FR" dirty="0"/>
                    </a:p>
                  </a:txBody>
                  <a:tcPr/>
                </a:tc>
                <a:tc>
                  <a:txBody>
                    <a:bodyPr/>
                    <a:lstStyle/>
                    <a:p>
                      <a:r>
                        <a:rPr lang="fr-FR" dirty="0" smtClean="0"/>
                        <a:t>Mensuel pour les services</a:t>
                      </a:r>
                    </a:p>
                    <a:p>
                      <a:r>
                        <a:rPr lang="fr-FR" dirty="0" smtClean="0"/>
                        <a:t>Semestriel pour</a:t>
                      </a:r>
                      <a:r>
                        <a:rPr lang="fr-FR" baseline="0" dirty="0" smtClean="0"/>
                        <a:t> le Conseil d’administration </a:t>
                      </a:r>
                      <a:endParaRPr lang="fr-FR" dirty="0" smtClean="0"/>
                    </a:p>
                    <a:p>
                      <a:endParaRPr lang="fr-FR" dirty="0"/>
                    </a:p>
                  </a:txBody>
                  <a:tcPr/>
                </a:tc>
                <a:tc>
                  <a:txBody>
                    <a:bodyPr/>
                    <a:lstStyle/>
                    <a:p>
                      <a:r>
                        <a:rPr lang="fr-FR" dirty="0" smtClean="0"/>
                        <a:t>Direction Générale</a:t>
                      </a:r>
                    </a:p>
                    <a:p>
                      <a:r>
                        <a:rPr lang="fr-FR" dirty="0" smtClean="0"/>
                        <a:t>Conseil</a:t>
                      </a:r>
                      <a:r>
                        <a:rPr lang="fr-FR" baseline="0" dirty="0" smtClean="0"/>
                        <a:t> d’administration </a:t>
                      </a:r>
                      <a:endParaRPr lang="fr-FR" dirty="0"/>
                    </a:p>
                  </a:txBody>
                  <a:tcPr/>
                </a:tc>
              </a:tr>
            </a:tbl>
          </a:graphicData>
        </a:graphic>
      </p:graphicFrame>
    </p:spTree>
    <p:extLst>
      <p:ext uri="{BB962C8B-B14F-4D97-AF65-F5344CB8AC3E}">
        <p14:creationId xmlns:p14="http://schemas.microsoft.com/office/powerpoint/2010/main" val="2447018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4173" y="244099"/>
            <a:ext cx="10380517" cy="551548"/>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261257" y="866899"/>
            <a:ext cx="11522034" cy="5818909"/>
          </a:xfrm>
        </p:spPr>
        <p:txBody>
          <a:bodyPr>
            <a:normAutofit/>
          </a:bodyPr>
          <a:lstStyle/>
          <a:p>
            <a:pPr marL="0" indent="0">
              <a:buNone/>
            </a:pPr>
            <a:r>
              <a:rPr lang="fr-FR" b="1" dirty="0" smtClean="0"/>
              <a:t>3) LA GESTION</a:t>
            </a:r>
          </a:p>
          <a:p>
            <a:pPr marL="0" indent="0">
              <a:buNone/>
            </a:pPr>
            <a:endParaRPr lang="fr-FR" b="1" dirty="0" smtClean="0"/>
          </a:p>
          <a:p>
            <a:pPr marL="0" indent="0">
              <a:buNone/>
            </a:pPr>
            <a:r>
              <a:rPr lang="fr-FR" b="1" dirty="0" smtClean="0"/>
              <a:t>A) La gestion des finances encadrée par :</a:t>
            </a:r>
          </a:p>
          <a:p>
            <a:pPr marL="400050" lvl="1" indent="0">
              <a:buFontTx/>
              <a:buChar char="-"/>
            </a:pPr>
            <a:r>
              <a:rPr lang="fr-FR" b="1" dirty="0" smtClean="0"/>
              <a:t> la loi n°2017/010 du 12 juillet 2017 portant Statut Général des Etablissements publics</a:t>
            </a:r>
          </a:p>
          <a:p>
            <a:pPr marL="400050" lvl="1" indent="0">
              <a:buFontTx/>
              <a:buChar char="-"/>
            </a:pPr>
            <a:r>
              <a:rPr lang="fr-FR" b="1" dirty="0"/>
              <a:t> </a:t>
            </a:r>
            <a:r>
              <a:rPr lang="fr-FR" b="1" dirty="0" smtClean="0"/>
              <a:t>La loi n°2018/011 du 11 juillet 2018 portant code de transparence et de bonne gouvernance dans la gestion des finances publiques au Cameroun</a:t>
            </a:r>
          </a:p>
          <a:p>
            <a:pPr marL="400050" lvl="1" indent="0">
              <a:buFontTx/>
              <a:buChar char="-"/>
            </a:pPr>
            <a:r>
              <a:rPr lang="fr-FR" b="1" dirty="0"/>
              <a:t> </a:t>
            </a:r>
            <a:r>
              <a:rPr lang="fr-FR" b="1" dirty="0" smtClean="0"/>
              <a:t>la loi n°2018/012 du 11 juillet 2018 portant régime financier de l’Etat et des Entités Publiques</a:t>
            </a:r>
          </a:p>
          <a:p>
            <a:pPr marL="400050" lvl="1" indent="0">
              <a:buFontTx/>
              <a:buChar char="-"/>
            </a:pPr>
            <a:r>
              <a:rPr lang="fr-FR" b="1" dirty="0" smtClean="0"/>
              <a:t> La loi n°2018/022  du 11 décembre 2018 portant loi de finances de la République du Cameroun</a:t>
            </a:r>
          </a:p>
          <a:p>
            <a:pPr marL="400050" lvl="1" indent="0">
              <a:buFontTx/>
              <a:buChar char="-"/>
            </a:pPr>
            <a:r>
              <a:rPr lang="fr-FR" b="1" dirty="0" smtClean="0"/>
              <a:t>Les circulaires du </a:t>
            </a:r>
            <a:r>
              <a:rPr lang="fr-FR" b="1" dirty="0"/>
              <a:t>MINFI </a:t>
            </a:r>
            <a:r>
              <a:rPr lang="fr-FR" b="1" dirty="0" smtClean="0"/>
              <a:t> portant instructions relatives à l’exécution des Lois de Finances, au suivi et au contrôle de l’exécution du Budget de l’Etat et des autres Entités Publiques pour un exercice donné</a:t>
            </a:r>
          </a:p>
          <a:p>
            <a:pPr marL="400050" lvl="1" indent="0">
              <a:buFontTx/>
              <a:buChar char="-"/>
            </a:pPr>
            <a:r>
              <a:rPr lang="fr-FR" b="1" dirty="0" smtClean="0"/>
              <a:t> Les principes de gestion budgétaire et comptable (Unicité des caisses de l’Etat, séparation entre l’ordonnateur et le comptable, etc.)</a:t>
            </a:r>
          </a:p>
          <a:p>
            <a:pPr marL="400050" lvl="1" indent="0">
              <a:buFontTx/>
              <a:buChar char="-"/>
            </a:pPr>
            <a:r>
              <a:rPr lang="fr-FR" b="1" dirty="0" smtClean="0"/>
              <a:t> Le résolutions du Conseil d’Administration portant adoption du budget du CNRPH</a:t>
            </a:r>
          </a:p>
          <a:p>
            <a:pPr marL="400050" lvl="1" indent="0">
              <a:buFontTx/>
              <a:buChar char="-"/>
            </a:pPr>
            <a:r>
              <a:rPr lang="fr-FR" b="1" dirty="0"/>
              <a:t> </a:t>
            </a:r>
            <a:r>
              <a:rPr lang="fr-FR" b="1" dirty="0" smtClean="0"/>
              <a:t>le budget programme </a:t>
            </a:r>
          </a:p>
          <a:p>
            <a:pPr marL="400050" lvl="1" indent="0">
              <a:buFontTx/>
              <a:buChar char="-"/>
            </a:pPr>
            <a:endParaRPr lang="fr-FR" b="1" dirty="0" smtClean="0"/>
          </a:p>
          <a:p>
            <a:pPr marL="0" indent="0">
              <a:buNone/>
            </a:pPr>
            <a:endParaRPr lang="fr-FR" b="1" dirty="0" smtClean="0"/>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24</a:t>
            </a:fld>
            <a:endParaRPr lang="fr-FR"/>
          </a:p>
        </p:txBody>
      </p:sp>
    </p:spTree>
    <p:extLst>
      <p:ext uri="{BB962C8B-B14F-4D97-AF65-F5344CB8AC3E}">
        <p14:creationId xmlns:p14="http://schemas.microsoft.com/office/powerpoint/2010/main" val="316425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4173" y="244099"/>
            <a:ext cx="10380517" cy="551548"/>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261257" y="866899"/>
            <a:ext cx="11522034" cy="5818909"/>
          </a:xfrm>
        </p:spPr>
        <p:txBody>
          <a:bodyPr>
            <a:normAutofit/>
          </a:bodyPr>
          <a:lstStyle/>
          <a:p>
            <a:pPr marL="0" indent="0">
              <a:buNone/>
            </a:pPr>
            <a:r>
              <a:rPr lang="fr-FR" b="1" dirty="0" smtClean="0"/>
              <a:t>3) LA GESTION</a:t>
            </a:r>
          </a:p>
          <a:p>
            <a:pPr marL="0" indent="0">
              <a:buNone/>
            </a:pPr>
            <a:r>
              <a:rPr lang="fr-FR" b="1" dirty="0" smtClean="0"/>
              <a:t>B) La gestion des ressources humaines/compétences encadrée par:</a:t>
            </a:r>
          </a:p>
          <a:p>
            <a:pPr marL="400050" lvl="1" indent="0">
              <a:buFontTx/>
              <a:buChar char="-"/>
            </a:pPr>
            <a:r>
              <a:rPr lang="fr-FR" b="1" dirty="0" smtClean="0"/>
              <a:t> la </a:t>
            </a:r>
            <a:r>
              <a:rPr lang="fr-FR" b="1" dirty="0"/>
              <a:t>loi </a:t>
            </a:r>
            <a:r>
              <a:rPr lang="fr-FR" b="1" dirty="0" smtClean="0"/>
              <a:t>n°92/007 du 14 août 1992 portant </a:t>
            </a:r>
            <a:r>
              <a:rPr lang="fr-FR" b="1" dirty="0"/>
              <a:t>code travail</a:t>
            </a:r>
          </a:p>
          <a:p>
            <a:pPr marL="400050" lvl="1" indent="0">
              <a:buFontTx/>
              <a:buChar char="-"/>
            </a:pPr>
            <a:r>
              <a:rPr lang="fr-FR" b="1" dirty="0" smtClean="0"/>
              <a:t> le décret n° 94/199 du 07 octobre 1994 portant Statut Général de la Fonction Publique de l’Etat modifié et complété par le décret n° 2000/287 du 12 octobre 2000</a:t>
            </a:r>
          </a:p>
          <a:p>
            <a:pPr marL="400050" lvl="1" indent="0">
              <a:buFontTx/>
              <a:buChar char="-"/>
            </a:pPr>
            <a:r>
              <a:rPr lang="fr-FR" b="1" dirty="0" smtClean="0"/>
              <a:t>Le </a:t>
            </a:r>
            <a:r>
              <a:rPr lang="fr-FR" b="1" dirty="0" smtClean="0">
                <a:solidFill>
                  <a:srgbClr val="FF0000"/>
                </a:solidFill>
              </a:rPr>
              <a:t>décret n° </a:t>
            </a:r>
          </a:p>
          <a:p>
            <a:pPr marL="400050" lvl="1" indent="0">
              <a:buFontTx/>
              <a:buChar char="-"/>
            </a:pPr>
            <a:r>
              <a:rPr lang="fr-FR" b="1" dirty="0">
                <a:solidFill>
                  <a:srgbClr val="FF0000"/>
                </a:solidFill>
              </a:rPr>
              <a:t> </a:t>
            </a:r>
            <a:r>
              <a:rPr lang="fr-FR" b="1" dirty="0" smtClean="0"/>
              <a:t>le statut du personnel</a:t>
            </a:r>
          </a:p>
          <a:p>
            <a:pPr marL="400050" lvl="1" indent="0">
              <a:buFontTx/>
              <a:buChar char="-"/>
            </a:pPr>
            <a:r>
              <a:rPr lang="fr-FR" b="1" dirty="0" smtClean="0"/>
              <a:t> un plan de recrutement </a:t>
            </a:r>
          </a:p>
          <a:p>
            <a:pPr marL="400050" lvl="1" indent="0">
              <a:buFontTx/>
              <a:buChar char="-"/>
            </a:pPr>
            <a:r>
              <a:rPr lang="fr-FR" b="1" dirty="0" smtClean="0"/>
              <a:t> des procédures respectant les attributions du Conseil d’Administration et du DG </a:t>
            </a:r>
          </a:p>
          <a:p>
            <a:pPr marL="400050" lvl="1" indent="0">
              <a:buFontTx/>
              <a:buChar char="-"/>
            </a:pPr>
            <a:r>
              <a:rPr lang="fr-FR" b="1" dirty="0" smtClean="0"/>
              <a:t> un bon suivi de l’évolution de la carrière  (Promotions/Gestion/Fin de la carrière)</a:t>
            </a:r>
          </a:p>
          <a:p>
            <a:pPr marL="400050" lvl="1" indent="0">
              <a:buFontTx/>
              <a:buChar char="-"/>
            </a:pPr>
            <a:r>
              <a:rPr lang="fr-FR" sz="1400" b="1" dirty="0" smtClean="0"/>
              <a:t> </a:t>
            </a:r>
            <a:r>
              <a:rPr lang="fr-FR" b="1" dirty="0" smtClean="0"/>
              <a:t>Un conseil de discipline </a:t>
            </a:r>
            <a:endParaRPr lang="fr-FR" dirty="0" smtClean="0"/>
          </a:p>
          <a:p>
            <a:pPr marL="0" indent="0">
              <a:buNone/>
            </a:pPr>
            <a:r>
              <a:rPr lang="fr-FR" b="1" dirty="0" smtClean="0"/>
              <a:t>     200 personnels dont 20 handicapés, soit 10%</a:t>
            </a:r>
          </a:p>
          <a:p>
            <a:pPr marL="0" indent="0">
              <a:buNone/>
            </a:pPr>
            <a:endParaRPr lang="fr-FR" b="1" dirty="0" smtClean="0"/>
          </a:p>
          <a:p>
            <a:pPr marL="0" indent="0">
              <a:buNone/>
            </a:pPr>
            <a:endParaRPr lang="fr-FR" b="1" dirty="0" smtClean="0"/>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25</a:t>
            </a:fld>
            <a:endParaRPr lang="fr-FR"/>
          </a:p>
        </p:txBody>
      </p:sp>
    </p:spTree>
    <p:extLst>
      <p:ext uri="{BB962C8B-B14F-4D97-AF65-F5344CB8AC3E}">
        <p14:creationId xmlns:p14="http://schemas.microsoft.com/office/powerpoint/2010/main" val="316425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74173" y="244099"/>
            <a:ext cx="10380517" cy="551548"/>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261257" y="866899"/>
            <a:ext cx="11522034" cy="5818909"/>
          </a:xfrm>
        </p:spPr>
        <p:txBody>
          <a:bodyPr>
            <a:normAutofit/>
          </a:bodyPr>
          <a:lstStyle/>
          <a:p>
            <a:pPr marL="0" indent="0">
              <a:buNone/>
            </a:pPr>
            <a:r>
              <a:rPr lang="fr-FR" b="1" dirty="0" smtClean="0"/>
              <a:t>3) LA GESTION</a:t>
            </a:r>
          </a:p>
          <a:p>
            <a:pPr marL="0" indent="0">
              <a:buNone/>
            </a:pPr>
            <a:r>
              <a:rPr lang="fr-FR" b="1" dirty="0" smtClean="0"/>
              <a:t>C) La gestion matières /Patrimoine encadrée par </a:t>
            </a:r>
          </a:p>
          <a:p>
            <a:pPr marL="0" indent="0">
              <a:buNone/>
            </a:pPr>
            <a:r>
              <a:rPr lang="fr-FR" sz="1600" b="1" dirty="0" smtClean="0"/>
              <a:t>La loi n° </a:t>
            </a:r>
            <a:endParaRPr lang="fr-FR" sz="1600" dirty="0" smtClean="0"/>
          </a:p>
          <a:p>
            <a:pPr lvl="1">
              <a:buNone/>
            </a:pPr>
            <a:r>
              <a:rPr lang="fr-FR" b="1" dirty="0" smtClean="0"/>
              <a:t>- Les procédures d’acquisition</a:t>
            </a:r>
            <a:endParaRPr lang="fr-FR" dirty="0" smtClean="0"/>
          </a:p>
          <a:p>
            <a:pPr lvl="1">
              <a:buNone/>
            </a:pPr>
            <a:r>
              <a:rPr lang="fr-FR" b="1" dirty="0" smtClean="0"/>
              <a:t>- Les procédures de stockage</a:t>
            </a:r>
            <a:endParaRPr lang="fr-FR" dirty="0" smtClean="0"/>
          </a:p>
          <a:p>
            <a:pPr lvl="1">
              <a:buNone/>
            </a:pPr>
            <a:r>
              <a:rPr lang="fr-FR" b="1" dirty="0" smtClean="0"/>
              <a:t>- Les procédures de mise en service /Utilisation</a:t>
            </a:r>
            <a:endParaRPr lang="fr-FR" dirty="0" smtClean="0"/>
          </a:p>
          <a:p>
            <a:pPr lvl="1">
              <a:buNone/>
            </a:pPr>
            <a:r>
              <a:rPr lang="fr-FR" b="1" dirty="0" smtClean="0"/>
              <a:t>- Les procédure d’aliénation </a:t>
            </a:r>
            <a:endParaRPr lang="fr-FR" dirty="0" smtClean="0"/>
          </a:p>
          <a:p>
            <a:pPr marL="0" indent="0">
              <a:buNone/>
            </a:pPr>
            <a:endParaRPr lang="fr-FR" b="1" dirty="0" smtClean="0"/>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26</a:t>
            </a:fld>
            <a:endParaRPr lang="fr-FR"/>
          </a:p>
        </p:txBody>
      </p:sp>
    </p:spTree>
    <p:extLst>
      <p:ext uri="{BB962C8B-B14F-4D97-AF65-F5344CB8AC3E}">
        <p14:creationId xmlns:p14="http://schemas.microsoft.com/office/powerpoint/2010/main" val="3164251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28" y="205378"/>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512618" y="911304"/>
            <a:ext cx="11270673" cy="5822005"/>
          </a:xfrm>
        </p:spPr>
        <p:txBody>
          <a:bodyPr>
            <a:normAutofit/>
          </a:bodyPr>
          <a:lstStyle/>
          <a:p>
            <a:pPr marL="0" indent="0">
              <a:buNone/>
            </a:pPr>
            <a:r>
              <a:rPr lang="fr-FR" b="1" dirty="0" smtClean="0"/>
              <a:t>4) Le développement des produits</a:t>
            </a:r>
          </a:p>
          <a:p>
            <a:pPr marL="0" indent="0">
              <a:buNone/>
            </a:pPr>
            <a:endParaRPr lang="fr-FR" sz="800" b="1" dirty="0" smtClean="0"/>
          </a:p>
          <a:p>
            <a:pPr marL="0" indent="0">
              <a:buNone/>
            </a:pPr>
            <a:r>
              <a:rPr lang="fr-FR" b="1" dirty="0" smtClean="0"/>
              <a:t>     A) Une  communication stratégique : </a:t>
            </a:r>
          </a:p>
          <a:p>
            <a:pPr marL="400050" lvl="1" indent="0">
              <a:buNone/>
            </a:pPr>
            <a:r>
              <a:rPr lang="fr-FR" b="1" dirty="0"/>
              <a:t> </a:t>
            </a:r>
            <a:r>
              <a:rPr lang="fr-FR" b="1" dirty="0" smtClean="0"/>
              <a:t>- le canal des médias privilégié</a:t>
            </a:r>
          </a:p>
          <a:p>
            <a:pPr marL="400050" lvl="1" indent="0">
              <a:buNone/>
            </a:pPr>
            <a:r>
              <a:rPr lang="fr-FR" b="1" dirty="0" smtClean="0"/>
              <a:t> - Production de dépliants et supports divers d’information sur la structure</a:t>
            </a:r>
          </a:p>
          <a:p>
            <a:pPr marL="400050" lvl="1" indent="0">
              <a:buNone/>
            </a:pPr>
            <a:r>
              <a:rPr lang="fr-FR" b="1" dirty="0" smtClean="0"/>
              <a:t> - Production et distribution de dépliants pour la sensibilisation sur la prévention, le dépistage et la prise en charge du handicap</a:t>
            </a:r>
          </a:p>
          <a:p>
            <a:pPr marL="400050" lvl="1" indent="0">
              <a:buNone/>
            </a:pPr>
            <a:r>
              <a:rPr lang="fr-FR" b="1" dirty="0" smtClean="0"/>
              <a:t> - Projet de production d’un magasine sur le Centre </a:t>
            </a:r>
          </a:p>
          <a:p>
            <a:pPr marL="400050" lvl="1" indent="0">
              <a:buNone/>
            </a:pPr>
            <a:r>
              <a:rPr lang="fr-FR" b="1" dirty="0" smtClean="0"/>
              <a:t> </a:t>
            </a:r>
          </a:p>
          <a:p>
            <a:pPr marL="400050" lvl="1" indent="0">
              <a:buNone/>
            </a:pPr>
            <a:r>
              <a:rPr lang="fr-FR" b="1" dirty="0" smtClean="0"/>
              <a:t> B) Promotion des matériaux locaux dans la production des appareillages </a:t>
            </a:r>
          </a:p>
          <a:p>
            <a:pPr marL="400050" lvl="1" indent="0">
              <a:buNone/>
            </a:pPr>
            <a:r>
              <a:rPr lang="fr-FR" b="1" dirty="0"/>
              <a:t> </a:t>
            </a:r>
            <a:r>
              <a:rPr lang="fr-FR" b="1" dirty="0" smtClean="0"/>
              <a:t>    pratique de tarifs sociaux accessibles au citoyen à revenus moyens</a:t>
            </a:r>
          </a:p>
          <a:p>
            <a:pPr marL="400050" lvl="1" indent="0">
              <a:buNone/>
            </a:pPr>
            <a:r>
              <a:rPr lang="fr-FR" b="1" dirty="0" smtClean="0"/>
              <a:t>  </a:t>
            </a:r>
          </a:p>
          <a:p>
            <a:pPr marL="400050" lvl="1" indent="0">
              <a:buNone/>
            </a:pPr>
            <a:r>
              <a:rPr lang="fr-FR" b="1" dirty="0" smtClean="0"/>
              <a:t>c) Recours subsidiaire aux interventions chirurgicales</a:t>
            </a:r>
          </a:p>
          <a:p>
            <a:pPr marL="400050" lvl="1" indent="0">
              <a:buNone/>
            </a:pPr>
            <a:r>
              <a:rPr lang="fr-FR" b="1" dirty="0" smtClean="0"/>
              <a:t>D) Organisation de campagnes gratuites prévention et de dépistage précoce du handicap</a:t>
            </a: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27</a:t>
            </a:fld>
            <a:endParaRPr lang="fr-FR"/>
          </a:p>
        </p:txBody>
      </p:sp>
    </p:spTree>
    <p:extLst>
      <p:ext uri="{BB962C8B-B14F-4D97-AF65-F5344CB8AC3E}">
        <p14:creationId xmlns:p14="http://schemas.microsoft.com/office/powerpoint/2010/main" val="23848074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28" y="205378"/>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512618" y="911304"/>
            <a:ext cx="11270673" cy="5822005"/>
          </a:xfrm>
        </p:spPr>
        <p:txBody>
          <a:bodyPr>
            <a:normAutofit/>
          </a:bodyPr>
          <a:lstStyle/>
          <a:p>
            <a:pPr marL="0" indent="0">
              <a:buNone/>
            </a:pPr>
            <a:r>
              <a:rPr lang="fr-FR" b="1" dirty="0"/>
              <a:t>5</a:t>
            </a:r>
            <a:r>
              <a:rPr lang="fr-FR" b="1" dirty="0" smtClean="0"/>
              <a:t>) l’informatisation du système de gestion</a:t>
            </a:r>
          </a:p>
          <a:p>
            <a:pPr marL="0" indent="0">
              <a:buNone/>
            </a:pPr>
            <a:r>
              <a:rPr lang="fr-FR" b="1" dirty="0" smtClean="0"/>
              <a:t>L’automatisation du système de gestion s’est avérée une nécessité pour le Centre, pour diverses raisons:</a:t>
            </a:r>
          </a:p>
          <a:p>
            <a:pPr>
              <a:buFontTx/>
              <a:buChar char="-"/>
            </a:pPr>
            <a:r>
              <a:rPr lang="fr-FR" b="1" dirty="0" smtClean="0"/>
              <a:t>célérité et facilités de travail;</a:t>
            </a:r>
          </a:p>
          <a:p>
            <a:pPr>
              <a:buFontTx/>
              <a:buChar char="-"/>
            </a:pPr>
            <a:r>
              <a:rPr lang="fr-FR" b="1" dirty="0" smtClean="0"/>
              <a:t>documentation et conservation des données;</a:t>
            </a:r>
          </a:p>
          <a:p>
            <a:pPr>
              <a:buFontTx/>
              <a:buChar char="-"/>
            </a:pPr>
            <a:r>
              <a:rPr lang="fr-FR" b="1" dirty="0" smtClean="0"/>
              <a:t>Mise à disposition en temps réel d’informations utiles à la prise de décisions.</a:t>
            </a:r>
          </a:p>
          <a:p>
            <a:pPr marL="0" indent="0">
              <a:buNone/>
            </a:pPr>
            <a:r>
              <a:rPr lang="fr-FR" b="1" dirty="0" smtClean="0"/>
              <a:t>A cet effet, le CNRPH s’est doté de 04 logiciels spécialisés:</a:t>
            </a:r>
          </a:p>
          <a:p>
            <a:pPr>
              <a:buFont typeface="Wingdings" panose="05000000000000000000" pitchFamily="2" charset="2"/>
              <a:buChar char="§"/>
            </a:pPr>
            <a:endParaRPr lang="fr-FR" b="1" dirty="0" smtClean="0"/>
          </a:p>
          <a:p>
            <a:pPr marL="0" indent="0">
              <a:buNone/>
            </a:pPr>
            <a:endParaRPr lang="fr-FR" sz="800" b="1" dirty="0" smtClean="0"/>
          </a:p>
          <a:p>
            <a:pPr marL="0" indent="0">
              <a:buNone/>
            </a:pPr>
            <a:r>
              <a:rPr lang="fr-FR" b="1" dirty="0" smtClean="0"/>
              <a:t>     </a:t>
            </a: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28</a:t>
            </a:fld>
            <a:endParaRPr lang="fr-FR"/>
          </a:p>
        </p:txBody>
      </p:sp>
    </p:spTree>
    <p:extLst>
      <p:ext uri="{BB962C8B-B14F-4D97-AF65-F5344CB8AC3E}">
        <p14:creationId xmlns:p14="http://schemas.microsoft.com/office/powerpoint/2010/main" val="1174215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28" y="205378"/>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512618" y="911304"/>
            <a:ext cx="11270673" cy="5822005"/>
          </a:xfrm>
        </p:spPr>
        <p:txBody>
          <a:bodyPr>
            <a:normAutofit fontScale="92500" lnSpcReduction="10000"/>
          </a:bodyPr>
          <a:lstStyle/>
          <a:p>
            <a:pPr marL="0" indent="0">
              <a:buNone/>
            </a:pPr>
            <a:r>
              <a:rPr lang="fr-FR" b="1" dirty="0" smtClean="0"/>
              <a:t>6) La veille informationnelle et stratégique</a:t>
            </a:r>
          </a:p>
          <a:p>
            <a:pPr marL="0" indent="0">
              <a:buNone/>
            </a:pPr>
            <a:r>
              <a:rPr lang="fr-FR" dirty="0" smtClean="0"/>
              <a:t>	</a:t>
            </a:r>
            <a:r>
              <a:rPr lang="fr-FR" b="1" dirty="0" smtClean="0"/>
              <a:t>Objectif</a:t>
            </a:r>
            <a:r>
              <a:rPr lang="fr-FR" dirty="0" smtClean="0"/>
              <a:t>:</a:t>
            </a:r>
            <a:endParaRPr lang="fr-FR" dirty="0"/>
          </a:p>
          <a:p>
            <a:pPr marL="0" indent="0" algn="just">
              <a:buNone/>
            </a:pPr>
            <a:r>
              <a:rPr lang="fr-FR" dirty="0" smtClean="0"/>
              <a:t>	La</a:t>
            </a:r>
            <a:r>
              <a:rPr lang="fr-FR" dirty="0"/>
              <a:t> veille informationnelle et stratégique au CNRPH, vise à faire la recherche   documentaire et le traitement de </a:t>
            </a:r>
            <a:r>
              <a:rPr lang="fr-FR" dirty="0" smtClean="0"/>
              <a:t>l'information; elle permet entre autres d’être au fait des informations sur la perception, la problématique de la prise en charge des personnes handicapées, notamment sur les faits concernant le Centre; elle permet également la </a:t>
            </a:r>
            <a:r>
              <a:rPr lang="fr-FR" dirty="0"/>
              <a:t>prise de décisions stratégiques </a:t>
            </a:r>
            <a:r>
              <a:rPr lang="fr-FR" dirty="0" smtClean="0"/>
              <a:t>au </a:t>
            </a:r>
            <a:r>
              <a:rPr lang="fr-FR" dirty="0"/>
              <a:t>top management de </a:t>
            </a:r>
            <a:r>
              <a:rPr lang="fr-FR" dirty="0" smtClean="0"/>
              <a:t>l’institution, à l’instar des mises au point, des droits de réponse, etc</a:t>
            </a:r>
            <a:r>
              <a:rPr lang="fr-FR" dirty="0"/>
              <a:t>.</a:t>
            </a:r>
            <a:r>
              <a:rPr lang="fr-FR" dirty="0" smtClean="0"/>
              <a:t>  </a:t>
            </a:r>
            <a:endParaRPr lang="fr-FR" dirty="0"/>
          </a:p>
          <a:p>
            <a:pPr marL="0" indent="0" algn="just">
              <a:buNone/>
            </a:pPr>
            <a:r>
              <a:rPr lang="fr-FR" b="1" dirty="0" smtClean="0"/>
              <a:t>	Les </a:t>
            </a:r>
            <a:r>
              <a:rPr lang="fr-FR" b="1" dirty="0"/>
              <a:t>outils utilisés </a:t>
            </a:r>
            <a:endParaRPr lang="fr-FR" dirty="0"/>
          </a:p>
          <a:p>
            <a:pPr algn="just"/>
            <a:r>
              <a:rPr lang="fr-FR" dirty="0"/>
              <a:t>En vue de réaliser une veille informationnelle et stratégique optimale, nous faisons usage </a:t>
            </a:r>
            <a:r>
              <a:rPr lang="fr-FR" dirty="0" smtClean="0"/>
              <a:t>de </a:t>
            </a:r>
            <a:r>
              <a:rPr lang="fr-FR" dirty="0"/>
              <a:t>plusieurs outils numériques et </a:t>
            </a:r>
            <a:r>
              <a:rPr lang="fr-FR" dirty="0" smtClean="0"/>
              <a:t>scripturaux; entre </a:t>
            </a:r>
            <a:r>
              <a:rPr lang="fr-FR" dirty="0"/>
              <a:t>autres </a:t>
            </a:r>
            <a:r>
              <a:rPr lang="fr-FR" dirty="0" smtClean="0"/>
              <a:t>:</a:t>
            </a:r>
          </a:p>
          <a:p>
            <a:pPr lvl="1">
              <a:buFont typeface="Wingdings" panose="05000000000000000000" pitchFamily="2" charset="2"/>
              <a:buChar char="§"/>
            </a:pPr>
            <a:r>
              <a:rPr lang="fr-FR" sz="2400" b="1" dirty="0" smtClean="0"/>
              <a:t> </a:t>
            </a:r>
            <a:r>
              <a:rPr lang="fr-FR" sz="2400" dirty="0"/>
              <a:t>Les agrégateurs de flux.</a:t>
            </a:r>
          </a:p>
          <a:p>
            <a:pPr lvl="1">
              <a:buFont typeface="Wingdings" panose="05000000000000000000" pitchFamily="2" charset="2"/>
              <a:buChar char="§"/>
            </a:pPr>
            <a:r>
              <a:rPr lang="fr-FR" sz="2400" dirty="0"/>
              <a:t>Les services d'alertes par courriel.</a:t>
            </a:r>
          </a:p>
          <a:p>
            <a:pPr lvl="1">
              <a:buFont typeface="Wingdings" panose="05000000000000000000" pitchFamily="2" charset="2"/>
              <a:buChar char="§"/>
            </a:pPr>
            <a:r>
              <a:rPr lang="fr-FR" sz="2400" dirty="0"/>
              <a:t>Les vérificateurs d'orthographe.</a:t>
            </a:r>
          </a:p>
          <a:p>
            <a:pPr lvl="1">
              <a:buFont typeface="Wingdings" panose="05000000000000000000" pitchFamily="2" charset="2"/>
              <a:buChar char="§"/>
            </a:pPr>
            <a:r>
              <a:rPr lang="fr-FR" sz="2400" dirty="0"/>
              <a:t>Les outils de mise à jour automatique de logiciels.</a:t>
            </a:r>
          </a:p>
          <a:p>
            <a:pPr lvl="1">
              <a:buFont typeface="Wingdings" panose="05000000000000000000" pitchFamily="2" charset="2"/>
              <a:buChar char="§"/>
            </a:pPr>
            <a:r>
              <a:rPr lang="fr-FR" sz="2400" dirty="0"/>
              <a:t>Les abonnements à des listes de diffusion</a:t>
            </a:r>
          </a:p>
          <a:p>
            <a:pPr marL="0" indent="0">
              <a:buNone/>
            </a:pPr>
            <a:endParaRPr lang="fr-FR" b="1" dirty="0" smtClean="0"/>
          </a:p>
          <a:p>
            <a:pPr marL="0" indent="0">
              <a:buNone/>
            </a:pPr>
            <a:endParaRPr lang="fr-FR" sz="800" b="1" dirty="0" smtClean="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29</a:t>
            </a:fld>
            <a:endParaRPr lang="fr-FR"/>
          </a:p>
        </p:txBody>
      </p:sp>
    </p:spTree>
    <p:extLst>
      <p:ext uri="{BB962C8B-B14F-4D97-AF65-F5344CB8AC3E}">
        <p14:creationId xmlns:p14="http://schemas.microsoft.com/office/powerpoint/2010/main" val="3142575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452718"/>
            <a:ext cx="8947522" cy="726087"/>
          </a:xfrm>
        </p:spPr>
        <p:txBody>
          <a:bodyPr/>
          <a:lstStyle/>
          <a:p>
            <a:r>
              <a:rPr lang="fr-FR" dirty="0" smtClean="0"/>
              <a:t>INTRODUCTION</a:t>
            </a:r>
            <a:endParaRPr lang="fr-FR" dirty="0"/>
          </a:p>
        </p:txBody>
      </p:sp>
      <p:sp>
        <p:nvSpPr>
          <p:cNvPr id="3" name="Espace réservé du contenu 2"/>
          <p:cNvSpPr>
            <a:spLocks noGrp="1"/>
          </p:cNvSpPr>
          <p:nvPr>
            <p:ph idx="1"/>
          </p:nvPr>
        </p:nvSpPr>
        <p:spPr>
          <a:xfrm>
            <a:off x="716096" y="1509311"/>
            <a:ext cx="10917716" cy="4902506"/>
          </a:xfrm>
        </p:spPr>
        <p:txBody>
          <a:bodyPr/>
          <a:lstStyle/>
          <a:p>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3</a:t>
            </a:fld>
            <a:endParaRPr lang="fr-FR"/>
          </a:p>
        </p:txBody>
      </p:sp>
    </p:spTree>
    <p:extLst>
      <p:ext uri="{BB962C8B-B14F-4D97-AF65-F5344CB8AC3E}">
        <p14:creationId xmlns:p14="http://schemas.microsoft.com/office/powerpoint/2010/main" val="1826830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28" y="205378"/>
            <a:ext cx="10380517" cy="705926"/>
          </a:xfrm>
        </p:spPr>
        <p:txBody>
          <a:bodyPr>
            <a:normAutofit/>
          </a:bodyPr>
          <a:lstStyle/>
          <a:p>
            <a:r>
              <a:rPr lang="fr-FR" sz="2800" b="1" dirty="0" smtClean="0"/>
              <a:t>IV- LE MANAGEMENT DE L’INSTITUTION</a:t>
            </a:r>
            <a:endParaRPr lang="fr-FR" sz="2800" dirty="0"/>
          </a:p>
        </p:txBody>
      </p:sp>
      <p:sp>
        <p:nvSpPr>
          <p:cNvPr id="3" name="Espace réservé du contenu 2"/>
          <p:cNvSpPr>
            <a:spLocks noGrp="1"/>
          </p:cNvSpPr>
          <p:nvPr>
            <p:ph idx="1"/>
          </p:nvPr>
        </p:nvSpPr>
        <p:spPr>
          <a:xfrm>
            <a:off x="512618" y="911304"/>
            <a:ext cx="11270673" cy="5822005"/>
          </a:xfrm>
        </p:spPr>
        <p:txBody>
          <a:bodyPr>
            <a:normAutofit/>
          </a:bodyPr>
          <a:lstStyle/>
          <a:p>
            <a:pPr marL="0" indent="0">
              <a:buNone/>
            </a:pPr>
            <a:r>
              <a:rPr lang="fr-FR" b="1" dirty="0" smtClean="0"/>
              <a:t>7) Le </a:t>
            </a:r>
            <a:r>
              <a:rPr lang="fr-FR" b="1" dirty="0" err="1" smtClean="0"/>
              <a:t>daily</a:t>
            </a:r>
            <a:r>
              <a:rPr lang="fr-FR" b="1" dirty="0" smtClean="0"/>
              <a:t> management</a:t>
            </a:r>
          </a:p>
          <a:p>
            <a:pPr marL="0" indent="0">
              <a:buNone/>
            </a:pPr>
            <a:r>
              <a:rPr lang="fr-FR" b="1" dirty="0" smtClean="0"/>
              <a:t>Tenue de réunions quotidiennes avec les services rattachés à la Direction Générale et les Directeurs visant:</a:t>
            </a:r>
          </a:p>
          <a:p>
            <a:pPr>
              <a:buFontTx/>
              <a:buChar char="-"/>
            </a:pPr>
            <a:r>
              <a:rPr lang="fr-FR" b="1" dirty="0" smtClean="0"/>
              <a:t>Le partage d’informations stratégiques;</a:t>
            </a:r>
          </a:p>
          <a:p>
            <a:pPr>
              <a:buFontTx/>
              <a:buChar char="-"/>
            </a:pPr>
            <a:r>
              <a:rPr lang="fr-FR" b="1" dirty="0" smtClean="0"/>
              <a:t>Le point sur les dossiers stratégiques ou importants;</a:t>
            </a:r>
          </a:p>
          <a:p>
            <a:pPr>
              <a:buFontTx/>
              <a:buChar char="-"/>
            </a:pPr>
            <a:r>
              <a:rPr lang="fr-FR" b="1" dirty="0" smtClean="0"/>
              <a:t>Le brainstorming sur des questions sensibles appelant la responsabilité du service public face aux intérêts des usagers;</a:t>
            </a:r>
          </a:p>
          <a:p>
            <a:pPr>
              <a:buFontTx/>
              <a:buChar char="-"/>
            </a:pPr>
            <a:r>
              <a:rPr lang="fr-FR" b="1" dirty="0" smtClean="0"/>
              <a:t>La présentation par les différents responsables de la situation, des besoins urgents, des performances, des cas devant retenir l’attention dans les services;</a:t>
            </a:r>
          </a:p>
          <a:p>
            <a:pPr>
              <a:buFontTx/>
              <a:buChar char="-"/>
            </a:pPr>
            <a:r>
              <a:rPr lang="fr-FR" b="1" dirty="0" smtClean="0"/>
              <a:t>Le signalement des incidents et des mesures prises pour leur gestion le cas échéant;</a:t>
            </a:r>
          </a:p>
          <a:p>
            <a:pPr marL="0" indent="0">
              <a:buNone/>
            </a:pPr>
            <a:r>
              <a:rPr lang="fr-FR" b="1" dirty="0" smtClean="0"/>
              <a:t>Cette stratégie présente les avantages suivants:</a:t>
            </a:r>
          </a:p>
          <a:p>
            <a:pPr marL="0" indent="0">
              <a:buNone/>
            </a:pPr>
            <a:r>
              <a:rPr lang="fr-FR" b="1" dirty="0" smtClean="0"/>
              <a:t>-   une circulation facile et plus aisée de l’information;</a:t>
            </a:r>
          </a:p>
          <a:p>
            <a:pPr>
              <a:buFontTx/>
              <a:buChar char="-"/>
            </a:pPr>
            <a:r>
              <a:rPr lang="fr-FR" b="1" dirty="0" smtClean="0"/>
              <a:t>le contradictoire (offrant l’opportunité aux responsables de s’expliquer par rapport à certains dossiers sensibles, de recevoir la critique ou les observations de la hiérarchie ou du Directoire le cas échéant pour améliorer leur travail);</a:t>
            </a:r>
          </a:p>
          <a:p>
            <a:pPr>
              <a:buFontTx/>
              <a:buChar char="-"/>
            </a:pPr>
            <a:endParaRPr lang="fr-FR" b="1" dirty="0" smtClean="0"/>
          </a:p>
          <a:p>
            <a:pPr marL="0" indent="0">
              <a:buNone/>
            </a:pPr>
            <a:endParaRPr lang="fr-FR" b="1" dirty="0"/>
          </a:p>
          <a:p>
            <a:pPr marL="0" indent="0">
              <a:buNone/>
            </a:pPr>
            <a:endParaRPr lang="fr-FR" b="1" dirty="0" smtClean="0"/>
          </a:p>
          <a:p>
            <a:pPr marL="0" indent="0">
              <a:buNone/>
            </a:pPr>
            <a:endParaRPr lang="fr-FR" b="1" dirty="0" smtClean="0"/>
          </a:p>
          <a:p>
            <a:pPr marL="0" indent="0">
              <a:buNone/>
            </a:pPr>
            <a:endParaRPr lang="fr-FR" b="1"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30</a:t>
            </a:fld>
            <a:endParaRPr lang="fr-FR"/>
          </a:p>
        </p:txBody>
      </p:sp>
    </p:spTree>
    <p:extLst>
      <p:ext uri="{BB962C8B-B14F-4D97-AF65-F5344CB8AC3E}">
        <p14:creationId xmlns:p14="http://schemas.microsoft.com/office/powerpoint/2010/main" val="2995027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91146" y="5829300"/>
            <a:ext cx="9019310" cy="633846"/>
          </a:xfrm>
        </p:spPr>
        <p:txBody>
          <a:bodyPr>
            <a:normAutofit fontScale="90000"/>
          </a:bodyPr>
          <a:lstStyle/>
          <a:p>
            <a:pPr algn="ctr"/>
            <a:r>
              <a:rPr lang="fr-FR" b="1" dirty="0" smtClean="0"/>
              <a:t>MERCI DE VOTRE AIMABLE ATTENTION</a:t>
            </a:r>
            <a:endParaRPr lang="fr-FR" b="1" dirty="0"/>
          </a:p>
        </p:txBody>
      </p:sp>
      <p:sp>
        <p:nvSpPr>
          <p:cNvPr id="5" name="Espace réservé du numéro de diapositive 4"/>
          <p:cNvSpPr>
            <a:spLocks noGrp="1"/>
          </p:cNvSpPr>
          <p:nvPr>
            <p:ph type="sldNum" sz="quarter" idx="12"/>
          </p:nvPr>
        </p:nvSpPr>
        <p:spPr/>
        <p:txBody>
          <a:bodyPr/>
          <a:lstStyle/>
          <a:p>
            <a:fld id="{5B76E1F2-F1A5-4642-AE69-FF817D7D21ED}" type="slidenum">
              <a:rPr lang="fr-FR" smtClean="0"/>
              <a:pPr/>
              <a:t>31</a:t>
            </a:fld>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43620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7237" y="208474"/>
            <a:ext cx="9852457" cy="726708"/>
          </a:xfrm>
        </p:spPr>
        <p:txBody>
          <a:bodyPr/>
          <a:lstStyle/>
          <a:p>
            <a:r>
              <a:rPr lang="fr-FR" sz="2800" b="1" dirty="0" smtClean="0"/>
              <a:t>PRESENTATION DU CNRPH</a:t>
            </a:r>
            <a:endParaRPr lang="fr-FR" sz="2800" b="1" dirty="0"/>
          </a:p>
        </p:txBody>
      </p:sp>
      <p:sp>
        <p:nvSpPr>
          <p:cNvPr id="3" name="Espace réservé du contenu 2"/>
          <p:cNvSpPr>
            <a:spLocks noGrp="1"/>
          </p:cNvSpPr>
          <p:nvPr>
            <p:ph idx="1"/>
          </p:nvPr>
        </p:nvSpPr>
        <p:spPr>
          <a:xfrm>
            <a:off x="623455" y="1091045"/>
            <a:ext cx="11149446" cy="5496791"/>
          </a:xfrm>
        </p:spPr>
        <p:txBody>
          <a:bodyPr>
            <a:normAutofit/>
          </a:bodyPr>
          <a:lstStyle/>
          <a:p>
            <a:pPr marL="0" indent="0">
              <a:buNone/>
            </a:pPr>
            <a:r>
              <a:rPr lang="fr-FR" dirty="0" smtClean="0"/>
              <a:t> </a:t>
            </a:r>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4</a:t>
            </a:fld>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2205920798"/>
              </p:ext>
            </p:extLst>
          </p:nvPr>
        </p:nvGraphicFramePr>
        <p:xfrm>
          <a:off x="220376" y="1091045"/>
          <a:ext cx="11552525" cy="5532230"/>
        </p:xfrm>
        <a:graphic>
          <a:graphicData uri="http://schemas.openxmlformats.org/drawingml/2006/table">
            <a:tbl>
              <a:tblPr firstRow="1" bandRow="1">
                <a:tableStyleId>{5C22544A-7EE6-4342-B048-85BDC9FD1C3A}</a:tableStyleId>
              </a:tblPr>
              <a:tblGrid>
                <a:gridCol w="2818429"/>
                <a:gridCol w="8734096"/>
              </a:tblGrid>
              <a:tr h="628019">
                <a:tc>
                  <a:txBody>
                    <a:bodyPr/>
                    <a:lstStyle/>
                    <a:p>
                      <a:r>
                        <a:rPr lang="fr-FR" sz="1400" dirty="0" smtClean="0"/>
                        <a:t>Dénomination </a:t>
                      </a:r>
                      <a:endParaRPr lang="fr-FR"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fr-FR" sz="1600" dirty="0" smtClean="0"/>
                        <a:t>Centre National de Réhabilitation des Personnes Handicapées Cardinal Paul Emile LEGER (CNRPH)</a:t>
                      </a:r>
                      <a:endParaRPr lang="fr-FR"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4729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Date de création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fr-FR" sz="1600" dirty="0" smtClean="0"/>
                        <a:t>1971</a:t>
                      </a:r>
                      <a:r>
                        <a:rPr lang="fr-FR" sz="1600" baseline="0" dirty="0" smtClean="0"/>
                        <a:t> par un prélat Canadien, le Cardinal Paul Emile LEGER</a:t>
                      </a:r>
                      <a:endParaRPr lang="fr-FR"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53301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Statut et évolution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600" dirty="0" smtClean="0"/>
                        <a:t>1972:</a:t>
                      </a:r>
                      <a:r>
                        <a:rPr lang="fr-FR" sz="1600" baseline="0" dirty="0" smtClean="0"/>
                        <a:t> OSP, </a:t>
                      </a:r>
                      <a:r>
                        <a:rPr lang="fr-FR" sz="1600" dirty="0" smtClean="0"/>
                        <a:t>inauguré le 15 janvier 1972 </a:t>
                      </a:r>
                      <a:r>
                        <a:rPr lang="fr-FR" sz="1600" baseline="0" dirty="0" smtClean="0"/>
                        <a:t>Centre de Rééducation de Yaoundé (CRY), polio</a:t>
                      </a:r>
                    </a:p>
                    <a:p>
                      <a:r>
                        <a:rPr lang="fr-FR" sz="1600" baseline="0" dirty="0" smtClean="0"/>
                        <a:t>1978: rétrocédé à l’Etat – Institution spécialisée du MINAS- CNRH d’</a:t>
                      </a:r>
                      <a:r>
                        <a:rPr lang="fr-FR" sz="1600" baseline="0" dirty="0" err="1" smtClean="0"/>
                        <a:t>Etoug-Ebé</a:t>
                      </a:r>
                      <a:r>
                        <a:rPr lang="fr-FR" sz="1600" baseline="0" dirty="0" smtClean="0"/>
                        <a:t>, cible hand phys.</a:t>
                      </a:r>
                    </a:p>
                    <a:p>
                      <a:r>
                        <a:rPr lang="fr-FR" sz="1600" baseline="0" dirty="0" smtClean="0"/>
                        <a:t>2009: érigé en EPA, CNRPH, cible tous types de handicaps, personnalité juridique, autonomie financière</a:t>
                      </a:r>
                    </a:p>
                    <a:p>
                      <a:r>
                        <a:rPr lang="fr-FR" sz="1600" baseline="0" dirty="0" smtClean="0"/>
                        <a:t>2019: </a:t>
                      </a:r>
                      <a:r>
                        <a:rPr lang="fr-FR" sz="1400" b="1" baseline="0" dirty="0" smtClean="0"/>
                        <a:t>Etablissement public à caractère social </a:t>
                      </a:r>
                      <a:r>
                        <a:rPr lang="fr-FR" sz="1400" baseline="0" dirty="0" smtClean="0"/>
                        <a:t>(</a:t>
                      </a:r>
                      <a:r>
                        <a:rPr lang="fr-FR" sz="1400" b="1" dirty="0" smtClean="0">
                          <a:solidFill>
                            <a:schemeClr val="tx1">
                              <a:lumMod val="95000"/>
                            </a:schemeClr>
                          </a:solidFill>
                        </a:rPr>
                        <a:t>Décret n°2019/145 du 20 mars 2019- réorganisation)</a:t>
                      </a:r>
                      <a:endParaRPr lang="fr-FR" sz="1400" baseline="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8151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smtClean="0"/>
                        <a:t>Mission générale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600" dirty="0" smtClean="0"/>
                        <a:t>Contribuer à la mise en œuvre de la politique gouvernementale en matière de réhabilitation et de reconversion des personnes handicapées</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4789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Superficie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Totale: environ 09 hectares; bâtie: 04 hectares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2036">
                <a:tc>
                  <a:txBody>
                    <a:bodyPr/>
                    <a:lstStyle/>
                    <a:p>
                      <a:r>
                        <a:rPr lang="fr-FR" sz="1600" dirty="0" smtClean="0"/>
                        <a:t>Tutelles</a:t>
                      </a:r>
                      <a:r>
                        <a:rPr lang="fr-FR" sz="2000" dirty="0" smtClean="0"/>
                        <a:t> </a:t>
                      </a:r>
                      <a:endParaRPr lang="fr-FR"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600" dirty="0" smtClean="0"/>
                        <a:t>Technique:</a:t>
                      </a:r>
                      <a:r>
                        <a:rPr lang="fr-FR" sz="1600" baseline="0" dirty="0" smtClean="0"/>
                        <a:t> MINAS ; financière: MINFI</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3212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Cible annuelle moyenne/accueil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600" dirty="0" smtClean="0"/>
                        <a:t>12</a:t>
                      </a:r>
                      <a:r>
                        <a:rPr lang="fr-FR" sz="1600" baseline="0" dirty="0" smtClean="0"/>
                        <a:t> 500 patients</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945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Capacité d’accueil/</a:t>
                      </a:r>
                      <a:r>
                        <a:rPr lang="fr-FR" sz="1600" dirty="0" err="1" smtClean="0"/>
                        <a:t>hospi</a:t>
                      </a:r>
                      <a:endParaRPr lang="fr-FR" sz="160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FR" sz="1600" dirty="0" smtClean="0"/>
                        <a:t>100 lits</a:t>
                      </a:r>
                      <a:endParaRPr lang="fr-FR"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4240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452718"/>
            <a:ext cx="9136434" cy="781171"/>
          </a:xfrm>
        </p:spPr>
        <p:txBody>
          <a:bodyPr/>
          <a:lstStyle/>
          <a:p>
            <a:r>
              <a:rPr lang="fr-FR" sz="4400" b="1" dirty="0"/>
              <a:t>PRESENTATION DU CNRPH</a:t>
            </a:r>
            <a:endParaRPr lang="fr-FR" dirty="0"/>
          </a:p>
        </p:txBody>
      </p:sp>
      <p:graphicFrame>
        <p:nvGraphicFramePr>
          <p:cNvPr id="5" name="Espace réservé du contenu 5"/>
          <p:cNvGraphicFramePr>
            <a:graphicFrameLocks noGrp="1"/>
          </p:cNvGraphicFramePr>
          <p:nvPr>
            <p:ph idx="1"/>
            <p:extLst>
              <p:ext uri="{D42A27DB-BD31-4B8C-83A1-F6EECF244321}">
                <p14:modId xmlns:p14="http://schemas.microsoft.com/office/powerpoint/2010/main" val="1998966539"/>
              </p:ext>
            </p:extLst>
          </p:nvPr>
        </p:nvGraphicFramePr>
        <p:xfrm>
          <a:off x="517525" y="1487489"/>
          <a:ext cx="11460711" cy="5073338"/>
        </p:xfrm>
        <a:graphic>
          <a:graphicData uri="http://schemas.openxmlformats.org/drawingml/2006/table">
            <a:tbl>
              <a:tblPr firstRow="1" bandRow="1">
                <a:tableStyleId>{5C22544A-7EE6-4342-B048-85BDC9FD1C3A}</a:tableStyleId>
              </a:tblPr>
              <a:tblGrid>
                <a:gridCol w="3705117"/>
                <a:gridCol w="7755594"/>
              </a:tblGrid>
              <a:tr h="24359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Cadre juridique d’intervention </a:t>
                      </a:r>
                    </a:p>
                    <a:p>
                      <a:endParaRPr lang="fr-FR" sz="1600" dirty="0"/>
                    </a:p>
                  </a:txBody>
                  <a:tcPr/>
                </a:tc>
                <a:tc>
                  <a:txBody>
                    <a:bodyPr/>
                    <a:lstStyle/>
                    <a:p>
                      <a:pPr lvl="0">
                        <a:buFont typeface="Wingdings" panose="05000000000000000000" pitchFamily="2" charset="2"/>
                        <a:buNone/>
                      </a:pPr>
                      <a:r>
                        <a:rPr lang="fr-FR" sz="1600" b="0" dirty="0" smtClean="0">
                          <a:solidFill>
                            <a:schemeClr val="tx1">
                              <a:lumMod val="95000"/>
                            </a:schemeClr>
                          </a:solidFill>
                        </a:rPr>
                        <a:t>Constitution</a:t>
                      </a:r>
                      <a:r>
                        <a:rPr lang="fr-FR" sz="1600" b="0" baseline="0" dirty="0" smtClean="0">
                          <a:solidFill>
                            <a:schemeClr val="tx1">
                              <a:lumMod val="95000"/>
                            </a:schemeClr>
                          </a:solidFill>
                        </a:rPr>
                        <a:t> de la République du Cameroun</a:t>
                      </a:r>
                    </a:p>
                    <a:p>
                      <a:pPr lvl="0">
                        <a:buFont typeface="Wingdings" panose="05000000000000000000" pitchFamily="2" charset="2"/>
                        <a:buNone/>
                      </a:pPr>
                      <a:r>
                        <a:rPr lang="fr-FR" sz="1600" b="0" dirty="0" smtClean="0">
                          <a:solidFill>
                            <a:schemeClr val="tx1">
                              <a:lumMod val="95000"/>
                            </a:schemeClr>
                          </a:solidFill>
                        </a:rPr>
                        <a:t>Convention des Nations Unies sur les droits des personnes handicapées</a:t>
                      </a:r>
                    </a:p>
                    <a:p>
                      <a:pPr lvl="0">
                        <a:buFont typeface="Wingdings" panose="05000000000000000000" pitchFamily="2" charset="2"/>
                        <a:buNone/>
                      </a:pPr>
                      <a:r>
                        <a:rPr lang="fr-FR" sz="1600" b="0" dirty="0" smtClean="0">
                          <a:solidFill>
                            <a:schemeClr val="tx1">
                              <a:lumMod val="95000"/>
                            </a:schemeClr>
                          </a:solidFill>
                        </a:rPr>
                        <a:t>Loi n°2010/002 du 13 avril 2010 portant protection et promotion des personnes handicapées</a:t>
                      </a:r>
                    </a:p>
                    <a:p>
                      <a:pPr lvl="0">
                        <a:buFont typeface="Wingdings" panose="05000000000000000000" pitchFamily="2" charset="2"/>
                        <a:buNone/>
                      </a:pPr>
                      <a:r>
                        <a:rPr lang="fr-FR" sz="1600" b="0" dirty="0" smtClean="0">
                          <a:solidFill>
                            <a:schemeClr val="tx1">
                              <a:lumMod val="95000"/>
                            </a:schemeClr>
                          </a:solidFill>
                        </a:rPr>
                        <a:t>Décret n°2018/6233 du 26 juillet 2018 fixant les modalités d’application de la loi de 2010</a:t>
                      </a:r>
                    </a:p>
                    <a:p>
                      <a:pPr lvl="0">
                        <a:buFont typeface="Wingdings" panose="05000000000000000000" pitchFamily="2" charset="2"/>
                        <a:buNone/>
                      </a:pPr>
                      <a:r>
                        <a:rPr lang="fr-FR" sz="1600" b="0" dirty="0" smtClean="0">
                          <a:solidFill>
                            <a:schemeClr val="tx1">
                              <a:lumMod val="95000"/>
                            </a:schemeClr>
                          </a:solidFill>
                        </a:rPr>
                        <a:t>Décret n°2017/383 du 17 juillet 2017 portant organisation du MINAS,</a:t>
                      </a:r>
                      <a:r>
                        <a:rPr lang="fr-FR" sz="1600" b="0" baseline="0" dirty="0" smtClean="0">
                          <a:solidFill>
                            <a:schemeClr val="tx1">
                              <a:lumMod val="95000"/>
                            </a:schemeClr>
                          </a:solidFill>
                        </a:rPr>
                        <a:t> article 1</a:t>
                      </a:r>
                      <a:r>
                        <a:rPr lang="fr-FR" sz="1600" b="0" baseline="30000" dirty="0" smtClean="0">
                          <a:solidFill>
                            <a:schemeClr val="tx1">
                              <a:lumMod val="95000"/>
                            </a:schemeClr>
                          </a:solidFill>
                        </a:rPr>
                        <a:t>er</a:t>
                      </a:r>
                      <a:r>
                        <a:rPr lang="fr-FR" sz="1600" b="0" baseline="0" dirty="0" smtClean="0">
                          <a:solidFill>
                            <a:schemeClr val="tx1">
                              <a:lumMod val="95000"/>
                            </a:schemeClr>
                          </a:solidFill>
                        </a:rPr>
                        <a:t> al.4 (Tutelle technique)</a:t>
                      </a:r>
                      <a:endParaRPr lang="fr-FR" sz="1600" b="0" dirty="0" smtClean="0">
                        <a:solidFill>
                          <a:schemeClr val="tx1">
                            <a:lumMod val="95000"/>
                          </a:schemeClr>
                        </a:solidFill>
                      </a:endParaRPr>
                    </a:p>
                    <a:p>
                      <a:pPr lvl="0">
                        <a:buFont typeface="Wingdings" panose="05000000000000000000" pitchFamily="2" charset="2"/>
                        <a:buNone/>
                      </a:pPr>
                      <a:r>
                        <a:rPr lang="fr-FR" sz="1600" b="0" dirty="0" smtClean="0">
                          <a:solidFill>
                            <a:schemeClr val="tx1">
                              <a:lumMod val="95000"/>
                            </a:schemeClr>
                          </a:solidFill>
                        </a:rPr>
                        <a:t>Décret n°2019/145 du 20 mars 2019 portant réorganisation et fonctionnement du CNRPH</a:t>
                      </a:r>
                      <a:endParaRPr lang="fr-FR" sz="1600" b="0" dirty="0" smtClean="0"/>
                    </a:p>
                  </a:txBody>
                  <a:tcPr/>
                </a:tc>
              </a:tr>
              <a:tr h="25434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smtClean="0"/>
                        <a:t>Cadre stratégique d’intervention </a:t>
                      </a:r>
                    </a:p>
                    <a:p>
                      <a:endParaRPr lang="fr-FR" sz="1400" dirty="0"/>
                    </a:p>
                  </a:txBody>
                  <a:tcPr/>
                </a:tc>
                <a:tc>
                  <a:txBody>
                    <a:bodyPr/>
                    <a:lstStyle/>
                    <a:p>
                      <a:r>
                        <a:rPr lang="fr-FR" sz="1600" dirty="0" smtClean="0"/>
                        <a:t>Vision de développement du Cameroun à l’horizon</a:t>
                      </a:r>
                      <a:r>
                        <a:rPr lang="fr-FR" sz="1600" baseline="0" dirty="0" smtClean="0"/>
                        <a:t> </a:t>
                      </a:r>
                      <a:r>
                        <a:rPr lang="fr-FR" sz="1600" dirty="0" smtClean="0"/>
                        <a:t>2035</a:t>
                      </a:r>
                    </a:p>
                    <a:p>
                      <a:r>
                        <a:rPr lang="fr-FR" sz="1600" dirty="0" smtClean="0"/>
                        <a:t>DSCE,</a:t>
                      </a:r>
                      <a:r>
                        <a:rPr lang="fr-FR" sz="1600" baseline="0" dirty="0" smtClean="0"/>
                        <a:t> ambitions en faveur des catégories vulnérables et des PH (p 81 para 272); accès à l’éducation, formation professionnelle, insertion, </a:t>
                      </a:r>
                      <a:r>
                        <a:rPr lang="fr-FR" sz="1600" baseline="0" dirty="0" err="1" smtClean="0"/>
                        <a:t>etc</a:t>
                      </a:r>
                      <a:r>
                        <a:rPr lang="fr-FR" sz="1600" baseline="0" dirty="0" smtClean="0"/>
                        <a:t>,</a:t>
                      </a:r>
                    </a:p>
                    <a:p>
                      <a:r>
                        <a:rPr lang="fr-FR" sz="1600" baseline="0" dirty="0" smtClean="0"/>
                        <a:t>SDSS; 19 programmes pour solution aux problèmes sociaux dont l’amélioration de la pec des ph</a:t>
                      </a:r>
                    </a:p>
                    <a:p>
                      <a:r>
                        <a:rPr lang="fr-FR" sz="1600" baseline="0" dirty="0" smtClean="0"/>
                        <a:t>SPMAS + Budget programme du MINAS, 03 composantes sous–</a:t>
                      </a:r>
                      <a:r>
                        <a:rPr lang="fr-FR" sz="1600" baseline="0" dirty="0" err="1" smtClean="0"/>
                        <a:t>progr</a:t>
                      </a:r>
                      <a:r>
                        <a:rPr lang="fr-FR" sz="1600" baseline="0" dirty="0" smtClean="0"/>
                        <a:t>: 55710: Protection sociale des personnes socialement vulnérables</a:t>
                      </a:r>
                    </a:p>
                    <a:p>
                      <a:r>
                        <a:rPr lang="fr-FR" sz="1600" baseline="0" dirty="0" smtClean="0"/>
                        <a:t>55911: Insertion/Réinsertion socioéconomique des PH</a:t>
                      </a:r>
                    </a:p>
                    <a:p>
                      <a:r>
                        <a:rPr lang="fr-FR" sz="1600" baseline="0" dirty="0" smtClean="0"/>
                        <a:t>56012: Gestion et gouvernance</a:t>
                      </a:r>
                    </a:p>
                  </a:txBody>
                  <a:tcPr/>
                </a:tc>
              </a:tr>
            </a:tbl>
          </a:graphicData>
        </a:graphic>
      </p:graphicFrame>
      <p:sp>
        <p:nvSpPr>
          <p:cNvPr id="4" name="Espace réservé du numéro de diapositive 3"/>
          <p:cNvSpPr>
            <a:spLocks noGrp="1"/>
          </p:cNvSpPr>
          <p:nvPr>
            <p:ph type="sldNum" sz="quarter" idx="12"/>
          </p:nvPr>
        </p:nvSpPr>
        <p:spPr/>
        <p:txBody>
          <a:bodyPr/>
          <a:lstStyle/>
          <a:p>
            <a:fld id="{5B76E1F2-F1A5-4642-AE69-FF817D7D21ED}" type="slidenum">
              <a:rPr lang="fr-FR" smtClean="0"/>
              <a:pPr/>
              <a:t>5</a:t>
            </a:fld>
            <a:endParaRPr lang="fr-FR"/>
          </a:p>
        </p:txBody>
      </p:sp>
    </p:spTree>
    <p:extLst>
      <p:ext uri="{BB962C8B-B14F-4D97-AF65-F5344CB8AC3E}">
        <p14:creationId xmlns:p14="http://schemas.microsoft.com/office/powerpoint/2010/main" val="1967497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4158" y="240874"/>
            <a:ext cx="8596668" cy="596820"/>
          </a:xfrm>
        </p:spPr>
        <p:txBody>
          <a:bodyPr>
            <a:normAutofit/>
          </a:bodyPr>
          <a:lstStyle/>
          <a:p>
            <a:pPr algn="ctr"/>
            <a:r>
              <a:rPr lang="fr-FR" sz="2800" b="1" dirty="0" smtClean="0"/>
              <a:t>I- PRESENTATION SOMMAIRE (SUITE ET FIN)</a:t>
            </a:r>
            <a:endParaRPr lang="fr-FR" sz="2800" b="1" dirty="0"/>
          </a:p>
        </p:txBody>
      </p:sp>
      <p:sp>
        <p:nvSpPr>
          <p:cNvPr id="5" name="Espace réservé du numéro de diapositive 4"/>
          <p:cNvSpPr>
            <a:spLocks noGrp="1"/>
          </p:cNvSpPr>
          <p:nvPr>
            <p:ph type="sldNum" sz="quarter" idx="12"/>
          </p:nvPr>
        </p:nvSpPr>
        <p:spPr>
          <a:xfrm>
            <a:off x="8639591" y="6195150"/>
            <a:ext cx="683339" cy="365125"/>
          </a:xfrm>
        </p:spPr>
        <p:txBody>
          <a:bodyPr/>
          <a:lstStyle/>
          <a:p>
            <a:fld id="{E492C30E-7653-4FBB-B5BC-C1B001A6B796}" type="slidenum">
              <a:rPr lang="fr-FR" smtClean="0"/>
              <a:pPr/>
              <a:t>6</a:t>
            </a:fld>
            <a:endParaRPr lang="fr-FR"/>
          </a:p>
        </p:txBody>
      </p:sp>
      <p:sp>
        <p:nvSpPr>
          <p:cNvPr id="4" name="Rectangle 3"/>
          <p:cNvSpPr/>
          <p:nvPr/>
        </p:nvSpPr>
        <p:spPr>
          <a:xfrm>
            <a:off x="496580" y="1199665"/>
            <a:ext cx="10040285" cy="3139321"/>
          </a:xfrm>
          <a:prstGeom prst="rect">
            <a:avLst/>
          </a:prstGeom>
        </p:spPr>
        <p:txBody>
          <a:bodyPr wrap="square">
            <a:spAutoFit/>
          </a:bodyPr>
          <a:lstStyle/>
          <a:p>
            <a:r>
              <a:rPr lang="fr-FR" b="1" dirty="0" smtClean="0"/>
              <a:t>       </a:t>
            </a:r>
            <a:r>
              <a:rPr lang="fr-FR" b="1" u="sng" dirty="0" smtClean="0"/>
              <a:t>ORGANIGRAMME</a:t>
            </a:r>
          </a:p>
          <a:p>
            <a:r>
              <a:rPr lang="fr-FR" b="1" dirty="0" smtClean="0"/>
              <a:t>            (Nouveau) </a:t>
            </a:r>
          </a:p>
          <a:p>
            <a:endParaRPr lang="fr-FR" dirty="0" smtClean="0"/>
          </a:p>
          <a:p>
            <a:endParaRPr lang="fr-FR" dirty="0" smtClean="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smtClean="0"/>
          </a:p>
        </p:txBody>
      </p:sp>
      <p:graphicFrame>
        <p:nvGraphicFramePr>
          <p:cNvPr id="7" name="Tableau 6"/>
          <p:cNvGraphicFramePr>
            <a:graphicFrameLocks noGrp="1"/>
          </p:cNvGraphicFramePr>
          <p:nvPr>
            <p:extLst/>
          </p:nvPr>
        </p:nvGraphicFramePr>
        <p:xfrm>
          <a:off x="4837626" y="2115109"/>
          <a:ext cx="2232837" cy="370840"/>
        </p:xfrm>
        <a:graphic>
          <a:graphicData uri="http://schemas.openxmlformats.org/drawingml/2006/table">
            <a:tbl>
              <a:tblPr firstRow="1" bandRow="1">
                <a:tableStyleId>{5C22544A-7EE6-4342-B048-85BDC9FD1C3A}</a:tableStyleId>
              </a:tblPr>
              <a:tblGrid>
                <a:gridCol w="2232837"/>
              </a:tblGrid>
              <a:tr h="370840">
                <a:tc>
                  <a:txBody>
                    <a:bodyPr/>
                    <a:lstStyle/>
                    <a:p>
                      <a:pPr algn="ctr"/>
                      <a:r>
                        <a:rPr lang="fr-FR" dirty="0" smtClean="0">
                          <a:solidFill>
                            <a:schemeClr val="tx1"/>
                          </a:solidFill>
                        </a:rPr>
                        <a:t>DG</a:t>
                      </a:r>
                      <a:endParaRPr lang="fr-FR" dirty="0">
                        <a:solidFill>
                          <a:schemeClr val="tx1"/>
                        </a:solidFill>
                      </a:endParaRPr>
                    </a:p>
                  </a:txBody>
                  <a:tcPr/>
                </a:tc>
              </a:tr>
            </a:tbl>
          </a:graphicData>
        </a:graphic>
      </p:graphicFrame>
      <p:graphicFrame>
        <p:nvGraphicFramePr>
          <p:cNvPr id="8" name="Tableau 7"/>
          <p:cNvGraphicFramePr>
            <a:graphicFrameLocks noGrp="1"/>
          </p:cNvGraphicFramePr>
          <p:nvPr>
            <p:extLst/>
          </p:nvPr>
        </p:nvGraphicFramePr>
        <p:xfrm>
          <a:off x="4194947" y="1199665"/>
          <a:ext cx="3518195" cy="370840"/>
        </p:xfrm>
        <a:graphic>
          <a:graphicData uri="http://schemas.openxmlformats.org/drawingml/2006/table">
            <a:tbl>
              <a:tblPr firstRow="1" bandRow="1">
                <a:tableStyleId>{5C22544A-7EE6-4342-B048-85BDC9FD1C3A}</a:tableStyleId>
              </a:tblPr>
              <a:tblGrid>
                <a:gridCol w="3518195"/>
              </a:tblGrid>
              <a:tr h="370840">
                <a:tc>
                  <a:txBody>
                    <a:bodyPr/>
                    <a:lstStyle/>
                    <a:p>
                      <a:pPr algn="ctr"/>
                      <a:r>
                        <a:rPr lang="fr-FR" dirty="0" smtClean="0"/>
                        <a:t>CONSEIL D’ADMINISTRATION</a:t>
                      </a:r>
                      <a:endParaRPr lang="fr-FR" dirty="0"/>
                    </a:p>
                  </a:txBody>
                  <a:tcPr/>
                </a:tc>
              </a:tr>
            </a:tbl>
          </a:graphicData>
        </a:graphic>
      </p:graphicFrame>
      <p:graphicFrame>
        <p:nvGraphicFramePr>
          <p:cNvPr id="9" name="Tableau 8"/>
          <p:cNvGraphicFramePr>
            <a:graphicFrameLocks noGrp="1"/>
          </p:cNvGraphicFramePr>
          <p:nvPr>
            <p:extLst/>
          </p:nvPr>
        </p:nvGraphicFramePr>
        <p:xfrm>
          <a:off x="5194004" y="3062177"/>
          <a:ext cx="1499191" cy="370840"/>
        </p:xfrm>
        <a:graphic>
          <a:graphicData uri="http://schemas.openxmlformats.org/drawingml/2006/table">
            <a:tbl>
              <a:tblPr firstRow="1" bandRow="1">
                <a:tableStyleId>{5C22544A-7EE6-4342-B048-85BDC9FD1C3A}</a:tableStyleId>
              </a:tblPr>
              <a:tblGrid>
                <a:gridCol w="1499191"/>
              </a:tblGrid>
              <a:tr h="370840">
                <a:tc>
                  <a:txBody>
                    <a:bodyPr/>
                    <a:lstStyle/>
                    <a:p>
                      <a:pPr algn="ctr"/>
                      <a:r>
                        <a:rPr lang="fr-FR" dirty="0" smtClean="0">
                          <a:solidFill>
                            <a:schemeClr val="tx1"/>
                          </a:solidFill>
                        </a:rPr>
                        <a:t>DGA</a:t>
                      </a:r>
                      <a:endParaRPr lang="fr-FR" dirty="0">
                        <a:solidFill>
                          <a:schemeClr val="tx1"/>
                        </a:solidFill>
                      </a:endParaRPr>
                    </a:p>
                  </a:txBody>
                  <a:tcPr/>
                </a:tc>
              </a:tr>
            </a:tbl>
          </a:graphicData>
        </a:graphic>
      </p:graphicFrame>
      <p:graphicFrame>
        <p:nvGraphicFramePr>
          <p:cNvPr id="10" name="Tableau 9"/>
          <p:cNvGraphicFramePr>
            <a:graphicFrameLocks noGrp="1"/>
          </p:cNvGraphicFramePr>
          <p:nvPr>
            <p:extLst/>
          </p:nvPr>
        </p:nvGraphicFramePr>
        <p:xfrm>
          <a:off x="590697" y="4279300"/>
          <a:ext cx="2333258" cy="548640"/>
        </p:xfrm>
        <a:graphic>
          <a:graphicData uri="http://schemas.openxmlformats.org/drawingml/2006/table">
            <a:tbl>
              <a:tblPr firstRow="1" bandRow="1">
                <a:tableStyleId>{5C22544A-7EE6-4342-B048-85BDC9FD1C3A}</a:tableStyleId>
              </a:tblPr>
              <a:tblGrid>
                <a:gridCol w="2333258"/>
              </a:tblGrid>
              <a:tr h="370840">
                <a:tc>
                  <a:txBody>
                    <a:bodyPr/>
                    <a:lstStyle/>
                    <a:p>
                      <a:r>
                        <a:rPr lang="fr-FR" sz="1400" dirty="0" smtClean="0">
                          <a:solidFill>
                            <a:schemeClr val="tx1"/>
                          </a:solidFill>
                        </a:rPr>
                        <a:t>DIS</a:t>
                      </a:r>
                      <a:r>
                        <a:rPr lang="fr-FR" dirty="0" smtClean="0">
                          <a:solidFill>
                            <a:schemeClr val="tx1"/>
                          </a:solidFill>
                        </a:rPr>
                        <a:t> </a:t>
                      </a:r>
                      <a:r>
                        <a:rPr lang="fr-FR" sz="1200" dirty="0" smtClean="0">
                          <a:solidFill>
                            <a:schemeClr val="tx1"/>
                          </a:solidFill>
                        </a:rPr>
                        <a:t>(Direction</a:t>
                      </a:r>
                      <a:r>
                        <a:rPr lang="fr-FR" sz="1200" baseline="0" dirty="0" smtClean="0">
                          <a:solidFill>
                            <a:schemeClr val="tx1"/>
                          </a:solidFill>
                        </a:rPr>
                        <a:t> des Interventions Sociales)</a:t>
                      </a:r>
                    </a:p>
                  </a:txBody>
                  <a:tcPr/>
                </a:tc>
              </a:tr>
            </a:tbl>
          </a:graphicData>
        </a:graphic>
      </p:graphicFrame>
      <p:graphicFrame>
        <p:nvGraphicFramePr>
          <p:cNvPr id="11" name="Tableau 10"/>
          <p:cNvGraphicFramePr>
            <a:graphicFrameLocks noGrp="1"/>
          </p:cNvGraphicFramePr>
          <p:nvPr>
            <p:extLst/>
          </p:nvPr>
        </p:nvGraphicFramePr>
        <p:xfrm>
          <a:off x="3475664" y="4330054"/>
          <a:ext cx="2333258" cy="548640"/>
        </p:xfrm>
        <a:graphic>
          <a:graphicData uri="http://schemas.openxmlformats.org/drawingml/2006/table">
            <a:tbl>
              <a:tblPr firstRow="1" bandRow="1">
                <a:tableStyleId>{5C22544A-7EE6-4342-B048-85BDC9FD1C3A}</a:tableStyleId>
              </a:tblPr>
              <a:tblGrid>
                <a:gridCol w="2333258"/>
              </a:tblGrid>
              <a:tr h="370840">
                <a:tc>
                  <a:txBody>
                    <a:bodyPr/>
                    <a:lstStyle/>
                    <a:p>
                      <a:r>
                        <a:rPr lang="fr-FR" sz="1400" dirty="0" smtClean="0">
                          <a:solidFill>
                            <a:schemeClr val="tx1"/>
                          </a:solidFill>
                        </a:rPr>
                        <a:t>DMS</a:t>
                      </a:r>
                      <a:r>
                        <a:rPr lang="fr-FR" dirty="0" smtClean="0">
                          <a:solidFill>
                            <a:schemeClr val="tx1"/>
                          </a:solidFill>
                        </a:rPr>
                        <a:t> </a:t>
                      </a:r>
                      <a:r>
                        <a:rPr lang="fr-FR" sz="1200" dirty="0" smtClean="0">
                          <a:solidFill>
                            <a:schemeClr val="tx1"/>
                          </a:solidFill>
                        </a:rPr>
                        <a:t>(Direction de la prise en charge</a:t>
                      </a:r>
                      <a:r>
                        <a:rPr lang="fr-FR" sz="1200" baseline="0" dirty="0" smtClean="0">
                          <a:solidFill>
                            <a:schemeClr val="tx1"/>
                          </a:solidFill>
                        </a:rPr>
                        <a:t> Médico sanitaire)</a:t>
                      </a:r>
                    </a:p>
                  </a:txBody>
                  <a:tcPr/>
                </a:tc>
              </a:tr>
            </a:tbl>
          </a:graphicData>
        </a:graphic>
      </p:graphicFrame>
      <p:graphicFrame>
        <p:nvGraphicFramePr>
          <p:cNvPr id="12" name="Tableau 11"/>
          <p:cNvGraphicFramePr>
            <a:graphicFrameLocks noGrp="1"/>
          </p:cNvGraphicFramePr>
          <p:nvPr>
            <p:extLst>
              <p:ext uri="{D42A27DB-BD31-4B8C-83A1-F6EECF244321}">
                <p14:modId xmlns:p14="http://schemas.microsoft.com/office/powerpoint/2010/main" val="383999162"/>
              </p:ext>
            </p:extLst>
          </p:nvPr>
        </p:nvGraphicFramePr>
        <p:xfrm>
          <a:off x="6412317" y="4330990"/>
          <a:ext cx="2227274" cy="914400"/>
        </p:xfrm>
        <a:graphic>
          <a:graphicData uri="http://schemas.openxmlformats.org/drawingml/2006/table">
            <a:tbl>
              <a:tblPr firstRow="1" bandRow="1">
                <a:tableStyleId>{5C22544A-7EE6-4342-B048-85BDC9FD1C3A}</a:tableStyleId>
              </a:tblPr>
              <a:tblGrid>
                <a:gridCol w="2227274"/>
              </a:tblGrid>
              <a:tr h="370840">
                <a:tc>
                  <a:txBody>
                    <a:bodyPr/>
                    <a:lstStyle/>
                    <a:p>
                      <a:r>
                        <a:rPr lang="fr-FR" sz="1400" dirty="0" smtClean="0">
                          <a:solidFill>
                            <a:schemeClr val="tx1"/>
                          </a:solidFill>
                        </a:rPr>
                        <a:t>DEAFP</a:t>
                      </a:r>
                      <a:r>
                        <a:rPr lang="fr-FR" dirty="0" smtClean="0">
                          <a:solidFill>
                            <a:schemeClr val="tx1"/>
                          </a:solidFill>
                        </a:rPr>
                        <a:t> </a:t>
                      </a:r>
                      <a:r>
                        <a:rPr lang="fr-FR" sz="1200" dirty="0" smtClean="0">
                          <a:solidFill>
                            <a:schemeClr val="tx1"/>
                          </a:solidFill>
                        </a:rPr>
                        <a:t>(Direction de l’Education, de l’Apprentissage et de la formation Professionnelle)</a:t>
                      </a:r>
                      <a:endParaRPr lang="fr-FR" sz="1200" dirty="0">
                        <a:solidFill>
                          <a:schemeClr val="tx1"/>
                        </a:solidFill>
                      </a:endParaRPr>
                    </a:p>
                  </a:txBody>
                  <a:tcPr/>
                </a:tc>
              </a:tr>
            </a:tbl>
          </a:graphicData>
        </a:graphic>
      </p:graphicFrame>
      <p:graphicFrame>
        <p:nvGraphicFramePr>
          <p:cNvPr id="13" name="Tableau 12"/>
          <p:cNvGraphicFramePr>
            <a:graphicFrameLocks noGrp="1"/>
          </p:cNvGraphicFramePr>
          <p:nvPr>
            <p:extLst/>
          </p:nvPr>
        </p:nvGraphicFramePr>
        <p:xfrm>
          <a:off x="9274002" y="4359349"/>
          <a:ext cx="2333258" cy="548640"/>
        </p:xfrm>
        <a:graphic>
          <a:graphicData uri="http://schemas.openxmlformats.org/drawingml/2006/table">
            <a:tbl>
              <a:tblPr firstRow="1" bandRow="1">
                <a:tableStyleId>{5C22544A-7EE6-4342-B048-85BDC9FD1C3A}</a:tableStyleId>
              </a:tblPr>
              <a:tblGrid>
                <a:gridCol w="2333258"/>
              </a:tblGrid>
              <a:tr h="370840">
                <a:tc>
                  <a:txBody>
                    <a:bodyPr/>
                    <a:lstStyle/>
                    <a:p>
                      <a:r>
                        <a:rPr lang="fr-FR" sz="1400" dirty="0" smtClean="0">
                          <a:solidFill>
                            <a:schemeClr val="tx1"/>
                          </a:solidFill>
                        </a:rPr>
                        <a:t>DAF</a:t>
                      </a:r>
                      <a:r>
                        <a:rPr lang="fr-FR" dirty="0" smtClean="0">
                          <a:solidFill>
                            <a:schemeClr val="tx1"/>
                          </a:solidFill>
                        </a:rPr>
                        <a:t> </a:t>
                      </a:r>
                      <a:r>
                        <a:rPr lang="fr-FR" sz="1200" dirty="0" smtClean="0">
                          <a:solidFill>
                            <a:schemeClr val="tx1"/>
                          </a:solidFill>
                        </a:rPr>
                        <a:t>(Direction Administrative et Financière)</a:t>
                      </a:r>
                      <a:endParaRPr lang="fr-FR" sz="1200" dirty="0">
                        <a:solidFill>
                          <a:schemeClr val="tx1"/>
                        </a:solidFill>
                      </a:endParaRPr>
                    </a:p>
                  </a:txBody>
                  <a:tcPr/>
                </a:tc>
              </a:tr>
            </a:tbl>
          </a:graphicData>
        </a:graphic>
      </p:graphicFrame>
      <p:cxnSp>
        <p:nvCxnSpPr>
          <p:cNvPr id="15" name="Connecteur droit avec flèche 14"/>
          <p:cNvCxnSpPr>
            <a:stCxn id="7" idx="2"/>
          </p:cNvCxnSpPr>
          <p:nvPr/>
        </p:nvCxnSpPr>
        <p:spPr>
          <a:xfrm>
            <a:off x="5954044" y="2485949"/>
            <a:ext cx="0" cy="576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9" idx="2"/>
          </p:cNvCxnSpPr>
          <p:nvPr/>
        </p:nvCxnSpPr>
        <p:spPr>
          <a:xfrm>
            <a:off x="5943599" y="3433017"/>
            <a:ext cx="10445" cy="628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5954046" y="4087914"/>
            <a:ext cx="45828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H="1">
            <a:off x="1637414" y="4087914"/>
            <a:ext cx="43166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642293" y="4095943"/>
            <a:ext cx="6498" cy="234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1637414" y="4087914"/>
            <a:ext cx="0" cy="191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7578946" y="4117208"/>
            <a:ext cx="0" cy="212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10536865" y="4087914"/>
            <a:ext cx="0" cy="271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Tableau 34"/>
          <p:cNvGraphicFramePr>
            <a:graphicFrameLocks noGrp="1"/>
          </p:cNvGraphicFramePr>
          <p:nvPr>
            <p:extLst/>
          </p:nvPr>
        </p:nvGraphicFramePr>
        <p:xfrm>
          <a:off x="649766" y="5004227"/>
          <a:ext cx="2167860" cy="5486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Admission et Accompagnement Psychosocial</a:t>
                      </a:r>
                      <a:endParaRPr lang="fr-FR" sz="1000" dirty="0">
                        <a:solidFill>
                          <a:schemeClr val="tx1"/>
                        </a:solidFill>
                      </a:endParaRPr>
                    </a:p>
                  </a:txBody>
                  <a:tcPr/>
                </a:tc>
              </a:tr>
            </a:tbl>
          </a:graphicData>
        </a:graphic>
      </p:graphicFrame>
      <p:graphicFrame>
        <p:nvGraphicFramePr>
          <p:cNvPr id="36" name="Tableau 35"/>
          <p:cNvGraphicFramePr>
            <a:graphicFrameLocks noGrp="1"/>
          </p:cNvGraphicFramePr>
          <p:nvPr>
            <p:extLst/>
          </p:nvPr>
        </p:nvGraphicFramePr>
        <p:xfrm>
          <a:off x="653312" y="5469861"/>
          <a:ext cx="2167860" cy="3962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Insertion, réinsertion et RBC</a:t>
                      </a:r>
                      <a:endParaRPr lang="fr-FR" sz="1000" dirty="0">
                        <a:solidFill>
                          <a:schemeClr val="tx1"/>
                        </a:solidFill>
                      </a:endParaRPr>
                    </a:p>
                  </a:txBody>
                  <a:tcPr/>
                </a:tc>
              </a:tr>
            </a:tbl>
          </a:graphicData>
        </a:graphic>
      </p:graphicFrame>
      <p:graphicFrame>
        <p:nvGraphicFramePr>
          <p:cNvPr id="37" name="Tableau 36"/>
          <p:cNvGraphicFramePr>
            <a:graphicFrameLocks noGrp="1"/>
          </p:cNvGraphicFramePr>
          <p:nvPr>
            <p:extLst/>
          </p:nvPr>
        </p:nvGraphicFramePr>
        <p:xfrm>
          <a:off x="667489" y="5918358"/>
          <a:ext cx="2167860" cy="2438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action Sociale</a:t>
                      </a:r>
                      <a:endParaRPr lang="fr-FR" sz="1000" dirty="0">
                        <a:solidFill>
                          <a:schemeClr val="tx1"/>
                        </a:solidFill>
                      </a:endParaRPr>
                    </a:p>
                  </a:txBody>
                  <a:tcPr/>
                </a:tc>
              </a:tr>
            </a:tbl>
          </a:graphicData>
        </a:graphic>
      </p:graphicFrame>
      <p:graphicFrame>
        <p:nvGraphicFramePr>
          <p:cNvPr id="38" name="Tableau 37"/>
          <p:cNvGraphicFramePr>
            <a:graphicFrameLocks noGrp="1"/>
          </p:cNvGraphicFramePr>
          <p:nvPr>
            <p:extLst>
              <p:ext uri="{D42A27DB-BD31-4B8C-83A1-F6EECF244321}">
                <p14:modId xmlns:p14="http://schemas.microsoft.com/office/powerpoint/2010/main" val="2306026702"/>
              </p:ext>
            </p:extLst>
          </p:nvPr>
        </p:nvGraphicFramePr>
        <p:xfrm>
          <a:off x="3558363" y="6334170"/>
          <a:ext cx="2167860" cy="533400"/>
        </p:xfrm>
        <a:graphic>
          <a:graphicData uri="http://schemas.openxmlformats.org/drawingml/2006/table">
            <a:tbl>
              <a:tblPr firstRow="1" bandRow="1">
                <a:tableStyleId>{5C22544A-7EE6-4342-B048-85BDC9FD1C3A}</a:tableStyleId>
              </a:tblPr>
              <a:tblGrid>
                <a:gridCol w="2167860"/>
              </a:tblGrid>
              <a:tr h="444758">
                <a:tc>
                  <a:txBody>
                    <a:bodyPr/>
                    <a:lstStyle/>
                    <a:p>
                      <a:r>
                        <a:rPr lang="fr-FR" sz="1000" dirty="0" smtClean="0">
                          <a:solidFill>
                            <a:schemeClr val="tx1"/>
                          </a:solidFill>
                        </a:rPr>
                        <a:t>Service Rééducation Fonctionnelle </a:t>
                      </a:r>
                      <a:r>
                        <a:rPr lang="fr-FR" sz="1000" baseline="0" dirty="0" smtClean="0">
                          <a:solidFill>
                            <a:schemeClr val="tx1"/>
                          </a:solidFill>
                        </a:rPr>
                        <a:t>Poly et </a:t>
                      </a:r>
                      <a:r>
                        <a:rPr lang="fr-FR" sz="900" baseline="0" dirty="0" smtClean="0">
                          <a:solidFill>
                            <a:schemeClr val="tx1"/>
                          </a:solidFill>
                        </a:rPr>
                        <a:t>Appareillage</a:t>
                      </a:r>
                      <a:endParaRPr lang="fr-FR" sz="900" dirty="0">
                        <a:solidFill>
                          <a:schemeClr val="tx1"/>
                        </a:solidFill>
                      </a:endParaRPr>
                    </a:p>
                  </a:txBody>
                  <a:tcPr/>
                </a:tc>
              </a:tr>
            </a:tbl>
          </a:graphicData>
        </a:graphic>
      </p:graphicFrame>
      <p:graphicFrame>
        <p:nvGraphicFramePr>
          <p:cNvPr id="39" name="Tableau 38"/>
          <p:cNvGraphicFramePr>
            <a:graphicFrameLocks noGrp="1"/>
          </p:cNvGraphicFramePr>
          <p:nvPr>
            <p:extLst>
              <p:ext uri="{D42A27DB-BD31-4B8C-83A1-F6EECF244321}">
                <p14:modId xmlns:p14="http://schemas.microsoft.com/office/powerpoint/2010/main" val="2257986014"/>
              </p:ext>
            </p:extLst>
          </p:nvPr>
        </p:nvGraphicFramePr>
        <p:xfrm>
          <a:off x="3558363" y="4941288"/>
          <a:ext cx="2167860" cy="5486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chirurgie Fonctionnelle polyvalente du handicap et Anesthésie</a:t>
                      </a:r>
                      <a:endParaRPr lang="fr-FR" sz="1000" dirty="0">
                        <a:solidFill>
                          <a:schemeClr val="tx1"/>
                        </a:solidFill>
                      </a:endParaRPr>
                    </a:p>
                  </a:txBody>
                  <a:tcPr/>
                </a:tc>
              </a:tr>
            </a:tbl>
          </a:graphicData>
        </a:graphic>
      </p:graphicFrame>
      <p:graphicFrame>
        <p:nvGraphicFramePr>
          <p:cNvPr id="40" name="Tableau 39"/>
          <p:cNvGraphicFramePr>
            <a:graphicFrameLocks noGrp="1"/>
          </p:cNvGraphicFramePr>
          <p:nvPr>
            <p:extLst>
              <p:ext uri="{D42A27DB-BD31-4B8C-83A1-F6EECF244321}">
                <p14:modId xmlns:p14="http://schemas.microsoft.com/office/powerpoint/2010/main" val="3385317171"/>
              </p:ext>
            </p:extLst>
          </p:nvPr>
        </p:nvGraphicFramePr>
        <p:xfrm>
          <a:off x="3558363" y="5564726"/>
          <a:ext cx="2167860" cy="3962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Soins et Examens Para cliniques</a:t>
                      </a:r>
                      <a:endParaRPr lang="fr-FR" sz="1000" dirty="0">
                        <a:solidFill>
                          <a:schemeClr val="tx1"/>
                        </a:solidFill>
                      </a:endParaRPr>
                    </a:p>
                  </a:txBody>
                  <a:tcPr/>
                </a:tc>
              </a:tr>
            </a:tbl>
          </a:graphicData>
        </a:graphic>
      </p:graphicFrame>
      <p:graphicFrame>
        <p:nvGraphicFramePr>
          <p:cNvPr id="41" name="Tableau 40"/>
          <p:cNvGraphicFramePr>
            <a:graphicFrameLocks noGrp="1"/>
          </p:cNvGraphicFramePr>
          <p:nvPr>
            <p:extLst>
              <p:ext uri="{D42A27DB-BD31-4B8C-83A1-F6EECF244321}">
                <p14:modId xmlns:p14="http://schemas.microsoft.com/office/powerpoint/2010/main" val="1030150849"/>
              </p:ext>
            </p:extLst>
          </p:nvPr>
        </p:nvGraphicFramePr>
        <p:xfrm>
          <a:off x="3571334" y="6019012"/>
          <a:ext cx="2167860" cy="2438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Surveillance Générale</a:t>
                      </a:r>
                      <a:endParaRPr lang="fr-FR" sz="1000" dirty="0">
                        <a:solidFill>
                          <a:schemeClr val="tx1"/>
                        </a:solidFill>
                      </a:endParaRPr>
                    </a:p>
                  </a:txBody>
                  <a:tcPr/>
                </a:tc>
              </a:tr>
            </a:tbl>
          </a:graphicData>
        </a:graphic>
      </p:graphicFrame>
      <p:graphicFrame>
        <p:nvGraphicFramePr>
          <p:cNvPr id="42" name="Tableau 41"/>
          <p:cNvGraphicFramePr>
            <a:graphicFrameLocks noGrp="1"/>
          </p:cNvGraphicFramePr>
          <p:nvPr>
            <p:extLst>
              <p:ext uri="{D42A27DB-BD31-4B8C-83A1-F6EECF244321}">
                <p14:modId xmlns:p14="http://schemas.microsoft.com/office/powerpoint/2010/main" val="392302901"/>
              </p:ext>
            </p:extLst>
          </p:nvPr>
        </p:nvGraphicFramePr>
        <p:xfrm>
          <a:off x="6443329" y="6377852"/>
          <a:ext cx="2196261" cy="396240"/>
        </p:xfrm>
        <a:graphic>
          <a:graphicData uri="http://schemas.openxmlformats.org/drawingml/2006/table">
            <a:tbl>
              <a:tblPr firstRow="1" bandRow="1">
                <a:tableStyleId>{5C22544A-7EE6-4342-B048-85BDC9FD1C3A}</a:tableStyleId>
              </a:tblPr>
              <a:tblGrid>
                <a:gridCol w="2196261"/>
              </a:tblGrid>
              <a:tr h="196053">
                <a:tc>
                  <a:txBody>
                    <a:bodyPr/>
                    <a:lstStyle/>
                    <a:p>
                      <a:r>
                        <a:rPr lang="fr-FR" sz="1000" dirty="0" smtClean="0">
                          <a:solidFill>
                            <a:schemeClr val="tx1"/>
                          </a:solidFill>
                        </a:rPr>
                        <a:t>Service activités Sportives</a:t>
                      </a:r>
                      <a:r>
                        <a:rPr lang="fr-FR" sz="1000" baseline="0" dirty="0" smtClean="0">
                          <a:solidFill>
                            <a:schemeClr val="tx1"/>
                          </a:solidFill>
                        </a:rPr>
                        <a:t> et culturelles </a:t>
                      </a:r>
                      <a:endParaRPr lang="fr-FR" sz="1000" dirty="0">
                        <a:solidFill>
                          <a:schemeClr val="tx1"/>
                        </a:solidFill>
                      </a:endParaRPr>
                    </a:p>
                  </a:txBody>
                  <a:tcPr/>
                </a:tc>
              </a:tr>
            </a:tbl>
          </a:graphicData>
        </a:graphic>
      </p:graphicFrame>
      <p:graphicFrame>
        <p:nvGraphicFramePr>
          <p:cNvPr id="43" name="Tableau 42"/>
          <p:cNvGraphicFramePr>
            <a:graphicFrameLocks noGrp="1"/>
          </p:cNvGraphicFramePr>
          <p:nvPr>
            <p:extLst/>
          </p:nvPr>
        </p:nvGraphicFramePr>
        <p:xfrm>
          <a:off x="6427108" y="5738435"/>
          <a:ext cx="2212483" cy="243840"/>
        </p:xfrm>
        <a:graphic>
          <a:graphicData uri="http://schemas.openxmlformats.org/drawingml/2006/table">
            <a:tbl>
              <a:tblPr firstRow="1" bandRow="1">
                <a:tableStyleId>{5C22544A-7EE6-4342-B048-85BDC9FD1C3A}</a:tableStyleId>
              </a:tblPr>
              <a:tblGrid>
                <a:gridCol w="2212483"/>
              </a:tblGrid>
              <a:tr h="196053">
                <a:tc>
                  <a:txBody>
                    <a:bodyPr/>
                    <a:lstStyle/>
                    <a:p>
                      <a:r>
                        <a:rPr lang="fr-FR" sz="1000" dirty="0" smtClean="0">
                          <a:solidFill>
                            <a:schemeClr val="tx1"/>
                          </a:solidFill>
                        </a:rPr>
                        <a:t>Complexe Bilingue Inclusif</a:t>
                      </a:r>
                      <a:endParaRPr lang="fr-FR" sz="1000" dirty="0">
                        <a:solidFill>
                          <a:schemeClr val="tx1"/>
                        </a:solidFill>
                      </a:endParaRPr>
                    </a:p>
                  </a:txBody>
                  <a:tcPr/>
                </a:tc>
              </a:tr>
            </a:tbl>
          </a:graphicData>
        </a:graphic>
      </p:graphicFrame>
      <p:graphicFrame>
        <p:nvGraphicFramePr>
          <p:cNvPr id="44" name="Tableau 43"/>
          <p:cNvGraphicFramePr>
            <a:graphicFrameLocks noGrp="1"/>
          </p:cNvGraphicFramePr>
          <p:nvPr>
            <p:extLst>
              <p:ext uri="{D42A27DB-BD31-4B8C-83A1-F6EECF244321}">
                <p14:modId xmlns:p14="http://schemas.microsoft.com/office/powerpoint/2010/main" val="3810359463"/>
              </p:ext>
            </p:extLst>
          </p:nvPr>
        </p:nvGraphicFramePr>
        <p:xfrm>
          <a:off x="6422803" y="6027771"/>
          <a:ext cx="2216788" cy="396240"/>
        </p:xfrm>
        <a:graphic>
          <a:graphicData uri="http://schemas.openxmlformats.org/drawingml/2006/table">
            <a:tbl>
              <a:tblPr firstRow="1" bandRow="1">
                <a:tableStyleId>{5C22544A-7EE6-4342-B048-85BDC9FD1C3A}</a:tableStyleId>
              </a:tblPr>
              <a:tblGrid>
                <a:gridCol w="2216788"/>
              </a:tblGrid>
              <a:tr h="279183">
                <a:tc>
                  <a:txBody>
                    <a:bodyPr/>
                    <a:lstStyle/>
                    <a:p>
                      <a:r>
                        <a:rPr lang="fr-FR" sz="1000" dirty="0" smtClean="0">
                          <a:solidFill>
                            <a:schemeClr val="tx1"/>
                          </a:solidFill>
                        </a:rPr>
                        <a:t>Service Apprentissage et Formation Professionnelle</a:t>
                      </a:r>
                      <a:endParaRPr lang="fr-FR" sz="1000" dirty="0">
                        <a:solidFill>
                          <a:schemeClr val="tx1"/>
                        </a:solidFill>
                      </a:endParaRPr>
                    </a:p>
                  </a:txBody>
                  <a:tcPr/>
                </a:tc>
              </a:tr>
            </a:tbl>
          </a:graphicData>
        </a:graphic>
      </p:graphicFrame>
      <p:graphicFrame>
        <p:nvGraphicFramePr>
          <p:cNvPr id="45" name="Tableau 44"/>
          <p:cNvGraphicFramePr>
            <a:graphicFrameLocks noGrp="1"/>
          </p:cNvGraphicFramePr>
          <p:nvPr>
            <p:extLst/>
          </p:nvPr>
        </p:nvGraphicFramePr>
        <p:xfrm>
          <a:off x="9372009" y="5919442"/>
          <a:ext cx="2167860" cy="2438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Administration Générale</a:t>
                      </a:r>
                      <a:endParaRPr lang="fr-FR" sz="1000" dirty="0">
                        <a:solidFill>
                          <a:schemeClr val="tx1"/>
                        </a:solidFill>
                      </a:endParaRPr>
                    </a:p>
                  </a:txBody>
                  <a:tcPr/>
                </a:tc>
              </a:tr>
            </a:tbl>
          </a:graphicData>
        </a:graphic>
      </p:graphicFrame>
      <p:graphicFrame>
        <p:nvGraphicFramePr>
          <p:cNvPr id="46" name="Tableau 45"/>
          <p:cNvGraphicFramePr>
            <a:graphicFrameLocks noGrp="1"/>
          </p:cNvGraphicFramePr>
          <p:nvPr>
            <p:extLst/>
          </p:nvPr>
        </p:nvGraphicFramePr>
        <p:xfrm>
          <a:off x="9378507" y="5494140"/>
          <a:ext cx="2167860" cy="2438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Comptable et Financier</a:t>
                      </a:r>
                      <a:endParaRPr lang="fr-FR" sz="1000" dirty="0">
                        <a:solidFill>
                          <a:schemeClr val="tx1"/>
                        </a:solidFill>
                      </a:endParaRPr>
                    </a:p>
                  </a:txBody>
                  <a:tcPr/>
                </a:tc>
              </a:tr>
            </a:tbl>
          </a:graphicData>
        </a:graphic>
      </p:graphicFrame>
      <p:graphicFrame>
        <p:nvGraphicFramePr>
          <p:cNvPr id="47" name="Tableau 46"/>
          <p:cNvGraphicFramePr>
            <a:graphicFrameLocks noGrp="1"/>
          </p:cNvGraphicFramePr>
          <p:nvPr>
            <p:extLst/>
          </p:nvPr>
        </p:nvGraphicFramePr>
        <p:xfrm>
          <a:off x="9367874" y="5089293"/>
          <a:ext cx="2167860" cy="243840"/>
        </p:xfrm>
        <a:graphic>
          <a:graphicData uri="http://schemas.openxmlformats.org/drawingml/2006/table">
            <a:tbl>
              <a:tblPr firstRow="1" bandRow="1">
                <a:tableStyleId>{5C22544A-7EE6-4342-B048-85BDC9FD1C3A}</a:tableStyleId>
              </a:tblPr>
              <a:tblGrid>
                <a:gridCol w="2167860"/>
              </a:tblGrid>
              <a:tr h="196053">
                <a:tc>
                  <a:txBody>
                    <a:bodyPr/>
                    <a:lstStyle/>
                    <a:p>
                      <a:r>
                        <a:rPr lang="fr-FR" sz="1000" dirty="0" smtClean="0">
                          <a:solidFill>
                            <a:schemeClr val="tx1"/>
                          </a:solidFill>
                        </a:rPr>
                        <a:t>Service Ressources Humaines </a:t>
                      </a:r>
                      <a:endParaRPr lang="fr-FR" sz="1000" dirty="0">
                        <a:solidFill>
                          <a:schemeClr val="tx1"/>
                        </a:solidFill>
                      </a:endParaRPr>
                    </a:p>
                  </a:txBody>
                  <a:tcPr/>
                </a:tc>
              </a:tr>
            </a:tbl>
          </a:graphicData>
        </a:graphic>
      </p:graphicFrame>
      <p:graphicFrame>
        <p:nvGraphicFramePr>
          <p:cNvPr id="48" name="Tableau 47"/>
          <p:cNvGraphicFramePr>
            <a:graphicFrameLocks noGrp="1"/>
          </p:cNvGraphicFramePr>
          <p:nvPr>
            <p:extLst/>
          </p:nvPr>
        </p:nvGraphicFramePr>
        <p:xfrm>
          <a:off x="4648791" y="1669508"/>
          <a:ext cx="2828631" cy="370840"/>
        </p:xfrm>
        <a:graphic>
          <a:graphicData uri="http://schemas.openxmlformats.org/drawingml/2006/table">
            <a:tbl>
              <a:tblPr firstRow="1" bandRow="1">
                <a:tableStyleId>{5C22544A-7EE6-4342-B048-85BDC9FD1C3A}</a:tableStyleId>
              </a:tblPr>
              <a:tblGrid>
                <a:gridCol w="2828631"/>
              </a:tblGrid>
              <a:tr h="370840">
                <a:tc>
                  <a:txBody>
                    <a:bodyPr/>
                    <a:lstStyle/>
                    <a:p>
                      <a:pPr algn="ctr"/>
                      <a:r>
                        <a:rPr lang="fr-FR" dirty="0" smtClean="0">
                          <a:solidFill>
                            <a:schemeClr val="bg1"/>
                          </a:solidFill>
                        </a:rPr>
                        <a:t>DIRECTION GENERALE </a:t>
                      </a:r>
                      <a:endParaRPr lang="fr-FR" dirty="0">
                        <a:solidFill>
                          <a:schemeClr val="bg1"/>
                        </a:solidFill>
                      </a:endParaRPr>
                    </a:p>
                  </a:txBody>
                  <a:tcPr/>
                </a:tc>
              </a:tr>
            </a:tbl>
          </a:graphicData>
        </a:graphic>
      </p:graphicFrame>
      <p:cxnSp>
        <p:nvCxnSpPr>
          <p:cNvPr id="66" name="Connecteur droit 65"/>
          <p:cNvCxnSpPr/>
          <p:nvPr/>
        </p:nvCxnSpPr>
        <p:spPr>
          <a:xfrm flipH="1">
            <a:off x="372140" y="4540102"/>
            <a:ext cx="202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Connecteur droit 67"/>
          <p:cNvCxnSpPr/>
          <p:nvPr/>
        </p:nvCxnSpPr>
        <p:spPr>
          <a:xfrm>
            <a:off x="372140" y="4540102"/>
            <a:ext cx="0" cy="1501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Connecteur droit 70"/>
          <p:cNvCxnSpPr>
            <a:endCxn id="37" idx="1"/>
          </p:cNvCxnSpPr>
          <p:nvPr/>
        </p:nvCxnSpPr>
        <p:spPr>
          <a:xfrm flipV="1">
            <a:off x="372140" y="6040278"/>
            <a:ext cx="295349" cy="1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Connecteur droit 72"/>
          <p:cNvCxnSpPr>
            <a:endCxn id="36" idx="1"/>
          </p:cNvCxnSpPr>
          <p:nvPr/>
        </p:nvCxnSpPr>
        <p:spPr>
          <a:xfrm>
            <a:off x="372140" y="5667153"/>
            <a:ext cx="281172" cy="8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Connecteur droit 79"/>
          <p:cNvCxnSpPr>
            <a:endCxn id="35" idx="1"/>
          </p:cNvCxnSpPr>
          <p:nvPr/>
        </p:nvCxnSpPr>
        <p:spPr>
          <a:xfrm flipV="1">
            <a:off x="394072" y="5278547"/>
            <a:ext cx="255694" cy="121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cteur droit 87"/>
          <p:cNvCxnSpPr>
            <a:endCxn id="11" idx="1"/>
          </p:cNvCxnSpPr>
          <p:nvPr/>
        </p:nvCxnSpPr>
        <p:spPr>
          <a:xfrm flipV="1">
            <a:off x="3242930" y="4604374"/>
            <a:ext cx="232734" cy="7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Connecteur droit 100"/>
          <p:cNvCxnSpPr/>
          <p:nvPr/>
        </p:nvCxnSpPr>
        <p:spPr>
          <a:xfrm>
            <a:off x="3242930" y="4583995"/>
            <a:ext cx="0" cy="1965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3255901" y="6539037"/>
            <a:ext cx="315433" cy="10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Connecteur droit 107"/>
          <p:cNvCxnSpPr>
            <a:endCxn id="41" idx="1"/>
          </p:cNvCxnSpPr>
          <p:nvPr/>
        </p:nvCxnSpPr>
        <p:spPr>
          <a:xfrm>
            <a:off x="3255901" y="6129571"/>
            <a:ext cx="315433" cy="11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3242930" y="5762846"/>
            <a:ext cx="3154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Connecteur droit 116"/>
          <p:cNvCxnSpPr>
            <a:endCxn id="39" idx="1"/>
          </p:cNvCxnSpPr>
          <p:nvPr/>
        </p:nvCxnSpPr>
        <p:spPr>
          <a:xfrm>
            <a:off x="3242930" y="5210066"/>
            <a:ext cx="315433" cy="5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Connecteur droit 125"/>
          <p:cNvCxnSpPr/>
          <p:nvPr/>
        </p:nvCxnSpPr>
        <p:spPr>
          <a:xfrm>
            <a:off x="6113720" y="4622524"/>
            <a:ext cx="329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a:off x="6113720" y="4622524"/>
            <a:ext cx="0" cy="1927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Connecteur droit 135"/>
          <p:cNvCxnSpPr>
            <a:endCxn id="44" idx="1"/>
          </p:cNvCxnSpPr>
          <p:nvPr/>
        </p:nvCxnSpPr>
        <p:spPr>
          <a:xfrm flipV="1">
            <a:off x="6113720" y="6225891"/>
            <a:ext cx="309083" cy="2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Connecteur droit 137"/>
          <p:cNvCxnSpPr/>
          <p:nvPr/>
        </p:nvCxnSpPr>
        <p:spPr>
          <a:xfrm>
            <a:off x="6093193" y="5887792"/>
            <a:ext cx="3296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Connecteur droit 139"/>
          <p:cNvCxnSpPr>
            <a:endCxn id="42" idx="1"/>
          </p:cNvCxnSpPr>
          <p:nvPr/>
        </p:nvCxnSpPr>
        <p:spPr>
          <a:xfrm flipV="1">
            <a:off x="6139010" y="6575972"/>
            <a:ext cx="304319" cy="524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4" name="Tableau 143"/>
          <p:cNvGraphicFramePr>
            <a:graphicFrameLocks noGrp="1"/>
          </p:cNvGraphicFramePr>
          <p:nvPr>
            <p:extLst>
              <p:ext uri="{D42A27DB-BD31-4B8C-83A1-F6EECF244321}">
                <p14:modId xmlns:p14="http://schemas.microsoft.com/office/powerpoint/2010/main" val="1576290574"/>
              </p:ext>
            </p:extLst>
          </p:nvPr>
        </p:nvGraphicFramePr>
        <p:xfrm>
          <a:off x="6422804" y="5292798"/>
          <a:ext cx="2216787" cy="396240"/>
        </p:xfrm>
        <a:graphic>
          <a:graphicData uri="http://schemas.openxmlformats.org/drawingml/2006/table">
            <a:tbl>
              <a:tblPr firstRow="1" bandRow="1">
                <a:tableStyleId>{5C22544A-7EE6-4342-B048-85BDC9FD1C3A}</a:tableStyleId>
              </a:tblPr>
              <a:tblGrid>
                <a:gridCol w="2216787"/>
              </a:tblGrid>
              <a:tr h="312341">
                <a:tc>
                  <a:txBody>
                    <a:bodyPr/>
                    <a:lstStyle/>
                    <a:p>
                      <a:pPr algn="l"/>
                      <a:r>
                        <a:rPr lang="fr-FR" sz="1000" dirty="0" smtClean="0">
                          <a:solidFill>
                            <a:schemeClr val="tx1"/>
                          </a:solidFill>
                        </a:rPr>
                        <a:t>Institut Sup Appareillages</a:t>
                      </a:r>
                    </a:p>
                    <a:p>
                      <a:pPr algn="l"/>
                      <a:r>
                        <a:rPr lang="fr-FR" sz="1000" dirty="0" smtClean="0">
                          <a:solidFill>
                            <a:schemeClr val="tx1"/>
                          </a:solidFill>
                        </a:rPr>
                        <a:t>Institut Sup Kinésithérapie</a:t>
                      </a:r>
                      <a:endParaRPr lang="fr-FR" sz="1000" dirty="0">
                        <a:solidFill>
                          <a:schemeClr val="tx1"/>
                        </a:solidFill>
                      </a:endParaRPr>
                    </a:p>
                  </a:txBody>
                  <a:tcPr/>
                </a:tc>
              </a:tr>
            </a:tbl>
          </a:graphicData>
        </a:graphic>
      </p:graphicFrame>
      <p:cxnSp>
        <p:nvCxnSpPr>
          <p:cNvPr id="148" name="Connecteur droit 147"/>
          <p:cNvCxnSpPr>
            <a:endCxn id="144" idx="1"/>
          </p:cNvCxnSpPr>
          <p:nvPr/>
        </p:nvCxnSpPr>
        <p:spPr>
          <a:xfrm>
            <a:off x="6093193" y="5489928"/>
            <a:ext cx="329611" cy="99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6" name="Tableau 155"/>
          <p:cNvGraphicFramePr>
            <a:graphicFrameLocks noGrp="1"/>
          </p:cNvGraphicFramePr>
          <p:nvPr>
            <p:extLst>
              <p:ext uri="{D42A27DB-BD31-4B8C-83A1-F6EECF244321}">
                <p14:modId xmlns:p14="http://schemas.microsoft.com/office/powerpoint/2010/main" val="116307369"/>
              </p:ext>
            </p:extLst>
          </p:nvPr>
        </p:nvGraphicFramePr>
        <p:xfrm>
          <a:off x="7825562" y="3006024"/>
          <a:ext cx="3221666" cy="261167"/>
        </p:xfrm>
        <a:graphic>
          <a:graphicData uri="http://schemas.openxmlformats.org/drawingml/2006/table">
            <a:tbl>
              <a:tblPr firstRow="1" bandRow="1">
                <a:tableStyleId>{5C22544A-7EE6-4342-B048-85BDC9FD1C3A}</a:tableStyleId>
              </a:tblPr>
              <a:tblGrid>
                <a:gridCol w="3221666"/>
              </a:tblGrid>
              <a:tr h="261167">
                <a:tc>
                  <a:txBody>
                    <a:bodyPr/>
                    <a:lstStyle/>
                    <a:p>
                      <a:r>
                        <a:rPr lang="fr-FR" sz="1000" dirty="0" smtClean="0">
                          <a:solidFill>
                            <a:schemeClr val="tx1"/>
                          </a:solidFill>
                        </a:rPr>
                        <a:t>Audit Interne </a:t>
                      </a:r>
                      <a:endParaRPr lang="fr-FR" sz="1000" dirty="0">
                        <a:solidFill>
                          <a:schemeClr val="tx1"/>
                        </a:solidFill>
                      </a:endParaRPr>
                    </a:p>
                  </a:txBody>
                  <a:tcPr/>
                </a:tc>
              </a:tr>
            </a:tbl>
          </a:graphicData>
        </a:graphic>
      </p:graphicFrame>
      <p:graphicFrame>
        <p:nvGraphicFramePr>
          <p:cNvPr id="157" name="Tableau 156"/>
          <p:cNvGraphicFramePr>
            <a:graphicFrameLocks noGrp="1"/>
          </p:cNvGraphicFramePr>
          <p:nvPr>
            <p:extLst/>
          </p:nvPr>
        </p:nvGraphicFramePr>
        <p:xfrm>
          <a:off x="1446028" y="2571010"/>
          <a:ext cx="2640421" cy="261167"/>
        </p:xfrm>
        <a:graphic>
          <a:graphicData uri="http://schemas.openxmlformats.org/drawingml/2006/table">
            <a:tbl>
              <a:tblPr firstRow="1" bandRow="1">
                <a:tableStyleId>{5C22544A-7EE6-4342-B048-85BDC9FD1C3A}</a:tableStyleId>
              </a:tblPr>
              <a:tblGrid>
                <a:gridCol w="2640421"/>
              </a:tblGrid>
              <a:tr h="261167">
                <a:tc>
                  <a:txBody>
                    <a:bodyPr/>
                    <a:lstStyle/>
                    <a:p>
                      <a:r>
                        <a:rPr lang="fr-FR" sz="1000" dirty="0" smtClean="0">
                          <a:solidFill>
                            <a:schemeClr val="tx1"/>
                          </a:solidFill>
                        </a:rPr>
                        <a:t>Unité QHSE</a:t>
                      </a:r>
                      <a:endParaRPr lang="fr-FR" sz="1000" dirty="0">
                        <a:solidFill>
                          <a:schemeClr val="tx1"/>
                        </a:solidFill>
                      </a:endParaRPr>
                    </a:p>
                  </a:txBody>
                  <a:tcPr/>
                </a:tc>
              </a:tr>
            </a:tbl>
          </a:graphicData>
        </a:graphic>
      </p:graphicFrame>
      <p:graphicFrame>
        <p:nvGraphicFramePr>
          <p:cNvPr id="158" name="Tableau 157"/>
          <p:cNvGraphicFramePr>
            <a:graphicFrameLocks noGrp="1"/>
          </p:cNvGraphicFramePr>
          <p:nvPr>
            <p:extLst/>
          </p:nvPr>
        </p:nvGraphicFramePr>
        <p:xfrm>
          <a:off x="1456660" y="3395139"/>
          <a:ext cx="2633333" cy="261167"/>
        </p:xfrm>
        <a:graphic>
          <a:graphicData uri="http://schemas.openxmlformats.org/drawingml/2006/table">
            <a:tbl>
              <a:tblPr firstRow="1" bandRow="1">
                <a:tableStyleId>{5C22544A-7EE6-4342-B048-85BDC9FD1C3A}</a:tableStyleId>
              </a:tblPr>
              <a:tblGrid>
                <a:gridCol w="2633333"/>
              </a:tblGrid>
              <a:tr h="261167">
                <a:tc>
                  <a:txBody>
                    <a:bodyPr/>
                    <a:lstStyle/>
                    <a:p>
                      <a:r>
                        <a:rPr lang="fr-FR" sz="1000" dirty="0" smtClean="0">
                          <a:solidFill>
                            <a:schemeClr val="tx1"/>
                          </a:solidFill>
                        </a:rPr>
                        <a:t>Cellule Juridique et Contentieux</a:t>
                      </a:r>
                      <a:endParaRPr lang="fr-FR" sz="1000" dirty="0">
                        <a:solidFill>
                          <a:schemeClr val="tx1"/>
                        </a:solidFill>
                      </a:endParaRPr>
                    </a:p>
                  </a:txBody>
                  <a:tcPr/>
                </a:tc>
              </a:tr>
            </a:tbl>
          </a:graphicData>
        </a:graphic>
      </p:graphicFrame>
      <p:graphicFrame>
        <p:nvGraphicFramePr>
          <p:cNvPr id="159" name="Tableau 158"/>
          <p:cNvGraphicFramePr>
            <a:graphicFrameLocks noGrp="1"/>
          </p:cNvGraphicFramePr>
          <p:nvPr>
            <p:extLst/>
          </p:nvPr>
        </p:nvGraphicFramePr>
        <p:xfrm>
          <a:off x="1446028" y="3709471"/>
          <a:ext cx="2945219" cy="396240"/>
        </p:xfrm>
        <a:graphic>
          <a:graphicData uri="http://schemas.openxmlformats.org/drawingml/2006/table">
            <a:tbl>
              <a:tblPr firstRow="1" bandRow="1">
                <a:tableStyleId>{5C22544A-7EE6-4342-B048-85BDC9FD1C3A}</a:tableStyleId>
              </a:tblPr>
              <a:tblGrid>
                <a:gridCol w="2945219"/>
              </a:tblGrid>
              <a:tr h="261167">
                <a:tc>
                  <a:txBody>
                    <a:bodyPr/>
                    <a:lstStyle/>
                    <a:p>
                      <a:r>
                        <a:rPr lang="fr-FR" sz="1000" dirty="0" smtClean="0">
                          <a:solidFill>
                            <a:schemeClr val="tx1"/>
                          </a:solidFill>
                        </a:rPr>
                        <a:t>Cellule Planification</a:t>
                      </a:r>
                      <a:r>
                        <a:rPr lang="fr-FR" sz="1000" baseline="0" dirty="0" smtClean="0">
                          <a:solidFill>
                            <a:schemeClr val="tx1"/>
                          </a:solidFill>
                        </a:rPr>
                        <a:t>, Coopération, Recherche</a:t>
                      </a:r>
                      <a:endParaRPr lang="fr-FR" sz="1000" dirty="0">
                        <a:solidFill>
                          <a:schemeClr val="tx1"/>
                        </a:solidFill>
                      </a:endParaRPr>
                    </a:p>
                  </a:txBody>
                  <a:tcPr/>
                </a:tc>
              </a:tr>
            </a:tbl>
          </a:graphicData>
        </a:graphic>
      </p:graphicFrame>
      <p:graphicFrame>
        <p:nvGraphicFramePr>
          <p:cNvPr id="161" name="Tableau 160"/>
          <p:cNvGraphicFramePr>
            <a:graphicFrameLocks noGrp="1"/>
          </p:cNvGraphicFramePr>
          <p:nvPr>
            <p:extLst/>
          </p:nvPr>
        </p:nvGraphicFramePr>
        <p:xfrm>
          <a:off x="7823201" y="3800820"/>
          <a:ext cx="3213393" cy="261167"/>
        </p:xfrm>
        <a:graphic>
          <a:graphicData uri="http://schemas.openxmlformats.org/drawingml/2006/table">
            <a:tbl>
              <a:tblPr firstRow="1" bandRow="1">
                <a:tableStyleId>{5C22544A-7EE6-4342-B048-85BDC9FD1C3A}</a:tableStyleId>
              </a:tblPr>
              <a:tblGrid>
                <a:gridCol w="3213393"/>
              </a:tblGrid>
              <a:tr h="261167">
                <a:tc>
                  <a:txBody>
                    <a:bodyPr/>
                    <a:lstStyle/>
                    <a:p>
                      <a:r>
                        <a:rPr lang="fr-FR" sz="1000" dirty="0" smtClean="0">
                          <a:solidFill>
                            <a:schemeClr val="tx1"/>
                          </a:solidFill>
                        </a:rPr>
                        <a:t>Bureau Accueil, Orientation et Courrier</a:t>
                      </a:r>
                      <a:endParaRPr lang="fr-FR" sz="1000" dirty="0">
                        <a:solidFill>
                          <a:schemeClr val="tx1"/>
                        </a:solidFill>
                      </a:endParaRPr>
                    </a:p>
                  </a:txBody>
                  <a:tcPr/>
                </a:tc>
              </a:tr>
            </a:tbl>
          </a:graphicData>
        </a:graphic>
      </p:graphicFrame>
      <p:graphicFrame>
        <p:nvGraphicFramePr>
          <p:cNvPr id="162" name="Tableau 161"/>
          <p:cNvGraphicFramePr>
            <a:graphicFrameLocks noGrp="1"/>
          </p:cNvGraphicFramePr>
          <p:nvPr>
            <p:extLst/>
          </p:nvPr>
        </p:nvGraphicFramePr>
        <p:xfrm>
          <a:off x="7816112" y="3577185"/>
          <a:ext cx="3220483" cy="261167"/>
        </p:xfrm>
        <a:graphic>
          <a:graphicData uri="http://schemas.openxmlformats.org/drawingml/2006/table">
            <a:tbl>
              <a:tblPr firstRow="1" bandRow="1">
                <a:tableStyleId>{5C22544A-7EE6-4342-B048-85BDC9FD1C3A}</a:tableStyleId>
              </a:tblPr>
              <a:tblGrid>
                <a:gridCol w="3220483"/>
              </a:tblGrid>
              <a:tr h="261167">
                <a:tc>
                  <a:txBody>
                    <a:bodyPr/>
                    <a:lstStyle/>
                    <a:p>
                      <a:r>
                        <a:rPr lang="fr-FR" sz="1000" dirty="0" smtClean="0">
                          <a:solidFill>
                            <a:schemeClr val="tx1"/>
                          </a:solidFill>
                        </a:rPr>
                        <a:t>Service Informatique, Documentation et Archives</a:t>
                      </a:r>
                      <a:endParaRPr lang="fr-FR" sz="1000" dirty="0">
                        <a:solidFill>
                          <a:schemeClr val="tx1"/>
                        </a:solidFill>
                      </a:endParaRPr>
                    </a:p>
                  </a:txBody>
                  <a:tcPr/>
                </a:tc>
              </a:tr>
            </a:tbl>
          </a:graphicData>
        </a:graphic>
      </p:graphicFrame>
      <p:graphicFrame>
        <p:nvGraphicFramePr>
          <p:cNvPr id="163" name="Tableau 162"/>
          <p:cNvGraphicFramePr>
            <a:graphicFrameLocks noGrp="1"/>
          </p:cNvGraphicFramePr>
          <p:nvPr>
            <p:extLst>
              <p:ext uri="{D42A27DB-BD31-4B8C-83A1-F6EECF244321}">
                <p14:modId xmlns:p14="http://schemas.microsoft.com/office/powerpoint/2010/main" val="2090639176"/>
              </p:ext>
            </p:extLst>
          </p:nvPr>
        </p:nvGraphicFramePr>
        <p:xfrm>
          <a:off x="7830290" y="2694676"/>
          <a:ext cx="3216938" cy="261167"/>
        </p:xfrm>
        <a:graphic>
          <a:graphicData uri="http://schemas.openxmlformats.org/drawingml/2006/table">
            <a:tbl>
              <a:tblPr firstRow="1" bandRow="1">
                <a:tableStyleId>{5C22544A-7EE6-4342-B048-85BDC9FD1C3A}</a:tableStyleId>
              </a:tblPr>
              <a:tblGrid>
                <a:gridCol w="3216938"/>
              </a:tblGrid>
              <a:tr h="261167">
                <a:tc>
                  <a:txBody>
                    <a:bodyPr/>
                    <a:lstStyle/>
                    <a:p>
                      <a:r>
                        <a:rPr lang="fr-FR" sz="1000" dirty="0" smtClean="0">
                          <a:solidFill>
                            <a:schemeClr val="tx1"/>
                          </a:solidFill>
                        </a:rPr>
                        <a:t>Conseiller Technique </a:t>
                      </a:r>
                      <a:endParaRPr lang="fr-FR" sz="1000" dirty="0">
                        <a:solidFill>
                          <a:schemeClr val="tx1"/>
                        </a:solidFill>
                      </a:endParaRPr>
                    </a:p>
                  </a:txBody>
                  <a:tcPr/>
                </a:tc>
              </a:tr>
            </a:tbl>
          </a:graphicData>
        </a:graphic>
      </p:graphicFrame>
      <p:graphicFrame>
        <p:nvGraphicFramePr>
          <p:cNvPr id="164" name="Tableau 163"/>
          <p:cNvGraphicFramePr>
            <a:graphicFrameLocks noGrp="1"/>
          </p:cNvGraphicFramePr>
          <p:nvPr>
            <p:extLst>
              <p:ext uri="{D42A27DB-BD31-4B8C-83A1-F6EECF244321}">
                <p14:modId xmlns:p14="http://schemas.microsoft.com/office/powerpoint/2010/main" val="834290605"/>
              </p:ext>
            </p:extLst>
          </p:nvPr>
        </p:nvGraphicFramePr>
        <p:xfrm>
          <a:off x="7833834" y="2397889"/>
          <a:ext cx="3213394" cy="261167"/>
        </p:xfrm>
        <a:graphic>
          <a:graphicData uri="http://schemas.openxmlformats.org/drawingml/2006/table">
            <a:tbl>
              <a:tblPr firstRow="1" bandRow="1">
                <a:tableStyleId>{5C22544A-7EE6-4342-B048-85BDC9FD1C3A}</a:tableStyleId>
              </a:tblPr>
              <a:tblGrid>
                <a:gridCol w="3213394"/>
              </a:tblGrid>
              <a:tr h="261167">
                <a:tc>
                  <a:txBody>
                    <a:bodyPr/>
                    <a:lstStyle/>
                    <a:p>
                      <a:r>
                        <a:rPr lang="fr-FR" sz="1000" dirty="0" smtClean="0">
                          <a:solidFill>
                            <a:schemeClr val="tx1"/>
                          </a:solidFill>
                        </a:rPr>
                        <a:t>Contrôleur de Gestion</a:t>
                      </a:r>
                      <a:endParaRPr lang="fr-FR" sz="1000" dirty="0">
                        <a:solidFill>
                          <a:schemeClr val="tx1"/>
                        </a:solidFill>
                      </a:endParaRPr>
                    </a:p>
                  </a:txBody>
                  <a:tcPr/>
                </a:tc>
              </a:tr>
            </a:tbl>
          </a:graphicData>
        </a:graphic>
      </p:graphicFrame>
      <p:graphicFrame>
        <p:nvGraphicFramePr>
          <p:cNvPr id="165" name="Tableau 164"/>
          <p:cNvGraphicFramePr>
            <a:graphicFrameLocks noGrp="1"/>
          </p:cNvGraphicFramePr>
          <p:nvPr>
            <p:extLst>
              <p:ext uri="{D42A27DB-BD31-4B8C-83A1-F6EECF244321}">
                <p14:modId xmlns:p14="http://schemas.microsoft.com/office/powerpoint/2010/main" val="3043958260"/>
              </p:ext>
            </p:extLst>
          </p:nvPr>
        </p:nvGraphicFramePr>
        <p:xfrm>
          <a:off x="7816114" y="3295503"/>
          <a:ext cx="3231114" cy="243840"/>
        </p:xfrm>
        <a:graphic>
          <a:graphicData uri="http://schemas.openxmlformats.org/drawingml/2006/table">
            <a:tbl>
              <a:tblPr firstRow="1" bandRow="1">
                <a:tableStyleId>{5C22544A-7EE6-4342-B048-85BDC9FD1C3A}</a:tableStyleId>
              </a:tblPr>
              <a:tblGrid>
                <a:gridCol w="3231114"/>
              </a:tblGrid>
              <a:tr h="0">
                <a:tc>
                  <a:txBody>
                    <a:bodyPr/>
                    <a:lstStyle/>
                    <a:p>
                      <a:r>
                        <a:rPr lang="fr-FR" sz="1000" dirty="0" smtClean="0">
                          <a:solidFill>
                            <a:schemeClr val="tx1"/>
                          </a:solidFill>
                        </a:rPr>
                        <a:t>Service Traduction, Traduction et Interprétariat</a:t>
                      </a:r>
                      <a:endParaRPr lang="fr-FR" sz="1000" dirty="0">
                        <a:solidFill>
                          <a:schemeClr val="tx1"/>
                        </a:solidFill>
                      </a:endParaRPr>
                    </a:p>
                  </a:txBody>
                  <a:tcPr/>
                </a:tc>
              </a:tr>
            </a:tbl>
          </a:graphicData>
        </a:graphic>
      </p:graphicFrame>
      <p:cxnSp>
        <p:nvCxnSpPr>
          <p:cNvPr id="168" name="Connecteur droit 167"/>
          <p:cNvCxnSpPr/>
          <p:nvPr/>
        </p:nvCxnSpPr>
        <p:spPr>
          <a:xfrm flipH="1">
            <a:off x="5943600" y="3657600"/>
            <a:ext cx="104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Connecteur droit avec flèche 184"/>
          <p:cNvCxnSpPr>
            <a:endCxn id="157" idx="3"/>
          </p:cNvCxnSpPr>
          <p:nvPr/>
        </p:nvCxnSpPr>
        <p:spPr>
          <a:xfrm flipH="1">
            <a:off x="4086449" y="2700670"/>
            <a:ext cx="1867596" cy="9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Connecteur droit avec flèche 187"/>
          <p:cNvCxnSpPr/>
          <p:nvPr/>
        </p:nvCxnSpPr>
        <p:spPr>
          <a:xfrm>
            <a:off x="5954044" y="2581646"/>
            <a:ext cx="1871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Connecteur droit avec flèche 188"/>
          <p:cNvCxnSpPr/>
          <p:nvPr/>
        </p:nvCxnSpPr>
        <p:spPr>
          <a:xfrm>
            <a:off x="5954044" y="2840372"/>
            <a:ext cx="18715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Connecteur droit 191"/>
          <p:cNvCxnSpPr/>
          <p:nvPr/>
        </p:nvCxnSpPr>
        <p:spPr>
          <a:xfrm>
            <a:off x="5943599" y="3657600"/>
            <a:ext cx="15204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Connecteur droit 202"/>
          <p:cNvCxnSpPr/>
          <p:nvPr/>
        </p:nvCxnSpPr>
        <p:spPr>
          <a:xfrm>
            <a:off x="7464056" y="3168502"/>
            <a:ext cx="0" cy="7761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Connecteur droit avec flèche 204"/>
          <p:cNvCxnSpPr/>
          <p:nvPr/>
        </p:nvCxnSpPr>
        <p:spPr>
          <a:xfrm>
            <a:off x="7464056" y="3168502"/>
            <a:ext cx="352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8" name="Connecteur droit avec flèche 207"/>
          <p:cNvCxnSpPr>
            <a:endCxn id="165" idx="1"/>
          </p:cNvCxnSpPr>
          <p:nvPr/>
        </p:nvCxnSpPr>
        <p:spPr>
          <a:xfrm flipV="1">
            <a:off x="7464056" y="3417423"/>
            <a:ext cx="352058" cy="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Connecteur droit avec flèche 210"/>
          <p:cNvCxnSpPr>
            <a:endCxn id="162" idx="1"/>
          </p:cNvCxnSpPr>
          <p:nvPr/>
        </p:nvCxnSpPr>
        <p:spPr>
          <a:xfrm flipV="1">
            <a:off x="7472031" y="3707768"/>
            <a:ext cx="344081" cy="10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3" name="Connecteur droit avec flèche 212"/>
          <p:cNvCxnSpPr>
            <a:endCxn id="161" idx="1"/>
          </p:cNvCxnSpPr>
          <p:nvPr/>
        </p:nvCxnSpPr>
        <p:spPr>
          <a:xfrm flipV="1">
            <a:off x="7464055" y="3931403"/>
            <a:ext cx="359146" cy="1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4" name="Connecteur droit 223"/>
          <p:cNvCxnSpPr/>
          <p:nvPr/>
        </p:nvCxnSpPr>
        <p:spPr>
          <a:xfrm>
            <a:off x="5943599" y="4095943"/>
            <a:ext cx="0" cy="26557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Connecteur droit 228"/>
          <p:cNvCxnSpPr/>
          <p:nvPr/>
        </p:nvCxnSpPr>
        <p:spPr>
          <a:xfrm flipH="1">
            <a:off x="5734050" y="6751674"/>
            <a:ext cx="219994"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34" name="Tableau 233"/>
          <p:cNvGraphicFramePr>
            <a:graphicFrameLocks noGrp="1"/>
          </p:cNvGraphicFramePr>
          <p:nvPr>
            <p:extLst/>
          </p:nvPr>
        </p:nvGraphicFramePr>
        <p:xfrm>
          <a:off x="496580" y="6454350"/>
          <a:ext cx="2576229" cy="339856"/>
        </p:xfrm>
        <a:graphic>
          <a:graphicData uri="http://schemas.openxmlformats.org/drawingml/2006/table">
            <a:tbl>
              <a:tblPr firstRow="1" bandRow="1">
                <a:tableStyleId>{5C22544A-7EE6-4342-B048-85BDC9FD1C3A}</a:tableStyleId>
              </a:tblPr>
              <a:tblGrid>
                <a:gridCol w="2576229"/>
              </a:tblGrid>
              <a:tr h="339856">
                <a:tc>
                  <a:txBody>
                    <a:bodyPr/>
                    <a:lstStyle/>
                    <a:p>
                      <a:r>
                        <a:rPr lang="fr-FR" sz="1200" dirty="0" smtClean="0">
                          <a:solidFill>
                            <a:schemeClr val="tx1"/>
                          </a:solidFill>
                        </a:rPr>
                        <a:t>ANNEXES RÉGIONALES </a:t>
                      </a:r>
                    </a:p>
                  </a:txBody>
                  <a:tcPr/>
                </a:tc>
              </a:tr>
            </a:tbl>
          </a:graphicData>
        </a:graphic>
      </p:graphicFrame>
      <p:cxnSp>
        <p:nvCxnSpPr>
          <p:cNvPr id="237" name="Connecteur droit avec flèche 236"/>
          <p:cNvCxnSpPr/>
          <p:nvPr/>
        </p:nvCxnSpPr>
        <p:spPr>
          <a:xfrm flipH="1" flipV="1">
            <a:off x="3094074" y="6762307"/>
            <a:ext cx="464289" cy="166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9" name="Connecteur droit avec flèche 238"/>
          <p:cNvCxnSpPr>
            <a:endCxn id="158" idx="3"/>
          </p:cNvCxnSpPr>
          <p:nvPr/>
        </p:nvCxnSpPr>
        <p:spPr>
          <a:xfrm flipH="1" flipV="1">
            <a:off x="4089993" y="3525722"/>
            <a:ext cx="1853606" cy="25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Connecteur droit avec flèche 244"/>
          <p:cNvCxnSpPr/>
          <p:nvPr/>
        </p:nvCxnSpPr>
        <p:spPr>
          <a:xfrm flipH="1" flipV="1">
            <a:off x="4391247" y="3887669"/>
            <a:ext cx="1552352" cy="238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5"/>
          <p:cNvCxnSpPr/>
          <p:nvPr/>
        </p:nvCxnSpPr>
        <p:spPr>
          <a:xfrm flipH="1">
            <a:off x="9092045" y="4622524"/>
            <a:ext cx="2308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9081655" y="4622524"/>
            <a:ext cx="10390" cy="1417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a:endCxn id="45" idx="1"/>
          </p:cNvCxnSpPr>
          <p:nvPr/>
        </p:nvCxnSpPr>
        <p:spPr>
          <a:xfrm>
            <a:off x="9092045" y="6040278"/>
            <a:ext cx="279964" cy="1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9086850" y="5594182"/>
            <a:ext cx="281267" cy="9647"/>
          </a:xfrm>
          <a:prstGeom prst="line">
            <a:avLst/>
          </a:prstGeom>
        </p:spPr>
        <p:style>
          <a:lnRef idx="1">
            <a:schemeClr val="accent1"/>
          </a:lnRef>
          <a:fillRef idx="0">
            <a:schemeClr val="accent1"/>
          </a:fillRef>
          <a:effectRef idx="0">
            <a:schemeClr val="accent1"/>
          </a:effectRef>
          <a:fontRef idx="minor">
            <a:schemeClr val="tx1"/>
          </a:fontRef>
        </p:style>
      </p:cxnSp>
      <p:sp>
        <p:nvSpPr>
          <p:cNvPr id="81" name="Étoile à 5 branches 80"/>
          <p:cNvSpPr/>
          <p:nvPr/>
        </p:nvSpPr>
        <p:spPr>
          <a:xfrm>
            <a:off x="11419610" y="167361"/>
            <a:ext cx="353291" cy="37192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11330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4564" y="452718"/>
            <a:ext cx="8866270" cy="610698"/>
          </a:xfrm>
        </p:spPr>
        <p:txBody>
          <a:bodyPr/>
          <a:lstStyle/>
          <a:p>
            <a:r>
              <a:rPr lang="fr-FR" sz="3200" b="1" dirty="0" smtClean="0"/>
              <a:t>II- ACCUEIL DES PATIENTS</a:t>
            </a:r>
            <a:endParaRPr lang="fr-FR" sz="3200" b="1" dirty="0"/>
          </a:p>
        </p:txBody>
      </p:sp>
      <p:sp>
        <p:nvSpPr>
          <p:cNvPr id="3" name="Espace réservé du contenu 2"/>
          <p:cNvSpPr>
            <a:spLocks noGrp="1"/>
          </p:cNvSpPr>
          <p:nvPr>
            <p:ph idx="1"/>
          </p:nvPr>
        </p:nvSpPr>
        <p:spPr>
          <a:xfrm>
            <a:off x="531628" y="1371600"/>
            <a:ext cx="11168536" cy="5237018"/>
          </a:xfrm>
        </p:spPr>
        <p:txBody>
          <a:bodyPr>
            <a:normAutofit/>
          </a:bodyPr>
          <a:lstStyle/>
          <a:p>
            <a:pPr marL="0" indent="0" algn="just">
              <a:buNone/>
            </a:pPr>
            <a:r>
              <a:rPr lang="fr-FR" sz="3600" dirty="0" smtClean="0"/>
              <a:t>L’accueil, c’est la </a:t>
            </a:r>
            <a:r>
              <a:rPr lang="fr-FR" sz="3600" dirty="0"/>
              <a:t>manière de donner le service à la clientèle. C’est l’ensemble des petits gestes et des attitudes qui feront que le </a:t>
            </a:r>
            <a:r>
              <a:rPr lang="fr-FR" sz="3600" dirty="0" smtClean="0"/>
              <a:t>patient se </a:t>
            </a:r>
            <a:r>
              <a:rPr lang="fr-FR" sz="3600" dirty="0"/>
              <a:t>sentira important, </a:t>
            </a:r>
            <a:r>
              <a:rPr lang="fr-FR" sz="3600" dirty="0" smtClean="0"/>
              <a:t>écouté, bref </a:t>
            </a:r>
            <a:r>
              <a:rPr lang="fr-FR" sz="3600" dirty="0"/>
              <a:t>qu’il </a:t>
            </a:r>
            <a:r>
              <a:rPr lang="fr-FR" sz="3600" dirty="0" smtClean="0"/>
              <a:t>n’hésitera pas à revenir</a:t>
            </a:r>
            <a:r>
              <a:rPr lang="fr-FR" sz="3600" dirty="0"/>
              <a:t>. L’accueil dure de l’arrivée au départ du </a:t>
            </a:r>
            <a:r>
              <a:rPr lang="fr-FR" sz="3600" dirty="0" smtClean="0"/>
              <a:t>patient. </a:t>
            </a:r>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7</a:t>
            </a:fld>
            <a:endParaRPr lang="fr-FR"/>
          </a:p>
        </p:txBody>
      </p:sp>
    </p:spTree>
    <p:extLst>
      <p:ext uri="{BB962C8B-B14F-4D97-AF65-F5344CB8AC3E}">
        <p14:creationId xmlns:p14="http://schemas.microsoft.com/office/powerpoint/2010/main" val="1796026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3702" y="144374"/>
            <a:ext cx="9404723" cy="610698"/>
          </a:xfrm>
        </p:spPr>
        <p:txBody>
          <a:bodyPr>
            <a:normAutofit fontScale="90000"/>
          </a:bodyPr>
          <a:lstStyle/>
          <a:p>
            <a:r>
              <a:rPr lang="fr-FR" dirty="0" smtClean="0"/>
              <a:t>II- L’ACCUEIL DU PATIENT</a:t>
            </a:r>
            <a:endParaRPr lang="fr-FR" dirty="0"/>
          </a:p>
        </p:txBody>
      </p:sp>
      <p:sp>
        <p:nvSpPr>
          <p:cNvPr id="3" name="Espace réservé du contenu 2"/>
          <p:cNvSpPr>
            <a:spLocks noGrp="1"/>
          </p:cNvSpPr>
          <p:nvPr>
            <p:ph idx="1"/>
          </p:nvPr>
        </p:nvSpPr>
        <p:spPr>
          <a:xfrm>
            <a:off x="871870" y="978196"/>
            <a:ext cx="10164725" cy="5624624"/>
          </a:xfrm>
        </p:spPr>
        <p:txBody>
          <a:bodyPr>
            <a:normAutofit fontScale="92500" lnSpcReduction="20000"/>
          </a:bodyPr>
          <a:lstStyle/>
          <a:p>
            <a:pPr marL="0" indent="0">
              <a:buNone/>
            </a:pPr>
            <a:r>
              <a:rPr lang="fr-FR" b="1" dirty="0" smtClean="0"/>
              <a:t>1) LE CADRE </a:t>
            </a:r>
          </a:p>
          <a:p>
            <a:pPr marL="0" indent="0">
              <a:buNone/>
            </a:pPr>
            <a:r>
              <a:rPr lang="fr-FR" b="1" dirty="0" smtClean="0"/>
              <a:t>Un bâtiment </a:t>
            </a:r>
          </a:p>
          <a:p>
            <a:pPr marL="400050" lvl="1" indent="0">
              <a:buNone/>
            </a:pPr>
            <a:r>
              <a:rPr lang="fr-FR" dirty="0" smtClean="0"/>
              <a:t>02 salles d’attentes selon l’orientation en médecine générale ou spécialisée</a:t>
            </a:r>
          </a:p>
          <a:p>
            <a:pPr marL="400050" lvl="1" indent="0">
              <a:buNone/>
            </a:pPr>
            <a:r>
              <a:rPr lang="fr-FR" dirty="0" smtClean="0"/>
              <a:t>01 box d’enregistrement</a:t>
            </a:r>
          </a:p>
          <a:p>
            <a:pPr marL="400050" lvl="1" indent="0">
              <a:buNone/>
            </a:pPr>
            <a:r>
              <a:rPr lang="fr-FR" dirty="0" smtClean="0"/>
              <a:t>06 salles de consultation </a:t>
            </a:r>
          </a:p>
          <a:p>
            <a:pPr marL="0" indent="0">
              <a:buNone/>
            </a:pPr>
            <a:r>
              <a:rPr lang="fr-FR" b="1" dirty="0" smtClean="0"/>
              <a:t>Un personnel pluridisciplinaire</a:t>
            </a:r>
          </a:p>
          <a:p>
            <a:pPr marL="400050" lvl="1" indent="0">
              <a:buNone/>
            </a:pPr>
            <a:r>
              <a:rPr lang="fr-FR" dirty="0" smtClean="0"/>
              <a:t>03 infirmières</a:t>
            </a:r>
          </a:p>
          <a:p>
            <a:pPr marL="400050" lvl="1" indent="0">
              <a:buNone/>
            </a:pPr>
            <a:r>
              <a:rPr lang="fr-FR" dirty="0" smtClean="0"/>
              <a:t>02 agents d’appui</a:t>
            </a:r>
          </a:p>
          <a:p>
            <a:pPr marL="400050" lvl="1" indent="0">
              <a:buNone/>
            </a:pPr>
            <a:r>
              <a:rPr lang="fr-FR" dirty="0" smtClean="0"/>
              <a:t>01 Assistante  Sociale</a:t>
            </a:r>
          </a:p>
          <a:p>
            <a:pPr marL="400050" lvl="1" indent="0">
              <a:buNone/>
            </a:pPr>
            <a:r>
              <a:rPr lang="fr-FR" dirty="0" smtClean="0"/>
              <a:t>01 psychologue</a:t>
            </a:r>
          </a:p>
          <a:p>
            <a:pPr marL="400050" lvl="1" indent="0">
              <a:buNone/>
            </a:pPr>
            <a:r>
              <a:rPr lang="fr-FR" dirty="0" smtClean="0"/>
              <a:t>03 médecins généralistes</a:t>
            </a:r>
          </a:p>
          <a:p>
            <a:pPr marL="400050" lvl="1" indent="0">
              <a:buNone/>
            </a:pPr>
            <a:r>
              <a:rPr lang="fr-FR" dirty="0" smtClean="0"/>
              <a:t>06 médecins spécialistes</a:t>
            </a:r>
            <a:endParaRPr lang="fr-FR" dirty="0"/>
          </a:p>
          <a:p>
            <a:pPr marL="0" indent="0">
              <a:buNone/>
            </a:pPr>
            <a:r>
              <a:rPr lang="fr-FR" b="1" dirty="0" smtClean="0"/>
              <a:t>Des équipements </a:t>
            </a:r>
          </a:p>
          <a:p>
            <a:pPr marL="400050" lvl="1" indent="0">
              <a:buNone/>
            </a:pPr>
            <a:r>
              <a:rPr lang="fr-FR" dirty="0" smtClean="0"/>
              <a:t>Chaises d’accueil </a:t>
            </a:r>
          </a:p>
          <a:p>
            <a:pPr marL="400050" lvl="1" indent="0">
              <a:buNone/>
            </a:pPr>
            <a:r>
              <a:rPr lang="fr-FR" dirty="0" smtClean="0"/>
              <a:t>Ecran télé diffusant en boucle des images et vidéo sur le handicap et sur le Centre</a:t>
            </a:r>
          </a:p>
          <a:p>
            <a:pPr marL="400050" lvl="1" indent="0">
              <a:buNone/>
            </a:pPr>
            <a:r>
              <a:rPr lang="fr-FR" dirty="0" smtClean="0"/>
              <a:t>Filtre à eau</a:t>
            </a:r>
            <a:endParaRPr lang="fr-FR" dirty="0"/>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8</a:t>
            </a:fld>
            <a:endParaRPr lang="fr-FR"/>
          </a:p>
        </p:txBody>
      </p:sp>
    </p:spTree>
    <p:extLst>
      <p:ext uri="{BB962C8B-B14F-4D97-AF65-F5344CB8AC3E}">
        <p14:creationId xmlns:p14="http://schemas.microsoft.com/office/powerpoint/2010/main" val="423399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3702" y="144374"/>
            <a:ext cx="9404723" cy="610698"/>
          </a:xfrm>
        </p:spPr>
        <p:txBody>
          <a:bodyPr>
            <a:normAutofit fontScale="90000"/>
          </a:bodyPr>
          <a:lstStyle/>
          <a:p>
            <a:r>
              <a:rPr lang="fr-FR" dirty="0" smtClean="0"/>
              <a:t>II- L’ACCUEIL DU PATIENT</a:t>
            </a:r>
            <a:endParaRPr lang="fr-FR" dirty="0"/>
          </a:p>
        </p:txBody>
      </p:sp>
      <p:sp>
        <p:nvSpPr>
          <p:cNvPr id="3" name="Espace réservé du contenu 2"/>
          <p:cNvSpPr>
            <a:spLocks noGrp="1"/>
          </p:cNvSpPr>
          <p:nvPr>
            <p:ph idx="1"/>
          </p:nvPr>
        </p:nvSpPr>
        <p:spPr>
          <a:xfrm>
            <a:off x="372140" y="978196"/>
            <a:ext cx="10399499" cy="5730948"/>
          </a:xfrm>
        </p:spPr>
        <p:txBody>
          <a:bodyPr>
            <a:normAutofit fontScale="85000" lnSpcReduction="20000"/>
          </a:bodyPr>
          <a:lstStyle/>
          <a:p>
            <a:pPr marL="0" indent="0">
              <a:buNone/>
            </a:pPr>
            <a:r>
              <a:rPr lang="fr-FR" b="1" dirty="0" smtClean="0"/>
              <a:t>2) LES PROCEDURES</a:t>
            </a:r>
          </a:p>
          <a:p>
            <a:pPr marL="0" indent="0">
              <a:buNone/>
            </a:pPr>
            <a:r>
              <a:rPr lang="fr-FR" dirty="0" smtClean="0"/>
              <a:t>Elles comportent: </a:t>
            </a:r>
          </a:p>
          <a:p>
            <a:pPr>
              <a:buFont typeface="Wingdings" panose="05000000000000000000" pitchFamily="2" charset="2"/>
              <a:buChar char="§"/>
            </a:pPr>
            <a:r>
              <a:rPr lang="fr-FR" b="1" dirty="0" smtClean="0"/>
              <a:t>L’accueil physique</a:t>
            </a:r>
          </a:p>
          <a:p>
            <a:pPr marL="0" indent="0">
              <a:buNone/>
            </a:pPr>
            <a:r>
              <a:rPr lang="fr-FR" dirty="0" smtClean="0"/>
              <a:t>Infirmières et agents d’appui dotés de capacités appropriées: sourire, bonne élocution, disponibilité, pas de réponses négatives, aptes à la gestion du stress, maîtrise des services et de l’environnement institutionnel, assurant information, conseil et orientation</a:t>
            </a:r>
          </a:p>
          <a:p>
            <a:pPr marL="0" indent="0">
              <a:buNone/>
            </a:pPr>
            <a:endParaRPr lang="fr-FR" dirty="0" smtClean="0"/>
          </a:p>
          <a:p>
            <a:pPr>
              <a:buFont typeface="Wingdings" panose="05000000000000000000" pitchFamily="2" charset="2"/>
              <a:buChar char="§"/>
            </a:pPr>
            <a:r>
              <a:rPr lang="fr-FR" b="1" dirty="0" smtClean="0"/>
              <a:t>L’accueil téléphonique </a:t>
            </a:r>
          </a:p>
          <a:p>
            <a:pPr marL="0" indent="0">
              <a:buNone/>
            </a:pPr>
            <a:r>
              <a:rPr lang="fr-FR" dirty="0"/>
              <a:t>Le téléphone </a:t>
            </a:r>
            <a:r>
              <a:rPr lang="fr-FR" dirty="0" smtClean="0"/>
              <a:t>est l’un des vecteurs </a:t>
            </a:r>
            <a:r>
              <a:rPr lang="fr-FR" dirty="0"/>
              <a:t>d'image de l'entreprise. </a:t>
            </a:r>
          </a:p>
          <a:p>
            <a:pPr marL="0" indent="0">
              <a:buNone/>
            </a:pPr>
            <a:r>
              <a:rPr lang="fr-FR" dirty="0" smtClean="0"/>
              <a:t>02 postes téléphoniques, 01 au cabinet du Directeur général et 01 au bâtiment de l’accueil</a:t>
            </a:r>
          </a:p>
          <a:p>
            <a:pPr marL="0" indent="0">
              <a:buNone/>
            </a:pPr>
            <a:r>
              <a:rPr lang="fr-FR" dirty="0" smtClean="0"/>
              <a:t>Une attitude </a:t>
            </a:r>
            <a:r>
              <a:rPr lang="fr-FR" dirty="0"/>
              <a:t>d'ouverture basée sur l'écoute et </a:t>
            </a:r>
            <a:r>
              <a:rPr lang="fr-FR" dirty="0" smtClean="0"/>
              <a:t>l'empathie, </a:t>
            </a:r>
            <a:r>
              <a:rPr lang="fr-FR" dirty="0"/>
              <a:t>déterminante dans la suite de </a:t>
            </a:r>
            <a:r>
              <a:rPr lang="fr-FR" dirty="0" smtClean="0"/>
              <a:t>la relation </a:t>
            </a:r>
            <a:r>
              <a:rPr lang="fr-FR" dirty="0"/>
              <a:t>avec </a:t>
            </a:r>
            <a:r>
              <a:rPr lang="fr-FR" dirty="0" smtClean="0"/>
              <a:t>le client . </a:t>
            </a:r>
          </a:p>
          <a:p>
            <a:pPr marL="0" indent="0">
              <a:buNone/>
            </a:pPr>
            <a:r>
              <a:rPr lang="fr-FR" dirty="0" smtClean="0"/>
              <a:t>Une secrétaire de Direction et un agent d’accueil expérimenté</a:t>
            </a:r>
          </a:p>
          <a:p>
            <a:pPr marL="0" indent="0">
              <a:buNone/>
            </a:pPr>
            <a:r>
              <a:rPr lang="fr-FR" dirty="0" smtClean="0"/>
              <a:t>Bonne gestion des communications téléphoniques</a:t>
            </a:r>
          </a:p>
          <a:p>
            <a:pPr marL="0" indent="0">
              <a:lnSpc>
                <a:spcPct val="120000"/>
              </a:lnSpc>
              <a:buNone/>
            </a:pPr>
            <a:endParaRPr lang="fr-FR" dirty="0" smtClean="0"/>
          </a:p>
          <a:p>
            <a:pPr>
              <a:buFont typeface="Wingdings" panose="05000000000000000000" pitchFamily="2" charset="2"/>
              <a:buChar char="§"/>
            </a:pPr>
            <a:r>
              <a:rPr lang="fr-FR" b="1" dirty="0" smtClean="0"/>
              <a:t>Le traitement des réclamations</a:t>
            </a:r>
          </a:p>
          <a:p>
            <a:pPr marL="0" indent="0">
              <a:buNone/>
            </a:pPr>
            <a:r>
              <a:rPr lang="fr-FR" dirty="0" smtClean="0"/>
              <a:t>Réception, traitement administratif  </a:t>
            </a:r>
            <a:r>
              <a:rPr lang="fr-FR" dirty="0"/>
              <a:t>et réponse </a:t>
            </a:r>
            <a:r>
              <a:rPr lang="fr-FR" dirty="0" smtClean="0"/>
              <a:t>effective à </a:t>
            </a:r>
            <a:r>
              <a:rPr lang="fr-FR" dirty="0"/>
              <a:t>toutes les réclamations  </a:t>
            </a:r>
          </a:p>
          <a:p>
            <a:pPr marL="0" indent="0">
              <a:buNone/>
            </a:pPr>
            <a:r>
              <a:rPr lang="fr-FR" dirty="0" smtClean="0"/>
              <a:t>Augmentation constante du nombre de patients accueillis (</a:t>
            </a:r>
          </a:p>
        </p:txBody>
      </p:sp>
      <p:sp>
        <p:nvSpPr>
          <p:cNvPr id="4" name="Espace réservé du numéro de diapositive 3"/>
          <p:cNvSpPr>
            <a:spLocks noGrp="1"/>
          </p:cNvSpPr>
          <p:nvPr>
            <p:ph type="sldNum" sz="quarter" idx="12"/>
          </p:nvPr>
        </p:nvSpPr>
        <p:spPr/>
        <p:txBody>
          <a:bodyPr/>
          <a:lstStyle/>
          <a:p>
            <a:fld id="{5B76E1F2-F1A5-4642-AE69-FF817D7D21ED}" type="slidenum">
              <a:rPr lang="fr-FR" smtClean="0"/>
              <a:pPr/>
              <a:t>9</a:t>
            </a:fld>
            <a:endParaRPr lang="fr-FR"/>
          </a:p>
        </p:txBody>
      </p:sp>
    </p:spTree>
    <p:extLst>
      <p:ext uri="{BB962C8B-B14F-4D97-AF65-F5344CB8AC3E}">
        <p14:creationId xmlns:p14="http://schemas.microsoft.com/office/powerpoint/2010/main" val="5432059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6707</TotalTime>
  <Words>3649</Words>
  <Application>Microsoft Office PowerPoint</Application>
  <PresentationFormat>Grand écran</PresentationFormat>
  <Paragraphs>450</Paragraphs>
  <Slides>31</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31</vt:i4>
      </vt:variant>
    </vt:vector>
  </HeadingPairs>
  <TitlesOfParts>
    <vt:vector size="38" baseType="lpstr">
      <vt:lpstr>Arial</vt:lpstr>
      <vt:lpstr>Arial Black</vt:lpstr>
      <vt:lpstr>Calibri</vt:lpstr>
      <vt:lpstr>Century Gothic</vt:lpstr>
      <vt:lpstr>Wingdings</vt:lpstr>
      <vt:lpstr>Wingdings 3</vt:lpstr>
      <vt:lpstr>Ion</vt:lpstr>
      <vt:lpstr>       </vt:lpstr>
      <vt:lpstr>PLAN DE LA PRESENTATION </vt:lpstr>
      <vt:lpstr>INTRODUCTION</vt:lpstr>
      <vt:lpstr>PRESENTATION DU CNRPH</vt:lpstr>
      <vt:lpstr>PRESENTATION DU CNRPH</vt:lpstr>
      <vt:lpstr>I- PRESENTATION SOMMAIRE (SUITE ET FIN)</vt:lpstr>
      <vt:lpstr>II- ACCUEIL DES PATIENTS</vt:lpstr>
      <vt:lpstr>II- L’ACCUEIL DU PATIENT</vt:lpstr>
      <vt:lpstr>II- L’ACCUEIL DU PATIENT</vt:lpstr>
      <vt:lpstr>II- L’ACCUEIL DU PATIENT</vt:lpstr>
      <vt:lpstr>II- L’ACCUEIL DU PATIENT</vt:lpstr>
      <vt:lpstr>III- L’APPROCHE HOLISTIQUE DE PRISE EN CHARGE </vt:lpstr>
      <vt:lpstr>III- L’APPROCHE HOLISTIQUE DE PRISE EN CHARGE </vt:lpstr>
      <vt:lpstr>III- L’APPROCHE HOLISTIQUE DE PRISE EN CHARGE </vt:lpstr>
      <vt:lpstr>III- L’APPROCHE HOLISTIQUE DE PRISE EN CHARGE </vt:lpstr>
      <vt:lpstr>III- L’APPROCHE HOLISTIQUE DE PRISE EN CHARGE </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IV- LE MANAGEMENT DE L’INSTITUTION</vt:lpstr>
      <vt:lpstr>MERCI DE VOTRE AIMABLE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PROTECTION DE L’ENFANT: ROLE DES ACTEURS</dc:title>
  <dc:creator>DIS</dc:creator>
  <cp:lastModifiedBy>SECRET</cp:lastModifiedBy>
  <cp:revision>211</cp:revision>
  <cp:lastPrinted>2019-09-13T10:07:05Z</cp:lastPrinted>
  <dcterms:created xsi:type="dcterms:W3CDTF">2019-05-24T17:19:40Z</dcterms:created>
  <dcterms:modified xsi:type="dcterms:W3CDTF">2019-09-23T09:54:08Z</dcterms:modified>
</cp:coreProperties>
</file>