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8" r:id="rId2"/>
    <p:sldId id="257" r:id="rId3"/>
    <p:sldId id="261" r:id="rId4"/>
    <p:sldId id="260" r:id="rId5"/>
    <p:sldId id="285" r:id="rId6"/>
    <p:sldId id="287" r:id="rId7"/>
    <p:sldId id="262" r:id="rId8"/>
    <p:sldId id="288" r:id="rId9"/>
    <p:sldId id="289" r:id="rId10"/>
    <p:sldId id="290" r:id="rId11"/>
    <p:sldId id="291" r:id="rId12"/>
    <p:sldId id="292" r:id="rId13"/>
    <p:sldId id="293" r:id="rId14"/>
    <p:sldId id="294" r:id="rId15"/>
    <p:sldId id="295" r:id="rId16"/>
    <p:sldId id="296" r:id="rId17"/>
    <p:sldId id="297" r:id="rId18"/>
    <p:sldId id="298" r:id="rId19"/>
    <p:sldId id="300" r:id="rId20"/>
    <p:sldId id="299" r:id="rId21"/>
    <p:sldId id="302" r:id="rId22"/>
    <p:sldId id="301" r:id="rId23"/>
    <p:sldId id="303" r:id="rId24"/>
    <p:sldId id="304" r:id="rId25"/>
    <p:sldId id="305" r:id="rId26"/>
    <p:sldId id="306" r:id="rId2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7385" autoAdjust="0"/>
  </p:normalViewPr>
  <p:slideViewPr>
    <p:cSldViewPr>
      <p:cViewPr varScale="1">
        <p:scale>
          <a:sx n="70" d="100"/>
          <a:sy n="70" d="100"/>
        </p:scale>
        <p:origin x="140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112B33-6708-49BD-9CC0-E3A040A587BA}" type="datetimeFigureOut">
              <a:rPr lang="fr-FR" smtClean="0"/>
              <a:pPr/>
              <a:t>28/10/2019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CCF8B1-3C15-4B85-B852-3C118D9D31F5}" type="slidenum">
              <a:rPr lang="fr-FR" smtClean="0"/>
              <a:pPr/>
              <a:t>‹N°›</a:t>
            </a:fld>
            <a:endParaRPr lang="fr-FR"/>
          </a:p>
        </p:txBody>
      </p:sp>
    </p:spTree>
    <p:extLst>
      <p:ext uri="{BB962C8B-B14F-4D97-AF65-F5344CB8AC3E}">
        <p14:creationId xmlns:p14="http://schemas.microsoft.com/office/powerpoint/2010/main" val="3564860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38CCF8B1-3C15-4B85-B852-3C118D9D31F5}" type="slidenum">
              <a:rPr lang="fr-FR" smtClean="0"/>
              <a:pPr/>
              <a:t>6</a:t>
            </a:fld>
            <a:endParaRPr lang="fr-FR"/>
          </a:p>
        </p:txBody>
      </p:sp>
    </p:spTree>
    <p:extLst>
      <p:ext uri="{BB962C8B-B14F-4D97-AF65-F5344CB8AC3E}">
        <p14:creationId xmlns:p14="http://schemas.microsoft.com/office/powerpoint/2010/main" val="19922356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17E30DA0-1C13-4252-965C-D9863BF24687}" type="datetimeFigureOut">
              <a:rPr lang="fr-FR" smtClean="0"/>
              <a:pPr/>
              <a:t>28/10/2019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FBE899E-289A-42CA-9DCD-5956923CF42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7E30DA0-1C13-4252-965C-D9863BF24687}" type="datetimeFigureOut">
              <a:rPr lang="fr-FR" smtClean="0"/>
              <a:pPr/>
              <a:t>28/10/2019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FBE899E-289A-42CA-9DCD-5956923CF42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7E30DA0-1C13-4252-965C-D9863BF24687}" type="datetimeFigureOut">
              <a:rPr lang="fr-FR" smtClean="0"/>
              <a:pPr/>
              <a:t>28/10/2019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FBE899E-289A-42CA-9DCD-5956923CF42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7E30DA0-1C13-4252-965C-D9863BF24687}" type="datetimeFigureOut">
              <a:rPr lang="fr-FR" smtClean="0"/>
              <a:pPr/>
              <a:t>28/10/2019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FBE899E-289A-42CA-9DCD-5956923CF42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17E30DA0-1C13-4252-965C-D9863BF24687}" type="datetimeFigureOut">
              <a:rPr lang="fr-FR" smtClean="0"/>
              <a:pPr/>
              <a:t>28/10/2019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FBE899E-289A-42CA-9DCD-5956923CF42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7E30DA0-1C13-4252-965C-D9863BF24687}" type="datetimeFigureOut">
              <a:rPr lang="fr-FR" smtClean="0"/>
              <a:pPr/>
              <a:t>28/10/2019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FBE899E-289A-42CA-9DCD-5956923CF42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7E30DA0-1C13-4252-965C-D9863BF24687}" type="datetimeFigureOut">
              <a:rPr lang="fr-FR" smtClean="0"/>
              <a:pPr/>
              <a:t>28/10/2019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FBE899E-289A-42CA-9DCD-5956923CF42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17E30DA0-1C13-4252-965C-D9863BF24687}" type="datetimeFigureOut">
              <a:rPr lang="fr-FR" smtClean="0"/>
              <a:pPr/>
              <a:t>28/10/2019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FBE899E-289A-42CA-9DCD-5956923CF42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7E30DA0-1C13-4252-965C-D9863BF24687}" type="datetimeFigureOut">
              <a:rPr lang="fr-FR" smtClean="0"/>
              <a:pPr/>
              <a:t>28/10/2019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FBE899E-289A-42CA-9DCD-5956923CF42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7E30DA0-1C13-4252-965C-D9863BF24687}" type="datetimeFigureOut">
              <a:rPr lang="fr-FR" smtClean="0"/>
              <a:pPr/>
              <a:t>28/10/2019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FBE899E-289A-42CA-9DCD-5956923CF42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7E30DA0-1C13-4252-965C-D9863BF24687}" type="datetimeFigureOut">
              <a:rPr lang="fr-FR" smtClean="0"/>
              <a:pPr/>
              <a:t>28/10/2019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FBE899E-289A-42CA-9DCD-5956923CF42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E30DA0-1C13-4252-965C-D9863BF24687}" type="datetimeFigureOut">
              <a:rPr lang="fr-FR" smtClean="0"/>
              <a:pPr/>
              <a:t>28/10/2019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BE899E-289A-42CA-9DCD-5956923CF42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2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429124" y="1988840"/>
            <a:ext cx="4071966" cy="4647426"/>
          </a:xfrm>
          <a:prstGeom prst="rect">
            <a:avLst/>
          </a:prstGeom>
        </p:spPr>
        <p:txBody>
          <a:bodyPr wrap="square">
            <a:spAutoFit/>
          </a:bodyPr>
          <a:lstStyle/>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b="1" dirty="0" smtClean="0">
                <a:solidFill>
                  <a:srgbClr val="2A3D7A"/>
                </a:solidFill>
              </a:rPr>
              <a:t>Nom</a:t>
            </a: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b="1" dirty="0" smtClean="0">
                <a:solidFill>
                  <a:srgbClr val="2A3D7A"/>
                </a:solidFill>
              </a:rPr>
              <a:t>  </a:t>
            </a:r>
            <a:r>
              <a:rPr lang="fr-FR" sz="2400" b="1" dirty="0" smtClean="0">
                <a:solidFill>
                  <a:srgbClr val="2A3D7A"/>
                </a:solidFill>
                <a:effectLst>
                  <a:outerShdw blurRad="38100" dist="38100" dir="2700000" algn="tl">
                    <a:srgbClr val="000000">
                      <a:alpha val="43137"/>
                    </a:srgbClr>
                  </a:outerShdw>
                </a:effectLst>
              </a:rPr>
              <a:t>Arthur NGUIMBI MBADINGA</a:t>
            </a: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FR" b="1" dirty="0" smtClean="0">
              <a:solidFill>
                <a:srgbClr val="2A3D7A"/>
              </a:solidFill>
              <a:effectLst>
                <a:outerShdw blurRad="38100" dist="38100" dir="2700000" algn="tl">
                  <a:srgbClr val="000000">
                    <a:alpha val="43137"/>
                  </a:srgbClr>
                </a:outerShdw>
              </a:effectLst>
            </a:endParaRP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b="1" dirty="0" smtClean="0">
                <a:solidFill>
                  <a:srgbClr val="2A3D7A"/>
                </a:solidFill>
              </a:rPr>
              <a:t>Nationalité: Gabonaise</a:t>
            </a: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b="1" dirty="0" smtClean="0">
                <a:solidFill>
                  <a:srgbClr val="2A3D7A"/>
                </a:solidFill>
              </a:rPr>
              <a:t/>
            </a:r>
            <a:br>
              <a:rPr lang="fr-FR" b="1" dirty="0" smtClean="0">
                <a:solidFill>
                  <a:srgbClr val="2A3D7A"/>
                </a:solidFill>
              </a:rPr>
            </a:br>
            <a:r>
              <a:rPr lang="fr-FR" b="1" dirty="0" smtClean="0">
                <a:solidFill>
                  <a:srgbClr val="2A3D7A"/>
                </a:solidFill>
              </a:rPr>
              <a:t>Profession</a:t>
            </a: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FR" b="1" dirty="0" smtClean="0">
              <a:solidFill>
                <a:srgbClr val="2A3D7A"/>
              </a:solidFill>
            </a:endParaRP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2000" b="1" dirty="0" smtClean="0">
                <a:solidFill>
                  <a:srgbClr val="2A3D7A"/>
                </a:solidFill>
                <a:effectLst>
                  <a:outerShdw blurRad="38100" dist="38100" dir="2700000" algn="tl">
                    <a:srgbClr val="000000">
                      <a:alpha val="43137"/>
                    </a:srgbClr>
                  </a:outerShdw>
                </a:effectLst>
              </a:rPr>
              <a:t>TECHNICIEN ORTHOPROTHESISTE </a:t>
            </a:r>
            <a:r>
              <a:rPr lang="fr-FR" b="1" dirty="0" smtClean="0">
                <a:solidFill>
                  <a:srgbClr val="2A3D7A"/>
                </a:solidFill>
              </a:rPr>
              <a:t> </a:t>
            </a: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b="1" dirty="0" smtClean="0">
                <a:solidFill>
                  <a:srgbClr val="0070C0"/>
                </a:solidFill>
              </a:rPr>
              <a:t>Directeur Général du Centre de Réadaptation et d’Appareillage pour Handicaps CRAPH.</a:t>
            </a: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FR" b="1" dirty="0" smtClean="0">
              <a:solidFill>
                <a:srgbClr val="0070C0"/>
              </a:solidFill>
            </a:endParaRP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b="1" dirty="0" smtClean="0">
                <a:solidFill>
                  <a:srgbClr val="0070C0"/>
                </a:solidFill>
              </a:rPr>
              <a:t>Marié </a:t>
            </a:r>
            <a:r>
              <a:rPr lang="fr-FR" b="1" dirty="0">
                <a:solidFill>
                  <a:srgbClr val="0070C0"/>
                </a:solidFill>
              </a:rPr>
              <a:t>et père de 6 enfants</a:t>
            </a:r>
            <a:endParaRPr lang="fr-FR" b="1" dirty="0">
              <a:solidFill>
                <a:srgbClr val="2A3D7A"/>
              </a:solidFill>
            </a:endParaRP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FR" b="1" dirty="0" smtClean="0">
              <a:solidFill>
                <a:srgbClr val="0070C0"/>
              </a:solidFill>
            </a:endParaRP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FR" b="1" dirty="0" smtClean="0">
              <a:solidFill>
                <a:srgbClr val="0070C0"/>
              </a:solidFill>
            </a:endParaRPr>
          </a:p>
          <a:p>
            <a:pPr algn="ct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FR" b="1" dirty="0">
              <a:solidFill>
                <a:srgbClr val="2A3D7A"/>
              </a:solidFill>
            </a:endParaRPr>
          </a:p>
        </p:txBody>
      </p:sp>
      <p:sp>
        <p:nvSpPr>
          <p:cNvPr id="5" name="ZoneTexte 4"/>
          <p:cNvSpPr txBox="1"/>
          <p:nvPr/>
        </p:nvSpPr>
        <p:spPr>
          <a:xfrm>
            <a:off x="357158" y="642918"/>
            <a:ext cx="8143932" cy="58477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fr-FR" sz="3200" b="1" dirty="0" smtClean="0"/>
              <a:t>B  I O G R A P H I E</a:t>
            </a:r>
            <a:endParaRPr lang="fr-FR" sz="3200" b="1" dirty="0"/>
          </a:p>
        </p:txBody>
      </p:sp>
      <p:pic>
        <p:nvPicPr>
          <p:cNvPr id="6" name="Image 5" descr="Photo 003.jpg"/>
          <p:cNvPicPr>
            <a:picLocks noChangeAspect="1"/>
          </p:cNvPicPr>
          <p:nvPr/>
        </p:nvPicPr>
        <p:blipFill>
          <a:blip r:embed="rId2" cstate="print"/>
          <a:srcRect l="11798" t="7857" r="12403" b="12735"/>
          <a:stretch>
            <a:fillRect/>
          </a:stretch>
        </p:blipFill>
        <p:spPr>
          <a:xfrm>
            <a:off x="357158" y="1571612"/>
            <a:ext cx="3778276" cy="4857784"/>
          </a:xfrm>
          <a:prstGeom prst="rect">
            <a:avLst/>
          </a:prstGeom>
          <a:ln w="12700">
            <a:solidFill>
              <a:schemeClr val="tx1"/>
            </a:solidFill>
          </a:ln>
        </p:spPr>
      </p:pic>
      <p:pic>
        <p:nvPicPr>
          <p:cNvPr id="8" name="Imag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47926" y="5157192"/>
            <a:ext cx="828130" cy="86409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a:normAutofit fontScale="90000"/>
          </a:bodyPr>
          <a:lstStyle/>
          <a:p>
            <a:r>
              <a:rPr lang="fr-FR" dirty="0"/>
              <a:t>QUALIFICATION ET ATTRIBUTIONS DU DIRECTEUR DU CRAPH</a:t>
            </a:r>
          </a:p>
        </p:txBody>
      </p:sp>
      <p:sp>
        <p:nvSpPr>
          <p:cNvPr id="3" name="Espace réservé du contenu 2"/>
          <p:cNvSpPr>
            <a:spLocks noGrp="1"/>
          </p:cNvSpPr>
          <p:nvPr>
            <p:ph idx="1"/>
          </p:nvPr>
        </p:nvSpPr>
        <p:spPr>
          <a:xfrm>
            <a:off x="251520" y="1628800"/>
            <a:ext cx="8640960" cy="4104456"/>
          </a:xfrm>
        </p:spPr>
        <p:txBody>
          <a:bodyPr>
            <a:normAutofit/>
          </a:bodyPr>
          <a:lstStyle/>
          <a:p>
            <a:r>
              <a:rPr lang="fr-FR" dirty="0"/>
              <a:t>Le CRAPH est dirigé par un(e) directeur (</a:t>
            </a:r>
            <a:r>
              <a:rPr lang="fr-FR" dirty="0" err="1"/>
              <a:t>trice</a:t>
            </a:r>
            <a:r>
              <a:rPr lang="fr-FR" dirty="0"/>
              <a:t>) </a:t>
            </a:r>
            <a:endParaRPr lang="fr-FR" dirty="0" smtClean="0"/>
          </a:p>
          <a:p>
            <a:r>
              <a:rPr lang="fr-FR" dirty="0" smtClean="0"/>
              <a:t>Le </a:t>
            </a:r>
            <a:r>
              <a:rPr lang="fr-FR" dirty="0"/>
              <a:t>directeur dirige, anime, coordonne et contrôle l’ensemble des activités du CRAPH. Il est assisté par un directeur adjoint. </a:t>
            </a:r>
          </a:p>
          <a:p>
            <a:r>
              <a:rPr lang="fr-FR" dirty="0"/>
              <a:t>Le directeur est responsable de la réalisation du programme et des objectifs </a:t>
            </a:r>
            <a:r>
              <a:rPr lang="fr-FR" dirty="0" smtClean="0"/>
              <a:t>fixés.</a:t>
            </a:r>
            <a:endParaRPr lang="fr-FR" dirty="0"/>
          </a:p>
          <a:p>
            <a:r>
              <a:rPr lang="fr-FR" dirty="0"/>
              <a:t>A cet effet, il est notamment chargé :</a:t>
            </a:r>
          </a:p>
        </p:txBody>
      </p:sp>
    </p:spTree>
    <p:extLst>
      <p:ext uri="{BB962C8B-B14F-4D97-AF65-F5344CB8AC3E}">
        <p14:creationId xmlns:p14="http://schemas.microsoft.com/office/powerpoint/2010/main" val="22266139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260648"/>
            <a:ext cx="8496944" cy="6192688"/>
          </a:xfrm>
        </p:spPr>
        <p:txBody>
          <a:bodyPr>
            <a:normAutofit fontScale="92500" lnSpcReduction="20000"/>
          </a:bodyPr>
          <a:lstStyle/>
          <a:p>
            <a:pPr lvl="0"/>
            <a:r>
              <a:rPr lang="fr-FR" dirty="0"/>
              <a:t>De veiller à l’exécution des </a:t>
            </a:r>
            <a:r>
              <a:rPr lang="fr-FR" dirty="0" smtClean="0"/>
              <a:t>décisions;</a:t>
            </a:r>
            <a:endParaRPr lang="fr-FR" dirty="0"/>
          </a:p>
          <a:p>
            <a:pPr lvl="0"/>
            <a:r>
              <a:rPr lang="fr-FR" dirty="0"/>
              <a:t>D’ordonnancer les recettes et les dépenses du centre ;</a:t>
            </a:r>
          </a:p>
          <a:p>
            <a:pPr lvl="0"/>
            <a:r>
              <a:rPr lang="fr-FR" dirty="0"/>
              <a:t>De représenter le centre dans tous les actes de la vie civile ;</a:t>
            </a:r>
          </a:p>
          <a:p>
            <a:pPr lvl="0"/>
            <a:r>
              <a:rPr lang="fr-FR" dirty="0"/>
              <a:t>D’exercer toutes les fonctions d’administration et de gestion  </a:t>
            </a:r>
            <a:r>
              <a:rPr lang="fr-FR" dirty="0" smtClean="0"/>
              <a:t>;</a:t>
            </a:r>
          </a:p>
          <a:p>
            <a:pPr lvl="0"/>
            <a:r>
              <a:rPr lang="fr-FR" dirty="0"/>
              <a:t>De proposer </a:t>
            </a:r>
            <a:r>
              <a:rPr lang="fr-FR" dirty="0" smtClean="0"/>
              <a:t>le </a:t>
            </a:r>
            <a:r>
              <a:rPr lang="fr-FR" dirty="0"/>
              <a:t>recrutement et le licenciement du personnel conformément à la réglementation en vigueur ;</a:t>
            </a:r>
          </a:p>
          <a:p>
            <a:pPr lvl="0"/>
            <a:r>
              <a:rPr lang="fr-FR" dirty="0"/>
              <a:t>De soumettre </a:t>
            </a:r>
            <a:r>
              <a:rPr lang="fr-FR" dirty="0" smtClean="0"/>
              <a:t>les </a:t>
            </a:r>
            <a:r>
              <a:rPr lang="fr-FR" dirty="0"/>
              <a:t>objectifs annuels à </a:t>
            </a:r>
            <a:r>
              <a:rPr lang="fr-FR" dirty="0" smtClean="0"/>
              <a:t>atteindre, </a:t>
            </a:r>
            <a:r>
              <a:rPr lang="fr-FR" dirty="0"/>
              <a:t>le rapport d’activités annuel et le budget </a:t>
            </a:r>
            <a:r>
              <a:rPr lang="fr-FR" dirty="0" smtClean="0"/>
              <a:t>prévisionnel correspondant</a:t>
            </a:r>
            <a:r>
              <a:rPr lang="fr-FR" dirty="0"/>
              <a:t> ;</a:t>
            </a:r>
          </a:p>
          <a:p>
            <a:pPr lvl="0"/>
            <a:r>
              <a:rPr lang="fr-FR" dirty="0"/>
              <a:t>De signer les baux, conventions et contrats au nom du centre.</a:t>
            </a:r>
          </a:p>
          <a:p>
            <a:endParaRPr lang="fr-FR" dirty="0"/>
          </a:p>
          <a:p>
            <a:pPr lvl="0"/>
            <a:endParaRPr lang="fr-FR" dirty="0"/>
          </a:p>
          <a:p>
            <a:endParaRPr lang="fr-FR" dirty="0"/>
          </a:p>
        </p:txBody>
      </p:sp>
    </p:spTree>
    <p:extLst>
      <p:ext uri="{BB962C8B-B14F-4D97-AF65-F5344CB8AC3E}">
        <p14:creationId xmlns:p14="http://schemas.microsoft.com/office/powerpoint/2010/main" val="3374632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88640"/>
            <a:ext cx="8496944" cy="5760640"/>
          </a:xfrm>
        </p:spPr>
        <p:txBody>
          <a:bodyPr>
            <a:normAutofit fontScale="70000" lnSpcReduction="20000"/>
          </a:bodyPr>
          <a:lstStyle/>
          <a:p>
            <a:r>
              <a:rPr lang="fr-FR" dirty="0" smtClean="0"/>
              <a:t>En outre, le directeur a pour attributions :</a:t>
            </a:r>
          </a:p>
          <a:p>
            <a:pPr lvl="0"/>
            <a:r>
              <a:rPr lang="fr-FR" dirty="0" smtClean="0"/>
              <a:t>D’approuver </a:t>
            </a:r>
            <a:r>
              <a:rPr lang="fr-FR" dirty="0"/>
              <a:t>la programmation et le suivi des interventions des différents services ;</a:t>
            </a:r>
          </a:p>
          <a:p>
            <a:pPr lvl="0"/>
            <a:r>
              <a:rPr lang="fr-FR" dirty="0"/>
              <a:t>D’organiser et superviser les équipes de recherche du centre ;</a:t>
            </a:r>
          </a:p>
          <a:p>
            <a:pPr lvl="0"/>
            <a:r>
              <a:rPr lang="fr-FR" dirty="0"/>
              <a:t>De veiller en qualité d’ordonnateur du budget au strict respect des procédures réglementaires en matière d’acquisition et de gestion des biens et services ;</a:t>
            </a:r>
          </a:p>
          <a:p>
            <a:pPr lvl="0"/>
            <a:r>
              <a:rPr lang="fr-FR" dirty="0"/>
              <a:t>D’approuver les protocoles de recherche ; </a:t>
            </a:r>
          </a:p>
          <a:p>
            <a:pPr lvl="0"/>
            <a:r>
              <a:rPr lang="fr-FR" dirty="0"/>
              <a:t>De veiller à la qualité scientifique de toute publication du centre </a:t>
            </a:r>
            <a:r>
              <a:rPr lang="fr-FR" dirty="0" smtClean="0"/>
              <a:t>;</a:t>
            </a:r>
          </a:p>
          <a:p>
            <a:r>
              <a:rPr lang="fr-FR" dirty="0"/>
              <a:t>En outre, le directeur a pour attributions :</a:t>
            </a:r>
          </a:p>
          <a:p>
            <a:pPr lvl="0"/>
            <a:r>
              <a:rPr lang="fr-FR" dirty="0"/>
              <a:t>D’approuver la programmation et le suivi des interventions des différents services ;</a:t>
            </a:r>
          </a:p>
          <a:p>
            <a:pPr lvl="0"/>
            <a:r>
              <a:rPr lang="fr-FR" dirty="0"/>
              <a:t>D’organiser et superviser les équipes de recherche du centre ;</a:t>
            </a:r>
          </a:p>
          <a:p>
            <a:pPr lvl="0"/>
            <a:r>
              <a:rPr lang="fr-FR" dirty="0"/>
              <a:t>De veiller en qualité d’ordonnateur du budget au strict respect des procédures réglementaires en matière d’acquisition et de gestion des biens et services ;</a:t>
            </a:r>
          </a:p>
          <a:p>
            <a:pPr lvl="0"/>
            <a:r>
              <a:rPr lang="fr-FR" dirty="0"/>
              <a:t>D’approuver les protocoles de recherche ; </a:t>
            </a:r>
          </a:p>
          <a:p>
            <a:pPr lvl="0"/>
            <a:r>
              <a:rPr lang="fr-FR" dirty="0"/>
              <a:t>De veiller à la qualité scientifique de toute publication du centre </a:t>
            </a:r>
            <a:r>
              <a:rPr lang="fr-FR" dirty="0" smtClean="0"/>
              <a:t>;</a:t>
            </a:r>
          </a:p>
          <a:p>
            <a:pPr lvl="0"/>
            <a:endParaRPr lang="fr-FR" dirty="0"/>
          </a:p>
          <a:p>
            <a:pPr lvl="0"/>
            <a:endParaRPr lang="fr-FR" dirty="0"/>
          </a:p>
          <a:p>
            <a:endParaRPr lang="fr-FR" dirty="0"/>
          </a:p>
        </p:txBody>
      </p:sp>
    </p:spTree>
    <p:extLst>
      <p:ext uri="{BB962C8B-B14F-4D97-AF65-F5344CB8AC3E}">
        <p14:creationId xmlns:p14="http://schemas.microsoft.com/office/powerpoint/2010/main" val="42525616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836712"/>
            <a:ext cx="8640960" cy="4525963"/>
          </a:xfrm>
        </p:spPr>
        <p:txBody>
          <a:bodyPr>
            <a:normAutofit fontScale="70000" lnSpcReduction="20000"/>
          </a:bodyPr>
          <a:lstStyle/>
          <a:p>
            <a:r>
              <a:rPr lang="fr-FR" dirty="0" smtClean="0"/>
              <a:t>En outre, le </a:t>
            </a:r>
            <a:r>
              <a:rPr lang="fr-FR" dirty="0"/>
              <a:t>directeur a pour attributions </a:t>
            </a:r>
            <a:r>
              <a:rPr lang="fr-FR" dirty="0" smtClean="0"/>
              <a:t>:</a:t>
            </a:r>
          </a:p>
          <a:p>
            <a:pPr marL="0" indent="0">
              <a:buNone/>
            </a:pPr>
            <a:endParaRPr lang="fr-FR" dirty="0"/>
          </a:p>
          <a:p>
            <a:pPr lvl="0"/>
            <a:r>
              <a:rPr lang="fr-FR" dirty="0"/>
              <a:t>D’approuver la programmation et le suivi des interventions des différents services ;</a:t>
            </a:r>
          </a:p>
          <a:p>
            <a:pPr lvl="0"/>
            <a:r>
              <a:rPr lang="fr-FR" dirty="0"/>
              <a:t>D’organiser et superviser les équipes de recherche du centre ;</a:t>
            </a:r>
          </a:p>
          <a:p>
            <a:pPr lvl="0"/>
            <a:r>
              <a:rPr lang="fr-FR" dirty="0"/>
              <a:t>De veiller en qualité d’ordonnateur du budget au strict respect des procédures réglementaires en matière d’acquisition et de gestion des biens et services ;</a:t>
            </a:r>
          </a:p>
          <a:p>
            <a:pPr lvl="0"/>
            <a:r>
              <a:rPr lang="fr-FR" dirty="0"/>
              <a:t>D’approuver les protocoles de recherche ; </a:t>
            </a:r>
          </a:p>
          <a:p>
            <a:pPr lvl="0"/>
            <a:r>
              <a:rPr lang="fr-FR" dirty="0"/>
              <a:t>De veiller à la qualité scientifique de toute publication du centre ;</a:t>
            </a:r>
          </a:p>
          <a:p>
            <a:pPr lvl="0"/>
            <a:r>
              <a:rPr lang="fr-FR" dirty="0" smtClean="0"/>
              <a:t>De </a:t>
            </a:r>
            <a:r>
              <a:rPr lang="fr-FR" dirty="0"/>
              <a:t>représenter le centre au sein des instances scientifiques ;</a:t>
            </a:r>
          </a:p>
          <a:p>
            <a:pPr lvl="0"/>
            <a:r>
              <a:rPr lang="fr-FR" dirty="0"/>
              <a:t>De contribuer à l’élaboration et à la réalisation des projets de recherche ;</a:t>
            </a:r>
          </a:p>
          <a:p>
            <a:pPr lvl="0"/>
            <a:r>
              <a:rPr lang="fr-FR" dirty="0"/>
              <a:t>De nommer les responsables des services.</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25451809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a:noAutofit/>
          </a:bodyPr>
          <a:lstStyle/>
          <a:p>
            <a:r>
              <a:rPr lang="fr-FR" sz="3600" dirty="0"/>
              <a:t>QUALIFICATION ET ATTRIBUTION DES RESPONSABLES DES SERVICES TECHNIQUES</a:t>
            </a:r>
          </a:p>
        </p:txBody>
      </p:sp>
      <p:sp>
        <p:nvSpPr>
          <p:cNvPr id="3" name="Espace réservé du contenu 2"/>
          <p:cNvSpPr>
            <a:spLocks noGrp="1"/>
          </p:cNvSpPr>
          <p:nvPr>
            <p:ph idx="1"/>
          </p:nvPr>
        </p:nvSpPr>
        <p:spPr>
          <a:xfrm>
            <a:off x="179512" y="1600200"/>
            <a:ext cx="8784976" cy="4525963"/>
          </a:xfrm>
        </p:spPr>
        <p:txBody>
          <a:bodyPr>
            <a:normAutofit fontScale="85000" lnSpcReduction="10000"/>
          </a:bodyPr>
          <a:lstStyle/>
          <a:p>
            <a:pPr lvl="0"/>
            <a:r>
              <a:rPr lang="fr-FR" dirty="0" smtClean="0"/>
              <a:t>De </a:t>
            </a:r>
            <a:r>
              <a:rPr lang="fr-FR" dirty="0"/>
              <a:t>veiller à la bonne marche de leur service respectif ;</a:t>
            </a:r>
          </a:p>
          <a:p>
            <a:pPr lvl="0"/>
            <a:r>
              <a:rPr lang="fr-FR" dirty="0"/>
              <a:t>De rendre régulièrement compte de la situation des services au directeur ;</a:t>
            </a:r>
          </a:p>
          <a:p>
            <a:pPr lvl="0"/>
            <a:r>
              <a:rPr lang="fr-FR" dirty="0"/>
              <a:t>D’élaborer les rapports techniques annuels et en fonction des besoins à l’intention de la direction ;</a:t>
            </a:r>
          </a:p>
          <a:p>
            <a:pPr lvl="0"/>
            <a:r>
              <a:rPr lang="fr-FR" dirty="0"/>
              <a:t>De proposer au directeur les redéploiements du personnel pour la bonne marche des services en cas de besoin ;</a:t>
            </a:r>
          </a:p>
          <a:p>
            <a:pPr lvl="0"/>
            <a:r>
              <a:rPr lang="fr-FR" dirty="0"/>
              <a:t>De mettre en œuvre les plans opérationnels annuels ;</a:t>
            </a:r>
          </a:p>
          <a:p>
            <a:pPr lvl="0"/>
            <a:r>
              <a:rPr lang="fr-FR" dirty="0"/>
              <a:t>De représenter le directeur aux réunions au besoin.</a:t>
            </a:r>
          </a:p>
          <a:p>
            <a:endParaRPr lang="fr-FR" dirty="0"/>
          </a:p>
        </p:txBody>
      </p:sp>
    </p:spTree>
    <p:extLst>
      <p:ext uri="{BB962C8B-B14F-4D97-AF65-F5344CB8AC3E}">
        <p14:creationId xmlns:p14="http://schemas.microsoft.com/office/powerpoint/2010/main" val="26414083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style>
          <a:lnRef idx="3">
            <a:schemeClr val="lt1"/>
          </a:lnRef>
          <a:fillRef idx="1">
            <a:schemeClr val="accent3"/>
          </a:fillRef>
          <a:effectRef idx="1">
            <a:schemeClr val="accent3"/>
          </a:effectRef>
          <a:fontRef idx="minor">
            <a:schemeClr val="lt1"/>
          </a:fontRef>
        </p:style>
        <p:txBody>
          <a:bodyPr/>
          <a:lstStyle/>
          <a:p>
            <a:r>
              <a:rPr lang="fr-FR" dirty="0"/>
              <a:t>RESSOURCES HUMAINES </a:t>
            </a:r>
          </a:p>
        </p:txBody>
      </p:sp>
      <p:graphicFrame>
        <p:nvGraphicFramePr>
          <p:cNvPr id="7" name="Tableau 6"/>
          <p:cNvGraphicFramePr>
            <a:graphicFrameLocks noGrp="1"/>
          </p:cNvGraphicFramePr>
          <p:nvPr>
            <p:extLst>
              <p:ext uri="{D42A27DB-BD31-4B8C-83A1-F6EECF244321}">
                <p14:modId xmlns:p14="http://schemas.microsoft.com/office/powerpoint/2010/main" val="2000051029"/>
              </p:ext>
            </p:extLst>
          </p:nvPr>
        </p:nvGraphicFramePr>
        <p:xfrm>
          <a:off x="1911304" y="1124753"/>
          <a:ext cx="5613023" cy="5733243"/>
        </p:xfrm>
        <a:graphic>
          <a:graphicData uri="http://schemas.openxmlformats.org/drawingml/2006/table">
            <a:tbl>
              <a:tblPr firstRow="1" firstCol="1" bandRow="1">
                <a:tableStyleId>{5C22544A-7EE6-4342-B048-85BDC9FD1C3A}</a:tableStyleId>
              </a:tblPr>
              <a:tblGrid>
                <a:gridCol w="2841653"/>
                <a:gridCol w="2771370"/>
              </a:tblGrid>
              <a:tr h="473781">
                <a:tc>
                  <a:txBody>
                    <a:bodyPr/>
                    <a:lstStyle/>
                    <a:p>
                      <a:pPr marL="226695" algn="ctr">
                        <a:lnSpc>
                          <a:spcPct val="115000"/>
                        </a:lnSpc>
                        <a:spcAft>
                          <a:spcPts val="1000"/>
                        </a:spcAft>
                      </a:pPr>
                      <a:r>
                        <a:rPr lang="fr-FR" sz="1100">
                          <a:effectLst/>
                        </a:rPr>
                        <a:t>Désignation des catégories socioprofessionnelles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c>
                  <a:txBody>
                    <a:bodyPr/>
                    <a:lstStyle/>
                    <a:p>
                      <a:pPr marL="226695" algn="ctr">
                        <a:lnSpc>
                          <a:spcPct val="115000"/>
                        </a:lnSpc>
                        <a:spcAft>
                          <a:spcPts val="1000"/>
                        </a:spcAft>
                      </a:pPr>
                      <a:r>
                        <a:rPr lang="fr-FR" sz="1100">
                          <a:effectLst/>
                        </a:rPr>
                        <a:t>CRAPH</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r>
              <a:tr h="234937">
                <a:tc>
                  <a:txBody>
                    <a:bodyPr/>
                    <a:lstStyle/>
                    <a:p>
                      <a:pPr marL="226695">
                        <a:lnSpc>
                          <a:spcPct val="115000"/>
                        </a:lnSpc>
                        <a:spcAft>
                          <a:spcPts val="0"/>
                        </a:spcAft>
                      </a:pPr>
                      <a:r>
                        <a:rPr lang="fr-FR" sz="1000">
                          <a:effectLst/>
                        </a:rPr>
                        <a:t>Personnel médical (Extérieurs)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c>
                  <a:txBody>
                    <a:bodyPr/>
                    <a:lstStyle/>
                    <a:p>
                      <a:pPr marL="226695" algn="ctr">
                        <a:lnSpc>
                          <a:spcPct val="115000"/>
                        </a:lnSpc>
                        <a:spcAft>
                          <a:spcPts val="0"/>
                        </a:spcAft>
                      </a:pPr>
                      <a:r>
                        <a:rPr lang="fr-FR" sz="1100">
                          <a:effectLst/>
                        </a:rPr>
                        <a:t>08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r>
              <a:tr h="234937">
                <a:tc>
                  <a:txBody>
                    <a:bodyPr/>
                    <a:lstStyle/>
                    <a:p>
                      <a:pPr marL="226695">
                        <a:lnSpc>
                          <a:spcPct val="115000"/>
                        </a:lnSpc>
                        <a:spcAft>
                          <a:spcPts val="0"/>
                        </a:spcAft>
                      </a:pPr>
                      <a:r>
                        <a:rPr lang="fr-FR" sz="1000">
                          <a:effectLst/>
                        </a:rPr>
                        <a:t>Médecin de réadaptation physique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c>
                  <a:txBody>
                    <a:bodyPr/>
                    <a:lstStyle/>
                    <a:p>
                      <a:pPr marL="226695" algn="ctr">
                        <a:lnSpc>
                          <a:spcPct val="115000"/>
                        </a:lnSpc>
                        <a:spcAft>
                          <a:spcPts val="0"/>
                        </a:spcAft>
                      </a:pPr>
                      <a:r>
                        <a:rPr lang="fr-FR" sz="1100">
                          <a:effectLst/>
                        </a:rPr>
                        <a:t>08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r>
              <a:tr h="266974">
                <a:tc>
                  <a:txBody>
                    <a:bodyPr/>
                    <a:lstStyle/>
                    <a:p>
                      <a:pPr marL="226695" algn="just">
                        <a:lnSpc>
                          <a:spcPct val="115000"/>
                        </a:lnSpc>
                        <a:spcAft>
                          <a:spcPts val="0"/>
                        </a:spcAft>
                      </a:pPr>
                      <a:r>
                        <a:rPr lang="fr-FR" sz="1000">
                          <a:effectLst/>
                        </a:rPr>
                        <a:t>Personnel paramédical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c>
                  <a:txBody>
                    <a:bodyPr/>
                    <a:lstStyle/>
                    <a:p>
                      <a:pPr marL="226695" algn="ctr">
                        <a:lnSpc>
                          <a:spcPct val="115000"/>
                        </a:lnSpc>
                        <a:spcAft>
                          <a:spcPts val="1000"/>
                        </a:spcAft>
                      </a:pPr>
                      <a:r>
                        <a:rPr lang="fr-FR" sz="1100">
                          <a:effectLst/>
                        </a:rPr>
                        <a:t>05</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r>
              <a:tr h="234937">
                <a:tc>
                  <a:txBody>
                    <a:bodyPr/>
                    <a:lstStyle/>
                    <a:p>
                      <a:pPr marL="226695" algn="just">
                        <a:lnSpc>
                          <a:spcPct val="115000"/>
                        </a:lnSpc>
                        <a:spcAft>
                          <a:spcPts val="0"/>
                        </a:spcAft>
                      </a:pPr>
                      <a:r>
                        <a:rPr lang="fr-FR" sz="1000">
                          <a:effectLst/>
                        </a:rPr>
                        <a:t>Kinésithérapeute d’Etat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c>
                  <a:txBody>
                    <a:bodyPr/>
                    <a:lstStyle/>
                    <a:p>
                      <a:pPr marL="226695" algn="ctr">
                        <a:lnSpc>
                          <a:spcPct val="115000"/>
                        </a:lnSpc>
                        <a:spcAft>
                          <a:spcPts val="0"/>
                        </a:spcAft>
                      </a:pPr>
                      <a:r>
                        <a:rPr lang="fr-FR" sz="1100">
                          <a:effectLst/>
                        </a:rPr>
                        <a:t>02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r>
              <a:tr h="234937">
                <a:tc>
                  <a:txBody>
                    <a:bodyPr/>
                    <a:lstStyle/>
                    <a:p>
                      <a:pPr marL="226695" algn="just">
                        <a:lnSpc>
                          <a:spcPct val="115000"/>
                        </a:lnSpc>
                        <a:spcAft>
                          <a:spcPts val="0"/>
                        </a:spcAft>
                      </a:pPr>
                      <a:r>
                        <a:rPr lang="fr-FR" sz="1000">
                          <a:effectLst/>
                        </a:rPr>
                        <a:t>Technicien Orthoprothésistes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c>
                  <a:txBody>
                    <a:bodyPr/>
                    <a:lstStyle/>
                    <a:p>
                      <a:pPr marL="226695" algn="ctr">
                        <a:lnSpc>
                          <a:spcPct val="115000"/>
                        </a:lnSpc>
                        <a:spcAft>
                          <a:spcPts val="0"/>
                        </a:spcAft>
                      </a:pPr>
                      <a:r>
                        <a:rPr lang="fr-FR" sz="1100">
                          <a:effectLst/>
                        </a:rPr>
                        <a:t>01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r>
              <a:tr h="234937">
                <a:tc>
                  <a:txBody>
                    <a:bodyPr/>
                    <a:lstStyle/>
                    <a:p>
                      <a:pPr marL="226695" algn="just">
                        <a:lnSpc>
                          <a:spcPct val="115000"/>
                        </a:lnSpc>
                        <a:spcAft>
                          <a:spcPts val="0"/>
                        </a:spcAft>
                      </a:pPr>
                      <a:r>
                        <a:rPr lang="fr-FR" sz="1000">
                          <a:effectLst/>
                        </a:rPr>
                        <a:t>Orthophoniste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c>
                  <a:txBody>
                    <a:bodyPr/>
                    <a:lstStyle/>
                    <a:p>
                      <a:pPr marL="226695" algn="ctr">
                        <a:lnSpc>
                          <a:spcPct val="115000"/>
                        </a:lnSpc>
                        <a:spcAft>
                          <a:spcPts val="0"/>
                        </a:spcAft>
                      </a:pPr>
                      <a:r>
                        <a:rPr lang="fr-FR" sz="1100">
                          <a:effectLst/>
                        </a:rPr>
                        <a:t>02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r>
              <a:tr h="234937">
                <a:tc>
                  <a:txBody>
                    <a:bodyPr/>
                    <a:lstStyle/>
                    <a:p>
                      <a:pPr marL="226695" algn="just">
                        <a:lnSpc>
                          <a:spcPct val="115000"/>
                        </a:lnSpc>
                        <a:spcAft>
                          <a:spcPts val="0"/>
                        </a:spcAft>
                      </a:pPr>
                      <a:r>
                        <a:rPr lang="fr-FR" sz="1000">
                          <a:effectLst/>
                        </a:rPr>
                        <a:t>Cordonnier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c>
                  <a:txBody>
                    <a:bodyPr/>
                    <a:lstStyle/>
                    <a:p>
                      <a:pPr marL="226695" algn="ctr">
                        <a:lnSpc>
                          <a:spcPct val="115000"/>
                        </a:lnSpc>
                        <a:spcAft>
                          <a:spcPts val="0"/>
                        </a:spcAft>
                      </a:pPr>
                      <a:r>
                        <a:rPr lang="fr-FR" sz="1100">
                          <a:effectLst/>
                        </a:rPr>
                        <a:t>01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r>
              <a:tr h="234937">
                <a:tc>
                  <a:txBody>
                    <a:bodyPr/>
                    <a:lstStyle/>
                    <a:p>
                      <a:pPr marL="226695" algn="just">
                        <a:lnSpc>
                          <a:spcPct val="115000"/>
                        </a:lnSpc>
                        <a:spcAft>
                          <a:spcPts val="0"/>
                        </a:spcAft>
                      </a:pPr>
                      <a:r>
                        <a:rPr lang="fr-FR" sz="1000">
                          <a:effectLst/>
                        </a:rPr>
                        <a:t>Chargé de communication</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c>
                  <a:txBody>
                    <a:bodyPr/>
                    <a:lstStyle/>
                    <a:p>
                      <a:pPr marL="226695" algn="ctr">
                        <a:lnSpc>
                          <a:spcPct val="115000"/>
                        </a:lnSpc>
                        <a:spcAft>
                          <a:spcPts val="0"/>
                        </a:spcAft>
                      </a:pPr>
                      <a:r>
                        <a:rPr lang="fr-FR" sz="1100">
                          <a:effectLst/>
                        </a:rPr>
                        <a:t>01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r>
              <a:tr h="234937">
                <a:tc>
                  <a:txBody>
                    <a:bodyPr/>
                    <a:lstStyle/>
                    <a:p>
                      <a:pPr marL="226695" algn="just">
                        <a:lnSpc>
                          <a:spcPct val="115000"/>
                        </a:lnSpc>
                        <a:spcAft>
                          <a:spcPts val="0"/>
                        </a:spcAft>
                      </a:pPr>
                      <a:r>
                        <a:rPr lang="fr-FR" sz="1000">
                          <a:effectLst/>
                        </a:rPr>
                        <a:t>Personnel administratif</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c>
                  <a:txBody>
                    <a:bodyPr/>
                    <a:lstStyle/>
                    <a:p>
                      <a:pPr marL="226695" algn="ctr">
                        <a:lnSpc>
                          <a:spcPct val="115000"/>
                        </a:lnSpc>
                        <a:spcAft>
                          <a:spcPts val="0"/>
                        </a:spcAft>
                      </a:pPr>
                      <a:r>
                        <a:rPr lang="fr-FR" sz="1100">
                          <a:effectLst/>
                        </a:rPr>
                        <a:t>11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r>
              <a:tr h="234937">
                <a:tc>
                  <a:txBody>
                    <a:bodyPr/>
                    <a:lstStyle/>
                    <a:p>
                      <a:pPr marL="226695" algn="just">
                        <a:lnSpc>
                          <a:spcPct val="115000"/>
                        </a:lnSpc>
                        <a:spcAft>
                          <a:spcPts val="0"/>
                        </a:spcAft>
                      </a:pPr>
                      <a:r>
                        <a:rPr lang="fr-FR" sz="1000">
                          <a:effectLst/>
                        </a:rPr>
                        <a:t>Directeur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c>
                  <a:txBody>
                    <a:bodyPr/>
                    <a:lstStyle/>
                    <a:p>
                      <a:pPr marL="226695" algn="ctr">
                        <a:lnSpc>
                          <a:spcPct val="115000"/>
                        </a:lnSpc>
                        <a:spcAft>
                          <a:spcPts val="0"/>
                        </a:spcAft>
                      </a:pPr>
                      <a:r>
                        <a:rPr lang="fr-FR" sz="1100">
                          <a:effectLst/>
                        </a:rPr>
                        <a:t>01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r>
              <a:tr h="234937">
                <a:tc>
                  <a:txBody>
                    <a:bodyPr/>
                    <a:lstStyle/>
                    <a:p>
                      <a:pPr marL="226695" algn="just">
                        <a:lnSpc>
                          <a:spcPct val="115000"/>
                        </a:lnSpc>
                        <a:spcAft>
                          <a:spcPts val="0"/>
                        </a:spcAft>
                      </a:pPr>
                      <a:r>
                        <a:rPr lang="fr-FR" sz="1000">
                          <a:effectLst/>
                        </a:rPr>
                        <a:t>Directeur (trice) adjoint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c>
                  <a:txBody>
                    <a:bodyPr/>
                    <a:lstStyle/>
                    <a:p>
                      <a:pPr marL="226695" algn="ctr">
                        <a:lnSpc>
                          <a:spcPct val="115000"/>
                        </a:lnSpc>
                        <a:spcAft>
                          <a:spcPts val="0"/>
                        </a:spcAft>
                      </a:pPr>
                      <a:r>
                        <a:rPr lang="fr-FR" sz="1100">
                          <a:effectLst/>
                        </a:rPr>
                        <a:t>01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r>
              <a:tr h="234937">
                <a:tc>
                  <a:txBody>
                    <a:bodyPr/>
                    <a:lstStyle/>
                    <a:p>
                      <a:pPr marL="226695" algn="just">
                        <a:lnSpc>
                          <a:spcPct val="115000"/>
                        </a:lnSpc>
                        <a:spcAft>
                          <a:spcPts val="0"/>
                        </a:spcAft>
                      </a:pPr>
                      <a:r>
                        <a:rPr lang="fr-FR" sz="1000">
                          <a:effectLst/>
                        </a:rPr>
                        <a:t>Comptables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c>
                  <a:txBody>
                    <a:bodyPr/>
                    <a:lstStyle/>
                    <a:p>
                      <a:pPr marL="226695" algn="ctr">
                        <a:lnSpc>
                          <a:spcPct val="115000"/>
                        </a:lnSpc>
                        <a:spcAft>
                          <a:spcPts val="0"/>
                        </a:spcAft>
                      </a:pPr>
                      <a:r>
                        <a:rPr lang="fr-FR" sz="1100">
                          <a:effectLst/>
                        </a:rPr>
                        <a:t>01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r>
              <a:tr h="234937">
                <a:tc>
                  <a:txBody>
                    <a:bodyPr/>
                    <a:lstStyle/>
                    <a:p>
                      <a:pPr marL="226695" algn="just">
                        <a:lnSpc>
                          <a:spcPct val="115000"/>
                        </a:lnSpc>
                        <a:spcAft>
                          <a:spcPts val="0"/>
                        </a:spcAft>
                      </a:pPr>
                      <a:r>
                        <a:rPr lang="fr-FR" sz="1000">
                          <a:effectLst/>
                        </a:rPr>
                        <a:t>Caissiers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c>
                  <a:txBody>
                    <a:bodyPr/>
                    <a:lstStyle/>
                    <a:p>
                      <a:pPr marL="226695" algn="ctr">
                        <a:lnSpc>
                          <a:spcPct val="115000"/>
                        </a:lnSpc>
                        <a:spcAft>
                          <a:spcPts val="0"/>
                        </a:spcAft>
                      </a:pPr>
                      <a:r>
                        <a:rPr lang="fr-FR" sz="1100">
                          <a:effectLst/>
                        </a:rPr>
                        <a:t>02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r>
              <a:tr h="427158">
                <a:tc>
                  <a:txBody>
                    <a:bodyPr/>
                    <a:lstStyle/>
                    <a:p>
                      <a:pPr marL="226695" algn="just">
                        <a:lnSpc>
                          <a:spcPct val="115000"/>
                        </a:lnSpc>
                        <a:spcAft>
                          <a:spcPts val="0"/>
                        </a:spcAft>
                      </a:pPr>
                      <a:r>
                        <a:rPr lang="fr-FR" sz="1000">
                          <a:effectLst/>
                        </a:rPr>
                        <a:t>Gestionnaires des ressources humaines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c>
                  <a:txBody>
                    <a:bodyPr/>
                    <a:lstStyle/>
                    <a:p>
                      <a:pPr marL="226695" algn="ctr">
                        <a:lnSpc>
                          <a:spcPct val="115000"/>
                        </a:lnSpc>
                        <a:spcAft>
                          <a:spcPts val="0"/>
                        </a:spcAft>
                      </a:pPr>
                      <a:r>
                        <a:rPr lang="fr-FR" sz="1100">
                          <a:effectLst/>
                        </a:rPr>
                        <a:t>01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r>
              <a:tr h="234937">
                <a:tc>
                  <a:txBody>
                    <a:bodyPr/>
                    <a:lstStyle/>
                    <a:p>
                      <a:pPr marL="226695" algn="just">
                        <a:lnSpc>
                          <a:spcPct val="115000"/>
                        </a:lnSpc>
                        <a:spcAft>
                          <a:spcPts val="0"/>
                        </a:spcAft>
                      </a:pPr>
                      <a:r>
                        <a:rPr lang="fr-FR" sz="1000">
                          <a:effectLst/>
                        </a:rPr>
                        <a:t>Agent d’accueil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c>
                  <a:txBody>
                    <a:bodyPr/>
                    <a:lstStyle/>
                    <a:p>
                      <a:pPr marL="226695" algn="ctr">
                        <a:lnSpc>
                          <a:spcPct val="115000"/>
                        </a:lnSpc>
                        <a:spcAft>
                          <a:spcPts val="0"/>
                        </a:spcAft>
                      </a:pPr>
                      <a:r>
                        <a:rPr lang="fr-FR" sz="1100">
                          <a:effectLst/>
                        </a:rPr>
                        <a:t>01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r>
              <a:tr h="234937">
                <a:tc>
                  <a:txBody>
                    <a:bodyPr/>
                    <a:lstStyle/>
                    <a:p>
                      <a:pPr marL="226695" algn="just">
                        <a:lnSpc>
                          <a:spcPct val="115000"/>
                        </a:lnSpc>
                        <a:spcAft>
                          <a:spcPts val="0"/>
                        </a:spcAft>
                      </a:pPr>
                      <a:r>
                        <a:rPr lang="fr-FR" sz="1000">
                          <a:effectLst/>
                        </a:rPr>
                        <a:t>Chauffeurs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c>
                  <a:txBody>
                    <a:bodyPr/>
                    <a:lstStyle/>
                    <a:p>
                      <a:pPr marL="226695" algn="ctr">
                        <a:lnSpc>
                          <a:spcPct val="115000"/>
                        </a:lnSpc>
                        <a:spcAft>
                          <a:spcPts val="0"/>
                        </a:spcAft>
                      </a:pPr>
                      <a:r>
                        <a:rPr lang="fr-FR" sz="1100">
                          <a:effectLst/>
                        </a:rPr>
                        <a:t>01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r>
              <a:tr h="234937">
                <a:tc>
                  <a:txBody>
                    <a:bodyPr/>
                    <a:lstStyle/>
                    <a:p>
                      <a:pPr marL="226695" algn="just">
                        <a:lnSpc>
                          <a:spcPct val="115000"/>
                        </a:lnSpc>
                        <a:spcAft>
                          <a:spcPts val="0"/>
                        </a:spcAft>
                      </a:pPr>
                      <a:r>
                        <a:rPr lang="fr-FR" sz="1000">
                          <a:effectLst/>
                        </a:rPr>
                        <a:t>Agents de sécurité</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c>
                  <a:txBody>
                    <a:bodyPr/>
                    <a:lstStyle/>
                    <a:p>
                      <a:pPr marL="226695" algn="ctr">
                        <a:lnSpc>
                          <a:spcPct val="115000"/>
                        </a:lnSpc>
                        <a:spcAft>
                          <a:spcPts val="0"/>
                        </a:spcAft>
                      </a:pPr>
                      <a:r>
                        <a:rPr lang="fr-FR" sz="1100">
                          <a:effectLst/>
                        </a:rPr>
                        <a:t>01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r>
              <a:tr h="234937">
                <a:tc>
                  <a:txBody>
                    <a:bodyPr/>
                    <a:lstStyle/>
                    <a:p>
                      <a:pPr marL="226695" algn="just">
                        <a:lnSpc>
                          <a:spcPct val="115000"/>
                        </a:lnSpc>
                        <a:spcAft>
                          <a:spcPts val="0"/>
                        </a:spcAft>
                      </a:pPr>
                      <a:r>
                        <a:rPr lang="fr-FR" sz="1000">
                          <a:effectLst/>
                        </a:rPr>
                        <a:t>Agents d’entretien</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c>
                  <a:txBody>
                    <a:bodyPr/>
                    <a:lstStyle/>
                    <a:p>
                      <a:pPr marL="226695" algn="ctr">
                        <a:lnSpc>
                          <a:spcPct val="115000"/>
                        </a:lnSpc>
                        <a:spcAft>
                          <a:spcPts val="0"/>
                        </a:spcAft>
                      </a:pPr>
                      <a:r>
                        <a:rPr lang="fr-FR" sz="1100">
                          <a:effectLst/>
                        </a:rPr>
                        <a:t>01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r>
              <a:tr h="272391">
                <a:tc>
                  <a:txBody>
                    <a:bodyPr/>
                    <a:lstStyle/>
                    <a:p>
                      <a:pPr marL="226695">
                        <a:lnSpc>
                          <a:spcPct val="115000"/>
                        </a:lnSpc>
                        <a:spcAft>
                          <a:spcPts val="1000"/>
                        </a:spcAft>
                      </a:pPr>
                      <a:r>
                        <a:rPr lang="fr-FR" sz="1100">
                          <a:effectLst/>
                        </a:rPr>
                        <a:t>Secrétaire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c>
                  <a:txBody>
                    <a:bodyPr/>
                    <a:lstStyle/>
                    <a:p>
                      <a:pPr marL="226695" algn="ctr">
                        <a:lnSpc>
                          <a:spcPct val="115000"/>
                        </a:lnSpc>
                        <a:spcAft>
                          <a:spcPts val="1000"/>
                        </a:spcAft>
                      </a:pPr>
                      <a:r>
                        <a:rPr lang="fr-FR" sz="1100">
                          <a:effectLst/>
                        </a:rPr>
                        <a:t>01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r>
              <a:tr h="234937">
                <a:tc>
                  <a:txBody>
                    <a:bodyPr/>
                    <a:lstStyle/>
                    <a:p>
                      <a:pPr marL="226695">
                        <a:lnSpc>
                          <a:spcPct val="115000"/>
                        </a:lnSpc>
                        <a:spcAft>
                          <a:spcPts val="1000"/>
                        </a:spcAft>
                      </a:pPr>
                      <a:r>
                        <a:rPr lang="fr-FR" sz="1100">
                          <a:effectLst/>
                        </a:rPr>
                        <a:t>Aumônier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c>
                  <a:txBody>
                    <a:bodyPr/>
                    <a:lstStyle/>
                    <a:p>
                      <a:pPr marL="226695" algn="ctr">
                        <a:lnSpc>
                          <a:spcPct val="115000"/>
                        </a:lnSpc>
                        <a:spcAft>
                          <a:spcPts val="1000"/>
                        </a:spcAft>
                      </a:pPr>
                      <a:r>
                        <a:rPr lang="fr-FR" sz="1100">
                          <a:effectLst/>
                        </a:rPr>
                        <a:t>01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r>
              <a:tr h="299010">
                <a:tc>
                  <a:txBody>
                    <a:bodyPr/>
                    <a:lstStyle/>
                    <a:p>
                      <a:pPr marL="226695">
                        <a:lnSpc>
                          <a:spcPct val="115000"/>
                        </a:lnSpc>
                        <a:spcAft>
                          <a:spcPts val="1000"/>
                        </a:spcAft>
                      </a:pPr>
                      <a:r>
                        <a:rPr lang="fr-FR" sz="1300">
                          <a:effectLst/>
                        </a:rPr>
                        <a:t>TOTAL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c>
                  <a:txBody>
                    <a:bodyPr/>
                    <a:lstStyle/>
                    <a:p>
                      <a:pPr marL="226695" algn="ctr">
                        <a:lnSpc>
                          <a:spcPct val="115000"/>
                        </a:lnSpc>
                        <a:spcAft>
                          <a:spcPts val="1000"/>
                        </a:spcAft>
                      </a:pPr>
                      <a:r>
                        <a:rPr lang="fr-FR" sz="1300" dirty="0">
                          <a:effectLst/>
                        </a:rPr>
                        <a:t>23</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021" marR="66021" marT="0" marB="0"/>
                </a:tc>
              </a:tr>
            </a:tbl>
          </a:graphicData>
        </a:graphic>
      </p:graphicFrame>
    </p:spTree>
    <p:extLst>
      <p:ext uri="{BB962C8B-B14F-4D97-AF65-F5344CB8AC3E}">
        <p14:creationId xmlns:p14="http://schemas.microsoft.com/office/powerpoint/2010/main" val="26425766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908720"/>
            <a:ext cx="8229600" cy="1143000"/>
          </a:xfrm>
        </p:spPr>
        <p:style>
          <a:lnRef idx="3">
            <a:schemeClr val="lt1"/>
          </a:lnRef>
          <a:fillRef idx="1">
            <a:schemeClr val="accent3"/>
          </a:fillRef>
          <a:effectRef idx="1">
            <a:schemeClr val="accent3"/>
          </a:effectRef>
          <a:fontRef idx="minor">
            <a:schemeClr val="lt1"/>
          </a:fontRef>
        </p:style>
        <p:txBody>
          <a:bodyPr>
            <a:normAutofit fontScale="90000"/>
          </a:bodyPr>
          <a:lstStyle/>
          <a:p>
            <a:r>
              <a:rPr lang="fr-FR" dirty="0" smtClean="0"/>
              <a:t/>
            </a:r>
            <a:br>
              <a:rPr lang="fr-FR" dirty="0" smtClean="0"/>
            </a:br>
            <a:r>
              <a:rPr lang="fr-FR" dirty="0"/>
              <a:t/>
            </a:r>
            <a:br>
              <a:rPr lang="fr-FR" dirty="0"/>
            </a:br>
            <a:r>
              <a:rPr lang="fr-FR" dirty="0" smtClean="0"/>
              <a:t>Le </a:t>
            </a:r>
            <a:r>
              <a:rPr lang="fr-FR" dirty="0"/>
              <a:t>CRAPH </a:t>
            </a:r>
            <a:r>
              <a:rPr lang="fr-FR" dirty="0" smtClean="0"/>
              <a:t>dispose </a:t>
            </a:r>
            <a:r>
              <a:rPr lang="fr-FR" dirty="0"/>
              <a:t>d’infrastructures </a:t>
            </a:r>
            <a:r>
              <a:rPr lang="fr-FR" dirty="0" smtClean="0"/>
              <a:t>adaptées. </a:t>
            </a:r>
            <a:r>
              <a:rPr lang="fr-FR" dirty="0"/>
              <a:t/>
            </a:r>
            <a:br>
              <a:rPr lang="fr-FR" dirty="0"/>
            </a:br>
            <a:r>
              <a:rPr lang="fr-FR" dirty="0"/>
              <a:t> </a:t>
            </a:r>
            <a:br>
              <a:rPr lang="fr-FR" dirty="0"/>
            </a:br>
            <a:endParaRPr lang="fr-FR" dirty="0"/>
          </a:p>
        </p:txBody>
      </p:sp>
      <p:graphicFrame>
        <p:nvGraphicFramePr>
          <p:cNvPr id="6" name="Tableau 5"/>
          <p:cNvGraphicFramePr>
            <a:graphicFrameLocks noGrp="1"/>
          </p:cNvGraphicFramePr>
          <p:nvPr>
            <p:extLst>
              <p:ext uri="{D42A27DB-BD31-4B8C-83A1-F6EECF244321}">
                <p14:modId xmlns:p14="http://schemas.microsoft.com/office/powerpoint/2010/main" val="2251166394"/>
              </p:ext>
            </p:extLst>
          </p:nvPr>
        </p:nvGraphicFramePr>
        <p:xfrm>
          <a:off x="467544" y="2136108"/>
          <a:ext cx="8208912" cy="4173216"/>
        </p:xfrm>
        <a:graphic>
          <a:graphicData uri="http://schemas.openxmlformats.org/drawingml/2006/table">
            <a:tbl>
              <a:tblPr firstRow="1" firstCol="1" bandRow="1">
                <a:tableStyleId>{5C22544A-7EE6-4342-B048-85BDC9FD1C3A}</a:tableStyleId>
              </a:tblPr>
              <a:tblGrid>
                <a:gridCol w="8208912"/>
              </a:tblGrid>
              <a:tr h="895847">
                <a:tc>
                  <a:txBody>
                    <a:bodyPr/>
                    <a:lstStyle/>
                    <a:p>
                      <a:pPr marL="226695" algn="ctr">
                        <a:lnSpc>
                          <a:spcPct val="115000"/>
                        </a:lnSpc>
                        <a:spcAft>
                          <a:spcPts val="1000"/>
                        </a:spcAft>
                      </a:pPr>
                      <a:r>
                        <a:rPr lang="fr-FR" sz="1100" dirty="0">
                          <a:effectLst/>
                        </a:rPr>
                        <a:t> </a:t>
                      </a:r>
                    </a:p>
                    <a:p>
                      <a:pPr marL="226695" algn="ctr">
                        <a:lnSpc>
                          <a:spcPct val="115000"/>
                        </a:lnSpc>
                        <a:spcAft>
                          <a:spcPts val="1000"/>
                        </a:spcAft>
                      </a:pPr>
                      <a:r>
                        <a:rPr lang="fr-FR" sz="2400" dirty="0">
                          <a:effectLst/>
                        </a:rPr>
                        <a:t>Désignation des infrastructures</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2446">
                <a:tc>
                  <a:txBody>
                    <a:bodyPr/>
                    <a:lstStyle/>
                    <a:p>
                      <a:pPr marL="43815" algn="just">
                        <a:lnSpc>
                          <a:spcPct val="115000"/>
                        </a:lnSpc>
                        <a:spcAft>
                          <a:spcPts val="0"/>
                        </a:spcAft>
                      </a:pPr>
                      <a:r>
                        <a:rPr lang="fr-FR" sz="1400" dirty="0">
                          <a:effectLst/>
                        </a:rPr>
                        <a:t>Salle d’attente </a:t>
                      </a:r>
                      <a:r>
                        <a:rPr lang="fr-FR" sz="1400" dirty="0" smtClean="0">
                          <a:effectLst/>
                        </a:rPr>
                        <a:t>                                                                                                                                  </a:t>
                      </a:r>
                      <a:r>
                        <a:rPr lang="fr-FR" sz="1400" dirty="0" smtClean="0">
                          <a:effectLst/>
                          <a:latin typeface="Calibri" panose="020F0502020204030204" pitchFamily="34" charset="0"/>
                          <a:cs typeface="Times New Roman" panose="02020603050405020304" pitchFamily="18" charset="0"/>
                        </a:rPr>
                        <a:t>01</a:t>
                      </a:r>
                      <a:endParaRPr lang="fr-FR" sz="1400" dirty="0" smtClean="0">
                        <a:effectLst/>
                      </a:endParaRPr>
                    </a:p>
                  </a:txBody>
                  <a:tcPr marL="68580" marR="68580" marT="0" marB="0"/>
                </a:tc>
              </a:tr>
              <a:tr h="272446">
                <a:tc>
                  <a:txBody>
                    <a:bodyPr/>
                    <a:lstStyle/>
                    <a:p>
                      <a:pPr marL="43815" algn="just">
                        <a:lnSpc>
                          <a:spcPct val="115000"/>
                        </a:lnSpc>
                        <a:spcAft>
                          <a:spcPts val="0"/>
                        </a:spcAft>
                      </a:pPr>
                      <a:r>
                        <a:rPr lang="fr-FR" sz="1400" dirty="0">
                          <a:effectLst/>
                        </a:rPr>
                        <a:t>Salle de </a:t>
                      </a:r>
                      <a:r>
                        <a:rPr lang="fr-FR" sz="1400" dirty="0" smtClean="0">
                          <a:effectLst/>
                        </a:rPr>
                        <a:t>consultation                                                                                                                       01</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2446">
                <a:tc>
                  <a:txBody>
                    <a:bodyPr/>
                    <a:lstStyle/>
                    <a:p>
                      <a:pPr marL="43815" algn="just">
                        <a:lnSpc>
                          <a:spcPct val="115000"/>
                        </a:lnSpc>
                        <a:spcAft>
                          <a:spcPts val="0"/>
                        </a:spcAft>
                      </a:pPr>
                      <a:r>
                        <a:rPr lang="fr-FR" sz="1400" dirty="0">
                          <a:effectLst/>
                        </a:rPr>
                        <a:t>Salle pour Kinésithérapie </a:t>
                      </a:r>
                      <a:r>
                        <a:rPr lang="fr-FR" sz="1400" dirty="0" smtClean="0">
                          <a:effectLst/>
                        </a:rPr>
                        <a:t>                                                                                                              01</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2446">
                <a:tc>
                  <a:txBody>
                    <a:bodyPr/>
                    <a:lstStyle/>
                    <a:p>
                      <a:pPr marL="43815" algn="just">
                        <a:lnSpc>
                          <a:spcPct val="115000"/>
                        </a:lnSpc>
                        <a:spcAft>
                          <a:spcPts val="0"/>
                        </a:spcAft>
                      </a:pPr>
                      <a:r>
                        <a:rPr lang="fr-FR" sz="1400" dirty="0">
                          <a:effectLst/>
                        </a:rPr>
                        <a:t>Salle pour orthophonie </a:t>
                      </a:r>
                      <a:r>
                        <a:rPr lang="fr-FR" sz="1400" dirty="0" smtClean="0">
                          <a:effectLst/>
                        </a:rPr>
                        <a:t>                                                                                                                 01</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2446">
                <a:tc>
                  <a:txBody>
                    <a:bodyPr/>
                    <a:lstStyle/>
                    <a:p>
                      <a:pPr marL="43815" algn="just">
                        <a:lnSpc>
                          <a:spcPct val="115000"/>
                        </a:lnSpc>
                        <a:spcAft>
                          <a:spcPts val="0"/>
                        </a:spcAft>
                      </a:pPr>
                      <a:r>
                        <a:rPr lang="fr-FR" sz="1400" dirty="0">
                          <a:effectLst/>
                        </a:rPr>
                        <a:t>Salle pour </a:t>
                      </a:r>
                      <a:r>
                        <a:rPr lang="fr-FR" sz="1400" dirty="0" smtClean="0">
                          <a:effectLst/>
                        </a:rPr>
                        <a:t>appareillage                                                                                                                   01</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2446">
                <a:tc>
                  <a:txBody>
                    <a:bodyPr/>
                    <a:lstStyle/>
                    <a:p>
                      <a:pPr marL="43815" algn="just">
                        <a:lnSpc>
                          <a:spcPct val="115000"/>
                        </a:lnSpc>
                        <a:spcAft>
                          <a:spcPts val="0"/>
                        </a:spcAft>
                      </a:pPr>
                      <a:r>
                        <a:rPr lang="fr-FR" sz="1400" dirty="0">
                          <a:effectLst/>
                        </a:rPr>
                        <a:t>Salle pour </a:t>
                      </a:r>
                      <a:r>
                        <a:rPr lang="fr-FR" sz="1400" dirty="0" smtClean="0">
                          <a:effectLst/>
                        </a:rPr>
                        <a:t>essayage                                                                                                                         01</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2446">
                <a:tc>
                  <a:txBody>
                    <a:bodyPr/>
                    <a:lstStyle/>
                    <a:p>
                      <a:pPr marL="43815" algn="just">
                        <a:lnSpc>
                          <a:spcPct val="115000"/>
                        </a:lnSpc>
                        <a:spcAft>
                          <a:spcPts val="0"/>
                        </a:spcAft>
                      </a:pPr>
                      <a:r>
                        <a:rPr lang="fr-FR" sz="1400" dirty="0">
                          <a:effectLst/>
                        </a:rPr>
                        <a:t>Salle pour bureau des agents </a:t>
                      </a:r>
                      <a:r>
                        <a:rPr lang="fr-FR" sz="1400" dirty="0" smtClean="0">
                          <a:effectLst/>
                        </a:rPr>
                        <a:t>                                                                                                       04</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2446">
                <a:tc>
                  <a:txBody>
                    <a:bodyPr/>
                    <a:lstStyle/>
                    <a:p>
                      <a:pPr marL="43815" algn="just">
                        <a:lnSpc>
                          <a:spcPct val="115000"/>
                        </a:lnSpc>
                        <a:spcAft>
                          <a:spcPts val="0"/>
                        </a:spcAft>
                      </a:pPr>
                      <a:r>
                        <a:rPr lang="fr-FR" sz="1400" dirty="0">
                          <a:effectLst/>
                        </a:rPr>
                        <a:t>Salle de </a:t>
                      </a:r>
                      <a:r>
                        <a:rPr lang="fr-FR" sz="1400" dirty="0" smtClean="0">
                          <a:effectLst/>
                        </a:rPr>
                        <a:t>réunion                                                                                                                               01</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80464">
                <a:tc>
                  <a:txBody>
                    <a:bodyPr/>
                    <a:lstStyle/>
                    <a:p>
                      <a:pPr marL="43815" algn="just">
                        <a:lnSpc>
                          <a:spcPct val="115000"/>
                        </a:lnSpc>
                        <a:spcAft>
                          <a:spcPts val="0"/>
                        </a:spcAft>
                      </a:pPr>
                      <a:r>
                        <a:rPr lang="fr-FR" sz="1400" dirty="0" smtClean="0">
                          <a:effectLst/>
                        </a:rPr>
                        <a:t>Magasin                                                                                                                                             01</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72446">
                <a:tc>
                  <a:txBody>
                    <a:bodyPr/>
                    <a:lstStyle/>
                    <a:p>
                      <a:pPr marL="43815" algn="just">
                        <a:lnSpc>
                          <a:spcPct val="115000"/>
                        </a:lnSpc>
                        <a:spcAft>
                          <a:spcPts val="0"/>
                        </a:spcAft>
                      </a:pPr>
                      <a:r>
                        <a:rPr lang="fr-FR" sz="1400" dirty="0" smtClean="0">
                          <a:effectLst/>
                        </a:rPr>
                        <a:t>Parking                                                                                                                                               01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44891">
                <a:tc>
                  <a:txBody>
                    <a:bodyPr/>
                    <a:lstStyle/>
                    <a:p>
                      <a:pPr marL="43815" marR="0" indent="0" algn="just" defTabSz="914400" rtl="0" eaLnBrk="1" fontAlgn="auto" latinLnBrk="0" hangingPunct="1">
                        <a:lnSpc>
                          <a:spcPct val="115000"/>
                        </a:lnSpc>
                        <a:spcBef>
                          <a:spcPts val="0"/>
                        </a:spcBef>
                        <a:spcAft>
                          <a:spcPts val="0"/>
                        </a:spcAft>
                        <a:buClrTx/>
                        <a:buSzTx/>
                        <a:buFontTx/>
                        <a:buNone/>
                        <a:tabLst/>
                        <a:defRPr/>
                      </a:pPr>
                      <a:r>
                        <a:rPr lang="fr-FR" sz="1400" dirty="0" smtClean="0">
                          <a:effectLst/>
                        </a:rPr>
                        <a:t>TOTAL                                                                                                                                                 13</a:t>
                      </a:r>
                      <a:endParaRPr lang="fr-FR"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3815" algn="just">
                        <a:lnSpc>
                          <a:spcPct val="115000"/>
                        </a:lnSpc>
                        <a:spcAft>
                          <a:spcPts val="0"/>
                        </a:spcAft>
                      </a:pP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0630435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a:lstStyle/>
          <a:p>
            <a:r>
              <a:rPr lang="fr-FR" dirty="0"/>
              <a:t>EQUIPEMENT DU </a:t>
            </a:r>
            <a:r>
              <a:rPr lang="fr-FR" dirty="0" smtClean="0"/>
              <a:t>CRAPH </a:t>
            </a:r>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3293453173"/>
              </p:ext>
            </p:extLst>
          </p:nvPr>
        </p:nvGraphicFramePr>
        <p:xfrm>
          <a:off x="2094030" y="1407996"/>
          <a:ext cx="4955940" cy="5297070"/>
        </p:xfrm>
        <a:graphic>
          <a:graphicData uri="http://schemas.openxmlformats.org/drawingml/2006/table">
            <a:tbl>
              <a:tblPr firstRow="1" firstCol="1" bandRow="1">
                <a:tableStyleId>{5C22544A-7EE6-4342-B048-85BDC9FD1C3A}</a:tableStyleId>
              </a:tblPr>
              <a:tblGrid>
                <a:gridCol w="1651980"/>
                <a:gridCol w="1651980"/>
                <a:gridCol w="1651980"/>
              </a:tblGrid>
              <a:tr h="173610">
                <a:tc>
                  <a:txBody>
                    <a:bodyPr/>
                    <a:lstStyle/>
                    <a:p>
                      <a:pPr marL="226695">
                        <a:lnSpc>
                          <a:spcPct val="115000"/>
                        </a:lnSpc>
                        <a:spcAft>
                          <a:spcPts val="1000"/>
                        </a:spcAft>
                        <a:tabLst>
                          <a:tab pos="2173605" algn="l"/>
                        </a:tabLst>
                      </a:pPr>
                      <a:r>
                        <a:rPr lang="fr-FR" sz="900" dirty="0">
                          <a:effectLst/>
                        </a:rPr>
                        <a:t>LIEU</a:t>
                      </a:r>
                      <a:endParaRPr lang="fr-F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1000"/>
                        </a:spcAft>
                        <a:tabLst>
                          <a:tab pos="2173605" algn="l"/>
                        </a:tabLst>
                      </a:pPr>
                      <a:r>
                        <a:rPr lang="fr-FR" sz="900">
                          <a:effectLst/>
                        </a:rPr>
                        <a:t>DESIGNATION</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1000"/>
                        </a:spcAft>
                        <a:tabLst>
                          <a:tab pos="2173605" algn="l"/>
                        </a:tabLst>
                      </a:pPr>
                      <a:r>
                        <a:rPr lang="fr-FR" sz="900">
                          <a:effectLst/>
                        </a:rPr>
                        <a:t>QUANTITE AU CRAPH</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r>
              <a:tr h="520830">
                <a:tc>
                  <a:txBody>
                    <a:bodyPr/>
                    <a:lstStyle/>
                    <a:p>
                      <a:pPr marL="226695">
                        <a:lnSpc>
                          <a:spcPct val="115000"/>
                        </a:lnSpc>
                        <a:spcAft>
                          <a:spcPts val="1000"/>
                        </a:spcAft>
                        <a:tabLst>
                          <a:tab pos="2173605" algn="l"/>
                        </a:tabLst>
                      </a:pPr>
                      <a:r>
                        <a:rPr lang="fr-FR" sz="900">
                          <a:effectLst/>
                        </a:rPr>
                        <a:t>SALLE DE KINESITHERAPIE MATERIEL</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0"/>
                        </a:spcAft>
                      </a:pPr>
                      <a:r>
                        <a:rPr lang="fr-FR" sz="900">
                          <a:effectLst/>
                        </a:rPr>
                        <a:t>Tables de massage</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1000"/>
                        </a:spcAft>
                        <a:tabLst>
                          <a:tab pos="2173605" algn="l"/>
                        </a:tabLst>
                      </a:pPr>
                      <a:r>
                        <a:rPr lang="fr-FR" sz="900">
                          <a:effectLst/>
                        </a:rPr>
                        <a:t>01</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r>
              <a:tr h="190971">
                <a:tc rowSpan="18">
                  <a:txBody>
                    <a:bodyPr/>
                    <a:lstStyle/>
                    <a:p>
                      <a:pPr marL="226695">
                        <a:lnSpc>
                          <a:spcPct val="115000"/>
                        </a:lnSpc>
                        <a:spcAft>
                          <a:spcPts val="1000"/>
                        </a:spcAft>
                        <a:tabLst>
                          <a:tab pos="2173605" algn="l"/>
                        </a:tabLst>
                      </a:pPr>
                      <a:r>
                        <a:rPr lang="fr-FR"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0"/>
                        </a:spcAft>
                      </a:pPr>
                      <a:r>
                        <a:rPr lang="fr-FR" sz="900">
                          <a:effectLst/>
                        </a:rPr>
                        <a:t>Ballon</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1000"/>
                        </a:spcAft>
                        <a:tabLst>
                          <a:tab pos="2173605" algn="l"/>
                        </a:tabLst>
                      </a:pPr>
                      <a:r>
                        <a:rPr lang="fr-FR" sz="900">
                          <a:effectLst/>
                        </a:rPr>
                        <a:t>01</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r>
              <a:tr h="354709">
                <a:tc vMerge="1">
                  <a:txBody>
                    <a:bodyPr/>
                    <a:lstStyle/>
                    <a:p>
                      <a:endParaRPr lang="fr-FR"/>
                    </a:p>
                  </a:txBody>
                  <a:tcPr/>
                </a:tc>
                <a:tc>
                  <a:txBody>
                    <a:bodyPr/>
                    <a:lstStyle/>
                    <a:p>
                      <a:pPr marL="226695">
                        <a:lnSpc>
                          <a:spcPct val="115000"/>
                        </a:lnSpc>
                        <a:spcAft>
                          <a:spcPts val="0"/>
                        </a:spcAft>
                      </a:pPr>
                      <a:r>
                        <a:rPr lang="fr-FR" sz="900">
                          <a:effectLst/>
                        </a:rPr>
                        <a:t>Lampe à Infra-rouge à roulettes</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1000"/>
                        </a:spcAft>
                        <a:tabLst>
                          <a:tab pos="2173605" algn="l"/>
                        </a:tabLst>
                      </a:pPr>
                      <a:r>
                        <a:rPr lang="fr-FR" sz="900" dirty="0">
                          <a:effectLst/>
                        </a:rPr>
                        <a:t>01</a:t>
                      </a:r>
                      <a:endParaRPr lang="fr-F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r>
              <a:tr h="354709">
                <a:tc vMerge="1">
                  <a:txBody>
                    <a:bodyPr/>
                    <a:lstStyle/>
                    <a:p>
                      <a:endParaRPr lang="fr-FR"/>
                    </a:p>
                  </a:txBody>
                  <a:tcPr/>
                </a:tc>
                <a:tc>
                  <a:txBody>
                    <a:bodyPr/>
                    <a:lstStyle/>
                    <a:p>
                      <a:pPr marL="226695">
                        <a:lnSpc>
                          <a:spcPct val="115000"/>
                        </a:lnSpc>
                        <a:spcAft>
                          <a:spcPts val="0"/>
                        </a:spcAft>
                      </a:pPr>
                      <a:r>
                        <a:rPr lang="fr-FR" sz="900">
                          <a:effectLst/>
                        </a:rPr>
                        <a:t>Vélo de rééducation pour enfant</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1000"/>
                        </a:spcAft>
                        <a:tabLst>
                          <a:tab pos="2173605" algn="l"/>
                        </a:tabLst>
                      </a:pPr>
                      <a:r>
                        <a:rPr lang="fr-FR" sz="900">
                          <a:effectLst/>
                        </a:rPr>
                        <a:t>01</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r>
              <a:tr h="354709">
                <a:tc vMerge="1">
                  <a:txBody>
                    <a:bodyPr/>
                    <a:lstStyle/>
                    <a:p>
                      <a:endParaRPr lang="fr-FR"/>
                    </a:p>
                  </a:txBody>
                  <a:tcPr/>
                </a:tc>
                <a:tc>
                  <a:txBody>
                    <a:bodyPr/>
                    <a:lstStyle/>
                    <a:p>
                      <a:pPr marL="226695">
                        <a:lnSpc>
                          <a:spcPct val="115000"/>
                        </a:lnSpc>
                        <a:spcAft>
                          <a:spcPts val="0"/>
                        </a:spcAft>
                      </a:pPr>
                      <a:r>
                        <a:rPr lang="fr-FR" sz="900">
                          <a:effectLst/>
                        </a:rPr>
                        <a:t>Vélo de rééducation pour adulte</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1000"/>
                        </a:spcAft>
                        <a:tabLst>
                          <a:tab pos="2173605" algn="l"/>
                        </a:tabLst>
                      </a:pPr>
                      <a:r>
                        <a:rPr lang="fr-FR" sz="900">
                          <a:effectLst/>
                        </a:rPr>
                        <a:t>01</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r>
              <a:tr h="354709">
                <a:tc vMerge="1">
                  <a:txBody>
                    <a:bodyPr/>
                    <a:lstStyle/>
                    <a:p>
                      <a:endParaRPr lang="fr-FR"/>
                    </a:p>
                  </a:txBody>
                  <a:tcPr/>
                </a:tc>
                <a:tc>
                  <a:txBody>
                    <a:bodyPr/>
                    <a:lstStyle/>
                    <a:p>
                      <a:pPr marL="226695">
                        <a:lnSpc>
                          <a:spcPct val="115000"/>
                        </a:lnSpc>
                        <a:spcAft>
                          <a:spcPts val="0"/>
                        </a:spcAft>
                      </a:pPr>
                      <a:r>
                        <a:rPr lang="fr-FR" sz="900">
                          <a:effectLst/>
                        </a:rPr>
                        <a:t>Déambulateurs (adulte et enfants)</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1000"/>
                        </a:spcAft>
                        <a:tabLst>
                          <a:tab pos="2173605" algn="l"/>
                        </a:tabLst>
                      </a:pPr>
                      <a:r>
                        <a:rPr lang="fr-FR" sz="900">
                          <a:effectLst/>
                        </a:rPr>
                        <a:t>01</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r>
              <a:tr h="190971">
                <a:tc vMerge="1">
                  <a:txBody>
                    <a:bodyPr/>
                    <a:lstStyle/>
                    <a:p>
                      <a:endParaRPr lang="fr-FR"/>
                    </a:p>
                  </a:txBody>
                  <a:tcPr/>
                </a:tc>
                <a:tc>
                  <a:txBody>
                    <a:bodyPr/>
                    <a:lstStyle/>
                    <a:p>
                      <a:pPr marL="226695">
                        <a:lnSpc>
                          <a:spcPct val="115000"/>
                        </a:lnSpc>
                        <a:spcAft>
                          <a:spcPts val="0"/>
                        </a:spcAft>
                      </a:pPr>
                      <a:r>
                        <a:rPr lang="fr-FR" sz="900">
                          <a:effectLst/>
                        </a:rPr>
                        <a:t>Table de verticalisation</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1000"/>
                        </a:spcAft>
                        <a:tabLst>
                          <a:tab pos="2173605" algn="l"/>
                        </a:tabLst>
                      </a:pPr>
                      <a:r>
                        <a:rPr lang="fr-FR" sz="900">
                          <a:effectLst/>
                        </a:rPr>
                        <a:t>01</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r>
              <a:tr h="190971">
                <a:tc vMerge="1">
                  <a:txBody>
                    <a:bodyPr/>
                    <a:lstStyle/>
                    <a:p>
                      <a:endParaRPr lang="fr-FR"/>
                    </a:p>
                  </a:txBody>
                  <a:tcPr/>
                </a:tc>
                <a:tc>
                  <a:txBody>
                    <a:bodyPr/>
                    <a:lstStyle/>
                    <a:p>
                      <a:pPr marL="226695">
                        <a:lnSpc>
                          <a:spcPct val="115000"/>
                        </a:lnSpc>
                        <a:spcAft>
                          <a:spcPts val="0"/>
                        </a:spcAft>
                      </a:pPr>
                      <a:r>
                        <a:rPr lang="fr-FR" sz="900">
                          <a:effectLst/>
                        </a:rPr>
                        <a:t>Les coussins</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1000"/>
                        </a:spcAft>
                        <a:tabLst>
                          <a:tab pos="2173605" algn="l"/>
                        </a:tabLst>
                      </a:pPr>
                      <a:r>
                        <a:rPr lang="fr-FR" sz="900">
                          <a:effectLst/>
                        </a:rPr>
                        <a:t>01</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r>
              <a:tr h="190971">
                <a:tc vMerge="1">
                  <a:txBody>
                    <a:bodyPr/>
                    <a:lstStyle/>
                    <a:p>
                      <a:endParaRPr lang="fr-FR"/>
                    </a:p>
                  </a:txBody>
                  <a:tcPr/>
                </a:tc>
                <a:tc>
                  <a:txBody>
                    <a:bodyPr/>
                    <a:lstStyle/>
                    <a:p>
                      <a:pPr marL="226695">
                        <a:lnSpc>
                          <a:spcPct val="115000"/>
                        </a:lnSpc>
                        <a:spcAft>
                          <a:spcPts val="0"/>
                        </a:spcAft>
                      </a:pPr>
                      <a:r>
                        <a:rPr lang="fr-FR" sz="900">
                          <a:effectLst/>
                        </a:rPr>
                        <a:t>Appareils ultrason</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1000"/>
                        </a:spcAft>
                        <a:tabLst>
                          <a:tab pos="2173605" algn="l"/>
                        </a:tabLst>
                      </a:pPr>
                      <a:r>
                        <a:rPr lang="fr-FR" sz="900">
                          <a:effectLst/>
                        </a:rPr>
                        <a:t>01</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r>
              <a:tr h="190971">
                <a:tc vMerge="1">
                  <a:txBody>
                    <a:bodyPr/>
                    <a:lstStyle/>
                    <a:p>
                      <a:endParaRPr lang="fr-FR"/>
                    </a:p>
                  </a:txBody>
                  <a:tcPr/>
                </a:tc>
                <a:tc>
                  <a:txBody>
                    <a:bodyPr/>
                    <a:lstStyle/>
                    <a:p>
                      <a:pPr marL="226695">
                        <a:lnSpc>
                          <a:spcPct val="115000"/>
                        </a:lnSpc>
                        <a:spcAft>
                          <a:spcPts val="0"/>
                        </a:spcAft>
                      </a:pPr>
                      <a:r>
                        <a:rPr lang="fr-FR" sz="900">
                          <a:effectLst/>
                        </a:rPr>
                        <a:t>Matelas</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1000"/>
                        </a:spcAft>
                        <a:tabLst>
                          <a:tab pos="2173605" algn="l"/>
                        </a:tabLst>
                      </a:pPr>
                      <a:r>
                        <a:rPr lang="fr-FR" sz="900">
                          <a:effectLst/>
                        </a:rPr>
                        <a:t>01</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r>
              <a:tr h="190971">
                <a:tc vMerge="1">
                  <a:txBody>
                    <a:bodyPr/>
                    <a:lstStyle/>
                    <a:p>
                      <a:endParaRPr lang="fr-FR"/>
                    </a:p>
                  </a:txBody>
                  <a:tcPr/>
                </a:tc>
                <a:tc>
                  <a:txBody>
                    <a:bodyPr/>
                    <a:lstStyle/>
                    <a:p>
                      <a:pPr marL="226695">
                        <a:lnSpc>
                          <a:spcPct val="115000"/>
                        </a:lnSpc>
                        <a:spcAft>
                          <a:spcPts val="0"/>
                        </a:spcAft>
                      </a:pPr>
                      <a:r>
                        <a:rPr lang="fr-FR" sz="900">
                          <a:effectLst/>
                        </a:rPr>
                        <a:t>Jouets</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1000"/>
                        </a:spcAft>
                        <a:tabLst>
                          <a:tab pos="2173605" algn="l"/>
                        </a:tabLst>
                      </a:pPr>
                      <a:r>
                        <a:rPr lang="fr-FR" sz="900">
                          <a:effectLst/>
                        </a:rPr>
                        <a:t>01</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r>
              <a:tr h="190971">
                <a:tc vMerge="1">
                  <a:txBody>
                    <a:bodyPr/>
                    <a:lstStyle/>
                    <a:p>
                      <a:endParaRPr lang="fr-FR"/>
                    </a:p>
                  </a:txBody>
                  <a:tcPr/>
                </a:tc>
                <a:tc>
                  <a:txBody>
                    <a:bodyPr/>
                    <a:lstStyle/>
                    <a:p>
                      <a:pPr marL="226695">
                        <a:lnSpc>
                          <a:spcPct val="115000"/>
                        </a:lnSpc>
                        <a:spcAft>
                          <a:spcPts val="0"/>
                        </a:spcAft>
                      </a:pPr>
                      <a:r>
                        <a:rPr lang="fr-FR" sz="900">
                          <a:effectLst/>
                        </a:rPr>
                        <a:t>Miroir</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1000"/>
                        </a:spcAft>
                        <a:tabLst>
                          <a:tab pos="2173605" algn="l"/>
                        </a:tabLst>
                      </a:pPr>
                      <a:r>
                        <a:rPr lang="fr-FR" sz="900">
                          <a:effectLst/>
                        </a:rPr>
                        <a:t>01</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r>
              <a:tr h="190971">
                <a:tc vMerge="1">
                  <a:txBody>
                    <a:bodyPr/>
                    <a:lstStyle/>
                    <a:p>
                      <a:endParaRPr lang="fr-FR"/>
                    </a:p>
                  </a:txBody>
                  <a:tcPr/>
                </a:tc>
                <a:tc>
                  <a:txBody>
                    <a:bodyPr/>
                    <a:lstStyle/>
                    <a:p>
                      <a:pPr marL="226695">
                        <a:lnSpc>
                          <a:spcPct val="115000"/>
                        </a:lnSpc>
                        <a:spcAft>
                          <a:spcPts val="0"/>
                        </a:spcAft>
                      </a:pPr>
                      <a:r>
                        <a:rPr lang="fr-FR" sz="900">
                          <a:effectLst/>
                        </a:rPr>
                        <a:t>Ventilateur sur pied</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1000"/>
                        </a:spcAft>
                        <a:tabLst>
                          <a:tab pos="2173605" algn="l"/>
                        </a:tabLst>
                      </a:pPr>
                      <a:r>
                        <a:rPr lang="fr-FR" sz="900">
                          <a:effectLst/>
                        </a:rPr>
                        <a:t>01</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r>
              <a:tr h="537433">
                <a:tc vMerge="1">
                  <a:txBody>
                    <a:bodyPr/>
                    <a:lstStyle/>
                    <a:p>
                      <a:endParaRPr lang="fr-FR"/>
                    </a:p>
                  </a:txBody>
                  <a:tcPr/>
                </a:tc>
                <a:tc>
                  <a:txBody>
                    <a:bodyPr/>
                    <a:lstStyle/>
                    <a:p>
                      <a:pPr marL="226695">
                        <a:lnSpc>
                          <a:spcPct val="115000"/>
                        </a:lnSpc>
                        <a:spcAft>
                          <a:spcPts val="0"/>
                        </a:spcAft>
                      </a:pPr>
                      <a:r>
                        <a:rPr lang="fr-FR" sz="900">
                          <a:effectLst/>
                        </a:rPr>
                        <a:t>Armoires/Placard (par salle kinésithérapie et d’appareillage)</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1000"/>
                        </a:spcAft>
                        <a:tabLst>
                          <a:tab pos="2173605" algn="l"/>
                        </a:tabLst>
                      </a:pPr>
                      <a:r>
                        <a:rPr lang="fr-FR" sz="900">
                          <a:effectLst/>
                        </a:rPr>
                        <a:t>01</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r>
              <a:tr h="190971">
                <a:tc vMerge="1">
                  <a:txBody>
                    <a:bodyPr/>
                    <a:lstStyle/>
                    <a:p>
                      <a:endParaRPr lang="fr-FR"/>
                    </a:p>
                  </a:txBody>
                  <a:tcPr/>
                </a:tc>
                <a:tc>
                  <a:txBody>
                    <a:bodyPr/>
                    <a:lstStyle/>
                    <a:p>
                      <a:pPr marL="226695">
                        <a:lnSpc>
                          <a:spcPct val="115000"/>
                        </a:lnSpc>
                        <a:spcAft>
                          <a:spcPts val="0"/>
                        </a:spcAft>
                      </a:pPr>
                      <a:r>
                        <a:rPr lang="fr-FR" sz="900">
                          <a:effectLst/>
                        </a:rPr>
                        <a:t>Tabouret</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1000"/>
                        </a:spcAft>
                        <a:tabLst>
                          <a:tab pos="2173605" algn="l"/>
                        </a:tabLst>
                      </a:pPr>
                      <a:r>
                        <a:rPr lang="fr-FR" sz="900">
                          <a:effectLst/>
                        </a:rPr>
                        <a:t>01</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r>
              <a:tr h="190971">
                <a:tc vMerge="1">
                  <a:txBody>
                    <a:bodyPr/>
                    <a:lstStyle/>
                    <a:p>
                      <a:endParaRPr lang="fr-FR"/>
                    </a:p>
                  </a:txBody>
                  <a:tcPr/>
                </a:tc>
                <a:tc>
                  <a:txBody>
                    <a:bodyPr/>
                    <a:lstStyle/>
                    <a:p>
                      <a:pPr marL="226695">
                        <a:lnSpc>
                          <a:spcPct val="115000"/>
                        </a:lnSpc>
                        <a:spcAft>
                          <a:spcPts val="0"/>
                        </a:spcAft>
                      </a:pPr>
                      <a:r>
                        <a:rPr lang="fr-FR" sz="900">
                          <a:effectLst/>
                        </a:rPr>
                        <a:t>Chaises</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1000"/>
                        </a:spcAft>
                        <a:tabLst>
                          <a:tab pos="2173605" algn="l"/>
                        </a:tabLst>
                      </a:pPr>
                      <a:r>
                        <a:rPr lang="fr-FR" sz="900">
                          <a:effectLst/>
                        </a:rPr>
                        <a:t>01</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r>
              <a:tr h="354709">
                <a:tc vMerge="1">
                  <a:txBody>
                    <a:bodyPr/>
                    <a:lstStyle/>
                    <a:p>
                      <a:endParaRPr lang="fr-FR"/>
                    </a:p>
                  </a:txBody>
                  <a:tcPr/>
                </a:tc>
                <a:tc>
                  <a:txBody>
                    <a:bodyPr/>
                    <a:lstStyle/>
                    <a:p>
                      <a:pPr marL="226695">
                        <a:lnSpc>
                          <a:spcPct val="115000"/>
                        </a:lnSpc>
                        <a:spcAft>
                          <a:spcPts val="0"/>
                        </a:spcAft>
                      </a:pPr>
                      <a:r>
                        <a:rPr lang="fr-FR" sz="900">
                          <a:effectLst/>
                        </a:rPr>
                        <a:t>Appareils électro-stimulateurs</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1000"/>
                        </a:spcAft>
                        <a:tabLst>
                          <a:tab pos="2173605" algn="l"/>
                        </a:tabLst>
                      </a:pPr>
                      <a:r>
                        <a:rPr lang="fr-FR" sz="900">
                          <a:effectLst/>
                        </a:rPr>
                        <a:t>01</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r>
              <a:tr h="190971">
                <a:tc vMerge="1">
                  <a:txBody>
                    <a:bodyPr/>
                    <a:lstStyle/>
                    <a:p>
                      <a:endParaRPr lang="fr-FR"/>
                    </a:p>
                  </a:txBody>
                  <a:tcPr/>
                </a:tc>
                <a:tc>
                  <a:txBody>
                    <a:bodyPr/>
                    <a:lstStyle/>
                    <a:p>
                      <a:pPr marL="226695">
                        <a:lnSpc>
                          <a:spcPct val="115000"/>
                        </a:lnSpc>
                        <a:spcAft>
                          <a:spcPts val="0"/>
                        </a:spcAft>
                      </a:pPr>
                      <a:r>
                        <a:rPr lang="fr-FR" sz="900">
                          <a:effectLst/>
                        </a:rPr>
                        <a:t>Poids</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1000"/>
                        </a:spcAft>
                        <a:tabLst>
                          <a:tab pos="2173605" algn="l"/>
                        </a:tabLst>
                      </a:pPr>
                      <a:r>
                        <a:rPr lang="fr-FR" sz="900">
                          <a:effectLst/>
                        </a:rPr>
                        <a:t>01</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r>
              <a:tr h="190971">
                <a:tc vMerge="1">
                  <a:txBody>
                    <a:bodyPr/>
                    <a:lstStyle/>
                    <a:p>
                      <a:endParaRPr lang="fr-FR"/>
                    </a:p>
                  </a:txBody>
                  <a:tcPr/>
                </a:tc>
                <a:tc>
                  <a:txBody>
                    <a:bodyPr/>
                    <a:lstStyle/>
                    <a:p>
                      <a:pPr marL="226695">
                        <a:lnSpc>
                          <a:spcPct val="115000"/>
                        </a:lnSpc>
                        <a:spcAft>
                          <a:spcPts val="0"/>
                        </a:spcAft>
                      </a:pPr>
                      <a:r>
                        <a:rPr lang="fr-FR" sz="900">
                          <a:effectLst/>
                        </a:rPr>
                        <a:t>Sangles</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c>
                  <a:txBody>
                    <a:bodyPr/>
                    <a:lstStyle/>
                    <a:p>
                      <a:pPr marL="226695">
                        <a:lnSpc>
                          <a:spcPct val="115000"/>
                        </a:lnSpc>
                        <a:spcAft>
                          <a:spcPts val="1000"/>
                        </a:spcAft>
                        <a:tabLst>
                          <a:tab pos="2173605" algn="l"/>
                        </a:tabLst>
                      </a:pPr>
                      <a:r>
                        <a:rPr lang="fr-FR" sz="900" dirty="0">
                          <a:effectLst/>
                        </a:rPr>
                        <a:t>01</a:t>
                      </a:r>
                      <a:endParaRPr lang="fr-F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8643" marR="58643" marT="0" marB="0"/>
                </a:tc>
              </a:tr>
            </a:tbl>
          </a:graphicData>
        </a:graphic>
      </p:graphicFrame>
    </p:spTree>
    <p:extLst>
      <p:ext uri="{BB962C8B-B14F-4D97-AF65-F5344CB8AC3E}">
        <p14:creationId xmlns:p14="http://schemas.microsoft.com/office/powerpoint/2010/main" val="15559864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au 6"/>
          <p:cNvGraphicFramePr>
            <a:graphicFrameLocks noGrp="1"/>
          </p:cNvGraphicFramePr>
          <p:nvPr>
            <p:extLst>
              <p:ext uri="{D42A27DB-BD31-4B8C-83A1-F6EECF244321}">
                <p14:modId xmlns:p14="http://schemas.microsoft.com/office/powerpoint/2010/main" val="1159529475"/>
              </p:ext>
            </p:extLst>
          </p:nvPr>
        </p:nvGraphicFramePr>
        <p:xfrm>
          <a:off x="467544" y="1052736"/>
          <a:ext cx="8208912" cy="4222427"/>
        </p:xfrm>
        <a:graphic>
          <a:graphicData uri="http://schemas.openxmlformats.org/drawingml/2006/table">
            <a:tbl>
              <a:tblPr firstRow="1" firstCol="1" bandRow="1">
                <a:tableStyleId>{5C22544A-7EE6-4342-B048-85BDC9FD1C3A}</a:tableStyleId>
              </a:tblPr>
              <a:tblGrid>
                <a:gridCol w="3449757"/>
                <a:gridCol w="4759155"/>
              </a:tblGrid>
              <a:tr h="510622">
                <a:tc>
                  <a:txBody>
                    <a:bodyPr/>
                    <a:lstStyle/>
                    <a:p>
                      <a:pPr marL="226695" algn="ctr">
                        <a:lnSpc>
                          <a:spcPct val="115000"/>
                        </a:lnSpc>
                        <a:spcAft>
                          <a:spcPts val="0"/>
                        </a:spcAft>
                      </a:pPr>
                      <a:r>
                        <a:rPr lang="fr-FR" sz="1800" dirty="0">
                          <a:effectLst/>
                        </a:rPr>
                        <a:t>LIEU</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c>
                  <a:txBody>
                    <a:bodyPr/>
                    <a:lstStyle/>
                    <a:p>
                      <a:pPr marL="226695" algn="ctr">
                        <a:lnSpc>
                          <a:spcPct val="115000"/>
                        </a:lnSpc>
                        <a:spcAft>
                          <a:spcPts val="0"/>
                        </a:spcAft>
                      </a:pPr>
                      <a:r>
                        <a:rPr lang="fr-FR" sz="1800" dirty="0">
                          <a:effectLst/>
                        </a:rPr>
                        <a:t>DESIGNATION</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nchor="ctr"/>
                </a:tc>
              </a:tr>
              <a:tr h="265335">
                <a:tc>
                  <a:txBody>
                    <a:bodyPr/>
                    <a:lstStyle/>
                    <a:p>
                      <a:pPr marL="226695" algn="ctr">
                        <a:lnSpc>
                          <a:spcPct val="115000"/>
                        </a:lnSpc>
                        <a:spcAft>
                          <a:spcPts val="0"/>
                        </a:spcAft>
                      </a:pPr>
                      <a:r>
                        <a:rPr lang="fr-FR" sz="1400" dirty="0">
                          <a:effectLst/>
                        </a:rPr>
                        <a:t>SALLE D’ORTHOPHONIE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nSpc>
                          <a:spcPct val="107000"/>
                        </a:lnSpc>
                      </a:pPr>
                      <a:endParaRPr lang="fr-FR" sz="1200">
                        <a:effectLst/>
                        <a:latin typeface="Calibri" panose="020F0502020204030204" pitchFamily="34" charset="0"/>
                      </a:endParaRPr>
                    </a:p>
                  </a:txBody>
                  <a:tcPr marL="44450" marR="44450" marT="0" marB="0"/>
                </a:tc>
              </a:tr>
              <a:tr h="255311">
                <a:tc>
                  <a:txBody>
                    <a:bodyPr/>
                    <a:lstStyle/>
                    <a:p>
                      <a:pPr marL="226695" algn="ctr">
                        <a:lnSpc>
                          <a:spcPct val="115000"/>
                        </a:lnSpc>
                        <a:spcAft>
                          <a:spcPts val="0"/>
                        </a:spcAft>
                      </a:pPr>
                      <a:r>
                        <a:rPr lang="fr-FR" sz="1400" dirty="0">
                          <a:effectLst/>
                        </a:rPr>
                        <a:t>Matériel de bureau</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226695" algn="l">
                        <a:lnSpc>
                          <a:spcPct val="115000"/>
                        </a:lnSpc>
                        <a:spcAft>
                          <a:spcPts val="0"/>
                        </a:spcAft>
                      </a:pPr>
                      <a:r>
                        <a:rPr lang="fr-FR" sz="1200" dirty="0">
                          <a:effectLst/>
                        </a:rPr>
                        <a:t>Table de massage </a:t>
                      </a:r>
                      <a:r>
                        <a:rPr lang="fr-FR" sz="1200" dirty="0" smtClean="0">
                          <a:effectLst/>
                        </a:rPr>
                        <a:t>                                                                            02</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255311">
                <a:tc>
                  <a:txBody>
                    <a:bodyPr/>
                    <a:lstStyle/>
                    <a:p>
                      <a:pPr marL="226695" algn="ctr">
                        <a:lnSpc>
                          <a:spcPct val="115000"/>
                        </a:lnSpc>
                        <a:spcAft>
                          <a:spcPts val="0"/>
                        </a:spcAft>
                      </a:pPr>
                      <a:r>
                        <a:rPr lang="fr-FR" sz="1400" dirty="0">
                          <a:effectLst/>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226695" algn="l">
                        <a:lnSpc>
                          <a:spcPct val="115000"/>
                        </a:lnSpc>
                        <a:spcAft>
                          <a:spcPts val="0"/>
                        </a:spcAft>
                      </a:pPr>
                      <a:r>
                        <a:rPr lang="fr-FR" sz="1200" dirty="0">
                          <a:effectLst/>
                        </a:rPr>
                        <a:t>Table de bureau </a:t>
                      </a:r>
                      <a:r>
                        <a:rPr lang="fr-FR" sz="1200" dirty="0" smtClean="0">
                          <a:effectLst/>
                        </a:rPr>
                        <a:t>                                                                              02</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255311">
                <a:tc>
                  <a:txBody>
                    <a:bodyPr/>
                    <a:lstStyle/>
                    <a:p>
                      <a:pPr marL="226695" algn="ctr">
                        <a:lnSpc>
                          <a:spcPct val="115000"/>
                        </a:lnSpc>
                        <a:spcAft>
                          <a:spcPts val="0"/>
                        </a:spcAft>
                      </a:pPr>
                      <a:r>
                        <a:rPr lang="fr-FR" sz="1400" dirty="0">
                          <a:effectLst/>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226695" algn="l">
                        <a:lnSpc>
                          <a:spcPct val="115000"/>
                        </a:lnSpc>
                        <a:spcAft>
                          <a:spcPts val="0"/>
                        </a:spcAft>
                      </a:pPr>
                      <a:r>
                        <a:rPr lang="fr-FR" sz="1200" dirty="0">
                          <a:effectLst/>
                        </a:rPr>
                        <a:t>Chaises visiteurs </a:t>
                      </a:r>
                      <a:r>
                        <a:rPr lang="fr-FR" sz="1200" dirty="0" smtClean="0">
                          <a:effectLst/>
                        </a:rPr>
                        <a:t>                                                                              04</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255311">
                <a:tc>
                  <a:txBody>
                    <a:bodyPr/>
                    <a:lstStyle/>
                    <a:p>
                      <a:pPr marL="226695" algn="ctr">
                        <a:lnSpc>
                          <a:spcPct val="115000"/>
                        </a:lnSpc>
                        <a:spcAft>
                          <a:spcPts val="0"/>
                        </a:spcAft>
                      </a:pPr>
                      <a:r>
                        <a:rPr lang="fr-FR" sz="1400" dirty="0">
                          <a:effectLst/>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226695" algn="l">
                        <a:lnSpc>
                          <a:spcPct val="115000"/>
                        </a:lnSpc>
                        <a:spcAft>
                          <a:spcPts val="0"/>
                        </a:spcAft>
                      </a:pPr>
                      <a:r>
                        <a:rPr lang="fr-FR" sz="1200" dirty="0" smtClean="0">
                          <a:effectLst/>
                        </a:rPr>
                        <a:t>Armoire                                                                                              01</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255311">
                <a:tc>
                  <a:txBody>
                    <a:bodyPr/>
                    <a:lstStyle/>
                    <a:p>
                      <a:pPr marL="226695" algn="ctr">
                        <a:lnSpc>
                          <a:spcPct val="115000"/>
                        </a:lnSpc>
                        <a:spcAft>
                          <a:spcPts val="0"/>
                        </a:spcAft>
                      </a:pPr>
                      <a:r>
                        <a:rPr lang="fr-FR" sz="1400" dirty="0">
                          <a:effectLst/>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226695" algn="l">
                        <a:lnSpc>
                          <a:spcPct val="115000"/>
                        </a:lnSpc>
                        <a:spcAft>
                          <a:spcPts val="0"/>
                        </a:spcAft>
                      </a:pPr>
                      <a:r>
                        <a:rPr lang="fr-FR" sz="1200" dirty="0">
                          <a:effectLst/>
                        </a:rPr>
                        <a:t>Banc </a:t>
                      </a:r>
                      <a:r>
                        <a:rPr lang="fr-FR" sz="1200" dirty="0" smtClean="0">
                          <a:effectLst/>
                        </a:rPr>
                        <a:t>D’attentes                                                                                 02</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255311">
                <a:tc>
                  <a:txBody>
                    <a:bodyPr/>
                    <a:lstStyle/>
                    <a:p>
                      <a:pPr marL="226695" algn="ctr">
                        <a:lnSpc>
                          <a:spcPct val="115000"/>
                        </a:lnSpc>
                        <a:spcAft>
                          <a:spcPts val="0"/>
                        </a:spcAft>
                      </a:pPr>
                      <a:r>
                        <a:rPr lang="fr-FR" sz="1400" dirty="0">
                          <a:effectLst/>
                        </a:rPr>
                        <a:t> </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226695" algn="l">
                        <a:lnSpc>
                          <a:spcPct val="115000"/>
                        </a:lnSpc>
                        <a:spcAft>
                          <a:spcPts val="0"/>
                        </a:spcAft>
                      </a:pPr>
                      <a:r>
                        <a:rPr lang="fr-FR" sz="1200" dirty="0" smtClean="0">
                          <a:effectLst/>
                        </a:rPr>
                        <a:t>Réfrigérateur                                                                                     01</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356473">
                <a:tc>
                  <a:txBody>
                    <a:bodyPr/>
                    <a:lstStyle/>
                    <a:p>
                      <a:pPr marL="226695" algn="ctr">
                        <a:lnSpc>
                          <a:spcPct val="115000"/>
                        </a:lnSpc>
                        <a:spcAft>
                          <a:spcPts val="0"/>
                        </a:spcAft>
                      </a:pPr>
                      <a:r>
                        <a:rPr lang="fr-FR" sz="1400" dirty="0">
                          <a:effectLst/>
                        </a:rPr>
                        <a:t>Matériel de diagnostic et de rééducation</a:t>
                      </a:r>
                      <a:endParaRPr lang="fr-F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l">
                        <a:lnSpc>
                          <a:spcPct val="107000"/>
                        </a:lnSpc>
                      </a:pPr>
                      <a:endParaRPr lang="fr-FR" sz="1200" dirty="0">
                        <a:effectLst/>
                        <a:latin typeface="Calibri" panose="020F0502020204030204" pitchFamily="34" charset="0"/>
                      </a:endParaRPr>
                    </a:p>
                  </a:txBody>
                  <a:tcPr marL="44450" marR="44450" marT="0" marB="0"/>
                </a:tc>
              </a:tr>
              <a:tr h="255311">
                <a:tc>
                  <a:txBody>
                    <a:bodyPr/>
                    <a:lstStyle/>
                    <a:p>
                      <a:pPr marL="226695">
                        <a:lnSpc>
                          <a:spcPct val="115000"/>
                        </a:lnSpc>
                        <a:spcAft>
                          <a:spcPts val="0"/>
                        </a:spcAft>
                      </a:pPr>
                      <a:r>
                        <a:rPr lang="fr-FR" sz="1000" dirty="0">
                          <a:effectLst/>
                        </a:rPr>
                        <a:t> </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226695" algn="l">
                        <a:lnSpc>
                          <a:spcPct val="115000"/>
                        </a:lnSpc>
                        <a:spcAft>
                          <a:spcPts val="0"/>
                        </a:spcAft>
                      </a:pPr>
                      <a:r>
                        <a:rPr lang="fr-FR" sz="1200" dirty="0">
                          <a:effectLst/>
                        </a:rPr>
                        <a:t>Audiomètre </a:t>
                      </a:r>
                      <a:r>
                        <a:rPr lang="fr-FR" sz="1200" dirty="0" smtClean="0">
                          <a:effectLst/>
                        </a:rPr>
                        <a:t>                                                                                       01</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255311">
                <a:tc>
                  <a:txBody>
                    <a:bodyPr/>
                    <a:lstStyle/>
                    <a:p>
                      <a:pPr marL="226695">
                        <a:lnSpc>
                          <a:spcPct val="115000"/>
                        </a:lnSpc>
                        <a:spcAft>
                          <a:spcPts val="0"/>
                        </a:spcAft>
                      </a:pPr>
                      <a:r>
                        <a:rPr lang="fr-FR" sz="1000">
                          <a:effectLst/>
                        </a:rPr>
                        <a:t>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226695" algn="l">
                        <a:lnSpc>
                          <a:spcPct val="115000"/>
                        </a:lnSpc>
                        <a:spcAft>
                          <a:spcPts val="0"/>
                        </a:spcAft>
                      </a:pPr>
                      <a:r>
                        <a:rPr lang="fr-FR" sz="1200" dirty="0">
                          <a:effectLst/>
                        </a:rPr>
                        <a:t>Sonomètre </a:t>
                      </a:r>
                      <a:r>
                        <a:rPr lang="fr-FR" sz="1200" dirty="0" smtClean="0">
                          <a:effectLst/>
                        </a:rPr>
                        <a:t>                                                                                        01</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255311">
                <a:tc>
                  <a:txBody>
                    <a:bodyPr/>
                    <a:lstStyle/>
                    <a:p>
                      <a:pPr marL="226695">
                        <a:lnSpc>
                          <a:spcPct val="115000"/>
                        </a:lnSpc>
                        <a:spcAft>
                          <a:spcPts val="0"/>
                        </a:spcAft>
                      </a:pPr>
                      <a:r>
                        <a:rPr lang="fr-FR" sz="1000">
                          <a:effectLst/>
                        </a:rPr>
                        <a:t>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226695" algn="l">
                        <a:lnSpc>
                          <a:spcPct val="115000"/>
                        </a:lnSpc>
                        <a:spcAft>
                          <a:spcPts val="0"/>
                        </a:spcAft>
                      </a:pPr>
                      <a:r>
                        <a:rPr lang="fr-FR" sz="1200" dirty="0" err="1">
                          <a:effectLst/>
                        </a:rPr>
                        <a:t>Tympanomètre</a:t>
                      </a:r>
                      <a:r>
                        <a:rPr lang="fr-FR" sz="1200" dirty="0">
                          <a:effectLst/>
                        </a:rPr>
                        <a:t> </a:t>
                      </a:r>
                      <a:r>
                        <a:rPr lang="fr-FR" sz="1200" dirty="0" smtClean="0">
                          <a:effectLst/>
                        </a:rPr>
                        <a:t>                                                                                 01</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255311">
                <a:tc>
                  <a:txBody>
                    <a:bodyPr/>
                    <a:lstStyle/>
                    <a:p>
                      <a:pPr marL="226695">
                        <a:lnSpc>
                          <a:spcPct val="115000"/>
                        </a:lnSpc>
                        <a:spcAft>
                          <a:spcPts val="0"/>
                        </a:spcAft>
                      </a:pPr>
                      <a:r>
                        <a:rPr lang="fr-FR" sz="1000">
                          <a:effectLst/>
                        </a:rPr>
                        <a:t>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226695" algn="l">
                        <a:lnSpc>
                          <a:spcPct val="115000"/>
                        </a:lnSpc>
                        <a:spcAft>
                          <a:spcPts val="0"/>
                        </a:spcAft>
                      </a:pPr>
                      <a:r>
                        <a:rPr lang="fr-FR" sz="1200" dirty="0">
                          <a:effectLst/>
                        </a:rPr>
                        <a:t>Amplificateur de table </a:t>
                      </a:r>
                      <a:r>
                        <a:rPr lang="fr-FR" sz="1200" dirty="0" smtClean="0">
                          <a:effectLst/>
                        </a:rPr>
                        <a:t>                                                                     01</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255311">
                <a:tc>
                  <a:txBody>
                    <a:bodyPr/>
                    <a:lstStyle/>
                    <a:p>
                      <a:pPr marL="226695">
                        <a:lnSpc>
                          <a:spcPct val="115000"/>
                        </a:lnSpc>
                        <a:spcAft>
                          <a:spcPts val="0"/>
                        </a:spcAft>
                      </a:pPr>
                      <a:r>
                        <a:rPr lang="fr-FR" sz="1000">
                          <a:effectLst/>
                        </a:rPr>
                        <a:t>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226695" algn="l">
                        <a:lnSpc>
                          <a:spcPct val="115000"/>
                        </a:lnSpc>
                        <a:spcAft>
                          <a:spcPts val="0"/>
                        </a:spcAft>
                      </a:pPr>
                      <a:r>
                        <a:rPr lang="fr-FR" sz="1200" dirty="0">
                          <a:effectLst/>
                        </a:rPr>
                        <a:t>Logiciel de rééducation </a:t>
                      </a:r>
                      <a:r>
                        <a:rPr lang="fr-FR" sz="1200" dirty="0" smtClean="0">
                          <a:effectLst/>
                        </a:rPr>
                        <a:t>                                                                   01</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r h="281576">
                <a:tc>
                  <a:txBody>
                    <a:bodyPr/>
                    <a:lstStyle/>
                    <a:p>
                      <a:pPr marL="226695">
                        <a:lnSpc>
                          <a:spcPct val="115000"/>
                        </a:lnSpc>
                        <a:spcAft>
                          <a:spcPts val="0"/>
                        </a:spcAft>
                      </a:pPr>
                      <a:r>
                        <a:rPr lang="fr-FR" sz="1000" dirty="0">
                          <a:effectLst/>
                        </a:rPr>
                        <a:t> </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226695" algn="l">
                        <a:lnSpc>
                          <a:spcPct val="115000"/>
                        </a:lnSpc>
                        <a:spcAft>
                          <a:spcPts val="0"/>
                        </a:spcAft>
                      </a:pPr>
                      <a:r>
                        <a:rPr lang="fr-FR" sz="1200" dirty="0">
                          <a:effectLst/>
                        </a:rPr>
                        <a:t>Baby </a:t>
                      </a:r>
                      <a:r>
                        <a:rPr lang="fr-FR" sz="1200" dirty="0" smtClean="0">
                          <a:effectLst/>
                        </a:rPr>
                        <a:t>mètre                                                                                        PM</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r>
            </a:tbl>
          </a:graphicData>
        </a:graphic>
      </p:graphicFrame>
    </p:spTree>
    <p:extLst>
      <p:ext uri="{BB962C8B-B14F-4D97-AF65-F5344CB8AC3E}">
        <p14:creationId xmlns:p14="http://schemas.microsoft.com/office/powerpoint/2010/main" val="27574139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au 7"/>
          <p:cNvGraphicFramePr>
            <a:graphicFrameLocks noGrp="1"/>
          </p:cNvGraphicFramePr>
          <p:nvPr>
            <p:extLst>
              <p:ext uri="{D42A27DB-BD31-4B8C-83A1-F6EECF244321}">
                <p14:modId xmlns:p14="http://schemas.microsoft.com/office/powerpoint/2010/main" val="2498822115"/>
              </p:ext>
            </p:extLst>
          </p:nvPr>
        </p:nvGraphicFramePr>
        <p:xfrm>
          <a:off x="107505" y="-12528"/>
          <a:ext cx="8784975" cy="6609880"/>
        </p:xfrm>
        <a:graphic>
          <a:graphicData uri="http://schemas.openxmlformats.org/drawingml/2006/table">
            <a:tbl>
              <a:tblPr firstRow="1" bandRow="1">
                <a:tableStyleId>{5C22544A-7EE6-4342-B048-85BDC9FD1C3A}</a:tableStyleId>
              </a:tblPr>
              <a:tblGrid>
                <a:gridCol w="2928325"/>
                <a:gridCol w="2928325"/>
                <a:gridCol w="2928325"/>
              </a:tblGrid>
              <a:tr h="510195">
                <a:tc>
                  <a:txBody>
                    <a:bodyPr/>
                    <a:lstStyle/>
                    <a:p>
                      <a:pPr marL="226695" algn="ctr">
                        <a:lnSpc>
                          <a:spcPct val="115000"/>
                        </a:lnSpc>
                        <a:spcAft>
                          <a:spcPts val="0"/>
                        </a:spcAft>
                      </a:pPr>
                      <a:r>
                        <a:rPr lang="fr-FR" sz="1000" b="1" dirty="0">
                          <a:effectLst/>
                          <a:latin typeface="Bookman Old Style" panose="02050604050505020204" pitchFamily="18" charset="0"/>
                          <a:ea typeface="Calibri" panose="020F0502020204030204" pitchFamily="34" charset="0"/>
                          <a:cs typeface="Times New Roman" panose="02020603050405020304" pitchFamily="18" charset="0"/>
                        </a:rPr>
                        <a:t>LIEU</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226695" algn="ctr">
                        <a:lnSpc>
                          <a:spcPct val="115000"/>
                        </a:lnSpc>
                        <a:spcAft>
                          <a:spcPts val="0"/>
                        </a:spcAft>
                      </a:pPr>
                      <a:r>
                        <a:rPr lang="fr-FR" sz="1000" b="1" dirty="0">
                          <a:effectLst/>
                          <a:latin typeface="Bookman Old Style" panose="02050604050505020204" pitchFamily="18" charset="0"/>
                          <a:ea typeface="Calibri" panose="020F0502020204030204" pitchFamily="34" charset="0"/>
                          <a:cs typeface="Times New Roman" panose="02020603050405020304" pitchFamily="18" charset="0"/>
                        </a:rPr>
                        <a:t>DESIGNATION</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226695" algn="ctr">
                        <a:lnSpc>
                          <a:spcPct val="115000"/>
                        </a:lnSpc>
                        <a:spcAft>
                          <a:spcPts val="0"/>
                        </a:spcAft>
                      </a:pPr>
                      <a:r>
                        <a:rPr lang="fr-FR" sz="1000" b="1" dirty="0">
                          <a:effectLst/>
                          <a:latin typeface="Bookman Old Style" panose="02050604050505020204" pitchFamily="18" charset="0"/>
                          <a:ea typeface="Calibri" panose="020F0502020204030204" pitchFamily="34" charset="0"/>
                          <a:cs typeface="Times New Roman" panose="02020603050405020304" pitchFamily="18" charset="0"/>
                        </a:rPr>
                        <a:t>QUANTITE AU CRAPH</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07652">
                <a:tc rowSpan="14">
                  <a:txBody>
                    <a:bodyPr/>
                    <a:lstStyle/>
                    <a:p>
                      <a:r>
                        <a:rPr lang="fr-FR" sz="1800" b="1" kern="1200" dirty="0" smtClean="0">
                          <a:solidFill>
                            <a:schemeClr val="dk1"/>
                          </a:solidFill>
                          <a:effectLst/>
                          <a:latin typeface="+mn-lt"/>
                          <a:ea typeface="+mn-ea"/>
                          <a:cs typeface="+mn-cs"/>
                        </a:rPr>
                        <a:t>MACHINES LOURDES</a:t>
                      </a:r>
                      <a:endParaRPr lang="fr-FR" dirty="0"/>
                    </a:p>
                  </a:txBody>
                  <a:tcPr/>
                </a:tc>
                <a:tc>
                  <a:txBody>
                    <a:bodyPr/>
                    <a:lstStyle/>
                    <a:p>
                      <a:pPr algn="ctr">
                        <a:spcAft>
                          <a:spcPts val="0"/>
                        </a:spcAft>
                        <a:tabLst>
                          <a:tab pos="2743200" algn="ctr"/>
                          <a:tab pos="5486400" algn="r"/>
                        </a:tabLst>
                      </a:pPr>
                      <a:r>
                        <a:rPr lang="fr-FR" sz="1000" dirty="0">
                          <a:effectLst/>
                          <a:latin typeface="Bookman Old Style" panose="02050604050505020204" pitchFamily="18" charset="0"/>
                          <a:ea typeface="Times New Roman" panose="02020603050405020304" pitchFamily="18" charset="0"/>
                        </a:rPr>
                        <a:t>Fraiseuses</a:t>
                      </a:r>
                      <a:endParaRPr lang="fr-FR" sz="1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fr-FR" sz="1200" b="1" dirty="0" smtClean="0"/>
                        <a:t>02</a:t>
                      </a:r>
                      <a:endParaRPr lang="fr-FR" sz="1200" b="1" dirty="0"/>
                    </a:p>
                  </a:txBody>
                  <a:tcPr/>
                </a:tc>
              </a:tr>
              <a:tr h="407652">
                <a:tc vMerge="1">
                  <a:txBody>
                    <a:bodyPr/>
                    <a:lstStyle/>
                    <a:p>
                      <a:endParaRPr lang="fr-FR" dirty="0"/>
                    </a:p>
                  </a:txBody>
                  <a:tcPr/>
                </a:tc>
                <a:tc>
                  <a:txBody>
                    <a:bodyPr/>
                    <a:lstStyle/>
                    <a:p>
                      <a:pPr marL="226695" algn="ctr">
                        <a:lnSpc>
                          <a:spcPct val="115000"/>
                        </a:lnSpc>
                        <a:spcAft>
                          <a:spcPts val="0"/>
                        </a:spcAft>
                      </a:pPr>
                      <a:r>
                        <a:rPr lang="fr-FR" sz="1000">
                          <a:effectLst/>
                          <a:latin typeface="Bookman Old Style" panose="02050604050505020204" pitchFamily="18" charset="0"/>
                          <a:ea typeface="Calibri" panose="020F0502020204030204" pitchFamily="34" charset="0"/>
                          <a:cs typeface="Times New Roman" panose="02020603050405020304" pitchFamily="18" charset="0"/>
                        </a:rPr>
                        <a:t>Machines à coudre électrique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dirty="0" smtClean="0"/>
                        <a:t>01</a:t>
                      </a:r>
                      <a:endParaRPr lang="fr-FR" sz="1200" dirty="0"/>
                    </a:p>
                  </a:txBody>
                  <a:tcPr/>
                </a:tc>
              </a:tr>
              <a:tr h="510195">
                <a:tc vMerge="1">
                  <a:txBody>
                    <a:bodyPr/>
                    <a:lstStyle/>
                    <a:p>
                      <a:endParaRPr lang="fr-FR" dirty="0"/>
                    </a:p>
                  </a:txBody>
                  <a:tcPr/>
                </a:tc>
                <a:tc>
                  <a:txBody>
                    <a:bodyPr/>
                    <a:lstStyle/>
                    <a:p>
                      <a:pPr algn="ctr">
                        <a:spcAft>
                          <a:spcPts val="0"/>
                        </a:spcAft>
                        <a:tabLst>
                          <a:tab pos="2743200" algn="ctr"/>
                          <a:tab pos="5486400" algn="r"/>
                        </a:tabLst>
                      </a:pPr>
                      <a:r>
                        <a:rPr lang="fr-FR" sz="1000">
                          <a:effectLst/>
                          <a:latin typeface="Bookman Old Style" panose="02050604050505020204" pitchFamily="18" charset="0"/>
                          <a:ea typeface="Times New Roman" panose="02020603050405020304" pitchFamily="18" charset="0"/>
                        </a:rPr>
                        <a:t>Fraiseuse-Titan </a:t>
                      </a:r>
                      <a:endParaRPr lang="fr-FR" sz="1000">
                        <a:effectLst/>
                        <a:latin typeface="Times New Roman" panose="02020603050405020304" pitchFamily="18" charset="0"/>
                        <a:ea typeface="Times New Roman" panose="02020603050405020304" pitchFamily="18" charset="0"/>
                      </a:endParaRPr>
                    </a:p>
                    <a:p>
                      <a:pPr algn="ctr">
                        <a:spcAft>
                          <a:spcPts val="0"/>
                        </a:spcAft>
                        <a:tabLst>
                          <a:tab pos="2743200" algn="ctr"/>
                          <a:tab pos="5486400" algn="r"/>
                        </a:tabLst>
                      </a:pPr>
                      <a:r>
                        <a:rPr lang="fr-FR" sz="1000">
                          <a:effectLst/>
                          <a:latin typeface="Bookman Old Style" panose="02050604050505020204" pitchFamily="18" charset="0"/>
                          <a:ea typeface="Times New Roman" panose="02020603050405020304" pitchFamily="18" charset="0"/>
                        </a:rPr>
                        <a:t>(pour cordonnier)</a:t>
                      </a:r>
                      <a:endParaRPr lang="fr-FR" sz="1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ctr"/>
                      <a:r>
                        <a:rPr lang="fr-FR" sz="1200" dirty="0" smtClean="0"/>
                        <a:t>02</a:t>
                      </a:r>
                      <a:endParaRPr lang="fr-FR" sz="1200" dirty="0"/>
                    </a:p>
                  </a:txBody>
                  <a:tcPr/>
                </a:tc>
              </a:tr>
              <a:tr h="407652">
                <a:tc vMerge="1">
                  <a:txBody>
                    <a:bodyPr/>
                    <a:lstStyle/>
                    <a:p>
                      <a:endParaRPr lang="fr-FR" dirty="0"/>
                    </a:p>
                  </a:txBody>
                  <a:tcPr/>
                </a:tc>
                <a:tc>
                  <a:txBody>
                    <a:bodyPr/>
                    <a:lstStyle/>
                    <a:p>
                      <a:pPr marL="226695" algn="ctr">
                        <a:lnSpc>
                          <a:spcPct val="115000"/>
                        </a:lnSpc>
                        <a:spcAft>
                          <a:spcPts val="0"/>
                        </a:spcAft>
                      </a:pPr>
                      <a:r>
                        <a:rPr lang="fr-FR" sz="1000">
                          <a:effectLst/>
                          <a:latin typeface="Bookman Old Style" panose="02050604050505020204" pitchFamily="18" charset="0"/>
                          <a:ea typeface="Calibri" panose="020F0502020204030204" pitchFamily="34" charset="0"/>
                          <a:cs typeface="Times New Roman" panose="02020603050405020304" pitchFamily="18" charset="0"/>
                        </a:rPr>
                        <a:t>Four</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dirty="0" smtClean="0"/>
                        <a:t>02</a:t>
                      </a:r>
                      <a:endParaRPr lang="fr-FR" sz="1200" dirty="0"/>
                    </a:p>
                  </a:txBody>
                  <a:tcPr/>
                </a:tc>
              </a:tr>
              <a:tr h="510195">
                <a:tc vMerge="1">
                  <a:txBody>
                    <a:bodyPr/>
                    <a:lstStyle/>
                    <a:p>
                      <a:endParaRPr lang="fr-FR" dirty="0"/>
                    </a:p>
                  </a:txBody>
                  <a:tcPr/>
                </a:tc>
                <a:tc>
                  <a:txBody>
                    <a:bodyPr/>
                    <a:lstStyle/>
                    <a:p>
                      <a:pPr marL="226695" algn="ctr">
                        <a:lnSpc>
                          <a:spcPct val="115000"/>
                        </a:lnSpc>
                        <a:spcAft>
                          <a:spcPts val="0"/>
                        </a:spcAft>
                      </a:pPr>
                      <a:r>
                        <a:rPr lang="fr-FR" sz="1000">
                          <a:effectLst/>
                          <a:latin typeface="Bookman Old Style" panose="02050604050505020204" pitchFamily="18" charset="0"/>
                          <a:ea typeface="Calibri" panose="020F0502020204030204" pitchFamily="34" charset="0"/>
                          <a:cs typeface="Times New Roman" panose="02020603050405020304" pitchFamily="18" charset="0"/>
                        </a:rPr>
                        <a:t>Perceuse à colonne pour les outils métalliques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dirty="0" smtClean="0"/>
                        <a:t>01</a:t>
                      </a:r>
                      <a:endParaRPr lang="fr-FR" sz="1200" dirty="0"/>
                    </a:p>
                  </a:txBody>
                  <a:tcPr/>
                </a:tc>
              </a:tr>
              <a:tr h="407652">
                <a:tc vMerge="1">
                  <a:txBody>
                    <a:bodyPr/>
                    <a:lstStyle/>
                    <a:p>
                      <a:endParaRPr lang="fr-FR" dirty="0"/>
                    </a:p>
                  </a:txBody>
                  <a:tcPr/>
                </a:tc>
                <a:tc>
                  <a:txBody>
                    <a:bodyPr/>
                    <a:lstStyle/>
                    <a:p>
                      <a:pPr marL="226695" algn="ctr">
                        <a:lnSpc>
                          <a:spcPct val="115000"/>
                        </a:lnSpc>
                        <a:spcAft>
                          <a:spcPts val="0"/>
                        </a:spcAft>
                      </a:pPr>
                      <a:r>
                        <a:rPr lang="fr-FR" sz="1000">
                          <a:effectLst/>
                          <a:latin typeface="Bookman Old Style" panose="02050604050505020204" pitchFamily="18" charset="0"/>
                          <a:ea typeface="Calibri" panose="020F0502020204030204" pitchFamily="34" charset="0"/>
                          <a:cs typeface="Times New Roman" panose="02020603050405020304" pitchFamily="18" charset="0"/>
                        </a:rPr>
                        <a:t>Perceuse à table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dirty="0" smtClean="0"/>
                        <a:t>01</a:t>
                      </a:r>
                      <a:endParaRPr lang="fr-FR" sz="1200" dirty="0"/>
                    </a:p>
                  </a:txBody>
                  <a:tcPr/>
                </a:tc>
              </a:tr>
              <a:tr h="407652">
                <a:tc vMerge="1">
                  <a:txBody>
                    <a:bodyPr/>
                    <a:lstStyle/>
                    <a:p>
                      <a:endParaRPr lang="fr-FR" dirty="0"/>
                    </a:p>
                  </a:txBody>
                  <a:tcPr/>
                </a:tc>
                <a:tc>
                  <a:txBody>
                    <a:bodyPr/>
                    <a:lstStyle/>
                    <a:p>
                      <a:pPr marL="226695" algn="ctr">
                        <a:lnSpc>
                          <a:spcPct val="115000"/>
                        </a:lnSpc>
                        <a:spcAft>
                          <a:spcPts val="0"/>
                        </a:spcAft>
                      </a:pPr>
                      <a:r>
                        <a:rPr lang="fr-FR" sz="1000">
                          <a:effectLst/>
                          <a:latin typeface="Bookman Old Style" panose="02050604050505020204" pitchFamily="18" charset="0"/>
                          <a:ea typeface="Calibri" panose="020F0502020204030204" pitchFamily="34" charset="0"/>
                          <a:cs typeface="Times New Roman" panose="02020603050405020304" pitchFamily="18" charset="0"/>
                        </a:rPr>
                        <a:t>Meuleuse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dirty="0" smtClean="0"/>
                        <a:t>01</a:t>
                      </a:r>
                      <a:endParaRPr lang="fr-FR" sz="1200" dirty="0"/>
                    </a:p>
                  </a:txBody>
                  <a:tcPr/>
                </a:tc>
              </a:tr>
              <a:tr h="407652">
                <a:tc vMerge="1">
                  <a:txBody>
                    <a:bodyPr/>
                    <a:lstStyle/>
                    <a:p>
                      <a:endParaRPr lang="fr-FR" dirty="0"/>
                    </a:p>
                  </a:txBody>
                  <a:tcPr/>
                </a:tc>
                <a:tc>
                  <a:txBody>
                    <a:bodyPr/>
                    <a:lstStyle/>
                    <a:p>
                      <a:pPr marL="226695" algn="ctr">
                        <a:lnSpc>
                          <a:spcPct val="115000"/>
                        </a:lnSpc>
                        <a:spcAft>
                          <a:spcPts val="0"/>
                        </a:spcAft>
                      </a:pPr>
                      <a:r>
                        <a:rPr lang="en-US" sz="1000">
                          <a:effectLst/>
                          <a:latin typeface="Bookman Old Style" panose="02050604050505020204" pitchFamily="18" charset="0"/>
                          <a:ea typeface="Calibri" panose="020F0502020204030204" pitchFamily="34" charset="0"/>
                          <a:cs typeface="Times New Roman" panose="02020603050405020304" pitchFamily="18" charset="0"/>
                        </a:rPr>
                        <a:t>Tour pour usinage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dirty="0" smtClean="0"/>
                        <a:t>01</a:t>
                      </a:r>
                      <a:endParaRPr lang="fr-FR" sz="1200" dirty="0"/>
                    </a:p>
                  </a:txBody>
                  <a:tcPr/>
                </a:tc>
              </a:tr>
              <a:tr h="407652">
                <a:tc vMerge="1">
                  <a:txBody>
                    <a:bodyPr/>
                    <a:lstStyle/>
                    <a:p>
                      <a:endParaRPr lang="fr-FR" dirty="0"/>
                    </a:p>
                  </a:txBody>
                  <a:tcPr/>
                </a:tc>
                <a:tc>
                  <a:txBody>
                    <a:bodyPr/>
                    <a:lstStyle/>
                    <a:p>
                      <a:pPr marL="226695" algn="ctr">
                        <a:lnSpc>
                          <a:spcPct val="115000"/>
                        </a:lnSpc>
                        <a:spcAft>
                          <a:spcPts val="0"/>
                        </a:spcAft>
                      </a:pPr>
                      <a:r>
                        <a:rPr lang="en-US" sz="1000">
                          <a:effectLst/>
                          <a:latin typeface="Bookman Old Style" panose="02050604050505020204" pitchFamily="18" charset="0"/>
                          <a:ea typeface="Calibri" panose="020F0502020204030204" pitchFamily="34" charset="0"/>
                          <a:cs typeface="Times New Roman" panose="02020603050405020304" pitchFamily="18" charset="0"/>
                        </a:rPr>
                        <a:t>Scies à ruban</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dirty="0" smtClean="0"/>
                        <a:t>01</a:t>
                      </a:r>
                      <a:endParaRPr lang="fr-FR" sz="1200" dirty="0"/>
                    </a:p>
                  </a:txBody>
                  <a:tcPr/>
                </a:tc>
              </a:tr>
              <a:tr h="407652">
                <a:tc vMerge="1">
                  <a:txBody>
                    <a:bodyPr/>
                    <a:lstStyle/>
                    <a:p>
                      <a:endParaRPr lang="fr-FR" dirty="0"/>
                    </a:p>
                  </a:txBody>
                  <a:tcPr/>
                </a:tc>
                <a:tc>
                  <a:txBody>
                    <a:bodyPr/>
                    <a:lstStyle/>
                    <a:p>
                      <a:pPr marL="226695" algn="ctr">
                        <a:lnSpc>
                          <a:spcPct val="115000"/>
                        </a:lnSpc>
                        <a:spcAft>
                          <a:spcPts val="0"/>
                        </a:spcAft>
                      </a:pPr>
                      <a:r>
                        <a:rPr lang="fr-FR" sz="1000">
                          <a:effectLst/>
                          <a:latin typeface="Bookman Old Style" panose="02050604050505020204" pitchFamily="18" charset="0"/>
                          <a:ea typeface="Calibri" panose="020F0502020204030204" pitchFamily="34" charset="0"/>
                          <a:cs typeface="Times New Roman" panose="02020603050405020304" pitchFamily="18" charset="0"/>
                        </a:rPr>
                        <a:t>Compresseur</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r>
                        <a:rPr lang="fr-FR" sz="1200" dirty="0" smtClean="0"/>
                        <a:t>01</a:t>
                      </a:r>
                      <a:endParaRPr lang="fr-FR" sz="1200" dirty="0"/>
                    </a:p>
                  </a:txBody>
                  <a:tcPr/>
                </a:tc>
              </a:tr>
              <a:tr h="492580">
                <a:tc vMerge="1">
                  <a:txBody>
                    <a:bodyPr/>
                    <a:lstStyle/>
                    <a:p>
                      <a:endParaRPr lang="fr-F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100" dirty="0" smtClean="0">
                          <a:effectLst/>
                          <a:latin typeface="Bookman Old Style" panose="02050604050505020204" pitchFamily="18" charset="0"/>
                          <a:ea typeface="Calibri" panose="020F0502020204030204" pitchFamily="34" charset="0"/>
                          <a:cs typeface="Times New Roman" panose="02020603050405020304" pitchFamily="18" charset="0"/>
                        </a:rPr>
                        <a:t>Aspirateur</a:t>
                      </a:r>
                      <a:endParaRPr lang="fr-FR" sz="11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a:txBody>
                  <a:tcPr marL="68580" marR="68580" marT="0" marB="0"/>
                </a:tc>
                <a:tc>
                  <a:txBody>
                    <a:bodyPr/>
                    <a:lstStyle/>
                    <a:p>
                      <a:pPr algn="ctr"/>
                      <a:r>
                        <a:rPr lang="fr-FR" sz="1200" dirty="0" smtClean="0"/>
                        <a:t>01</a:t>
                      </a:r>
                      <a:endParaRPr lang="fr-FR" sz="1200" dirty="0"/>
                    </a:p>
                  </a:txBody>
                  <a:tcPr/>
                </a:tc>
              </a:tr>
              <a:tr h="407652">
                <a:tc vMerge="1">
                  <a:txBody>
                    <a:bodyPr/>
                    <a:lstStyle/>
                    <a:p>
                      <a:endParaRPr lang="fr-F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dirty="0" smtClean="0">
                          <a:effectLst/>
                          <a:latin typeface="Bookman Old Style" panose="02050604050505020204" pitchFamily="18" charset="0"/>
                          <a:ea typeface="Calibri" panose="020F0502020204030204" pitchFamily="34" charset="0"/>
                          <a:cs typeface="Times New Roman" panose="02020603050405020304" pitchFamily="18" charset="0"/>
                        </a:rPr>
                        <a:t>Poste à souder électrique</a:t>
                      </a:r>
                      <a:endParaRPr lang="fr-FR"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fr-FR" sz="1200" dirty="0"/>
                    </a:p>
                  </a:txBody>
                  <a:tcPr marL="68580" marR="68580" marT="0" marB="0"/>
                </a:tc>
                <a:tc>
                  <a:txBody>
                    <a:bodyPr/>
                    <a:lstStyle/>
                    <a:p>
                      <a:pPr algn="ctr"/>
                      <a:r>
                        <a:rPr lang="fr-FR" sz="1200" dirty="0" smtClean="0"/>
                        <a:t>01</a:t>
                      </a:r>
                      <a:endParaRPr lang="fr-FR" sz="1200" dirty="0"/>
                    </a:p>
                  </a:txBody>
                  <a:tcPr/>
                </a:tc>
              </a:tr>
              <a:tr h="510195">
                <a:tc vMerge="1">
                  <a:txBody>
                    <a:bodyPr/>
                    <a:lstStyle/>
                    <a:p>
                      <a:endParaRPr lang="fr-FR"/>
                    </a:p>
                  </a:txBody>
                  <a:tcPr/>
                </a:tc>
                <a:tc>
                  <a:txBody>
                    <a:bodyPr/>
                    <a:lstStyle/>
                    <a:p>
                      <a:pPr algn="ctr">
                        <a:lnSpc>
                          <a:spcPct val="107000"/>
                        </a:lnSpc>
                      </a:pPr>
                      <a:r>
                        <a:rPr lang="fr-FR" sz="1200" kern="1200" dirty="0" smtClean="0">
                          <a:solidFill>
                            <a:schemeClr val="dk1"/>
                          </a:solidFill>
                          <a:effectLst/>
                          <a:latin typeface="+mn-lt"/>
                          <a:ea typeface="+mn-ea"/>
                          <a:cs typeface="+mn-cs"/>
                        </a:rPr>
                        <a:t>Etaux sur pied</a:t>
                      </a:r>
                      <a:endParaRPr lang="fr-FR" sz="1200" dirty="0">
                        <a:effectLst/>
                        <a:latin typeface="Calibri" panose="020F0502020204030204" pitchFamily="34" charset="0"/>
                      </a:endParaRPr>
                    </a:p>
                  </a:txBody>
                  <a:tcPr marL="44450" marR="44450" marT="0" marB="0"/>
                </a:tc>
                <a:tc>
                  <a:txBody>
                    <a:bodyPr/>
                    <a:lstStyle/>
                    <a:p>
                      <a:pPr algn="ctr"/>
                      <a:r>
                        <a:rPr lang="fr-FR" sz="1200" dirty="0" smtClean="0"/>
                        <a:t>02</a:t>
                      </a:r>
                      <a:endParaRPr lang="fr-FR" sz="1200" dirty="0"/>
                    </a:p>
                  </a:txBody>
                  <a:tcPr/>
                </a:tc>
              </a:tr>
              <a:tr h="407652">
                <a:tc vMerge="1">
                  <a:txBody>
                    <a:bodyPr/>
                    <a:lstStyle/>
                    <a:p>
                      <a:endParaRPr lang="fr-FR"/>
                    </a:p>
                  </a:txBody>
                  <a:tcPr/>
                </a:tc>
                <a:tc>
                  <a:txBody>
                    <a:bodyPr/>
                    <a:lstStyle/>
                    <a:p>
                      <a:pPr marL="226695" algn="ctr">
                        <a:lnSpc>
                          <a:spcPct val="115000"/>
                        </a:lnSpc>
                        <a:spcAft>
                          <a:spcPts val="0"/>
                        </a:spcAft>
                      </a:pPr>
                      <a:r>
                        <a:rPr lang="fr-FR" sz="1200" kern="1200" dirty="0" smtClean="0">
                          <a:solidFill>
                            <a:schemeClr val="dk1"/>
                          </a:solidFill>
                          <a:effectLst/>
                          <a:latin typeface="+mn-lt"/>
                          <a:ea typeface="+mn-ea"/>
                          <a:cs typeface="+mn-cs"/>
                        </a:rPr>
                        <a:t>Etaux d’établi</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r>
                        <a:rPr lang="fr-FR" sz="1200" dirty="0" smtClean="0"/>
                        <a:t>02</a:t>
                      </a:r>
                      <a:endParaRPr lang="fr-FR" sz="1200" dirty="0"/>
                    </a:p>
                  </a:txBody>
                  <a:tcPr/>
                </a:tc>
              </a:tr>
            </a:tbl>
          </a:graphicData>
        </a:graphic>
      </p:graphicFrame>
    </p:spTree>
    <p:extLst>
      <p:ext uri="{BB962C8B-B14F-4D97-AF65-F5344CB8AC3E}">
        <p14:creationId xmlns:p14="http://schemas.microsoft.com/office/powerpoint/2010/main" val="2856776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333777"/>
          </a:xfrm>
          <a:prstGeom prst="rect">
            <a:avLst/>
          </a:prstGeom>
        </p:spPr>
      </p:pic>
      <p:sp>
        <p:nvSpPr>
          <p:cNvPr id="7" name="ZoneTexte 6"/>
          <p:cNvSpPr txBox="1"/>
          <p:nvPr/>
        </p:nvSpPr>
        <p:spPr>
          <a:xfrm>
            <a:off x="892943" y="6333777"/>
            <a:ext cx="6991425" cy="523220"/>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fr-FR" sz="2800" b="1" dirty="0" smtClean="0"/>
              <a:t>LA RAISON DE VIVRE – LE DROIT D’ESPERER                      </a:t>
            </a:r>
            <a:endParaRPr lang="fr-FR" sz="2800" b="1" dirty="0"/>
          </a:p>
        </p:txBody>
      </p:sp>
      <p:pic>
        <p:nvPicPr>
          <p:cNvPr id="3" name="Imag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551" y="116632"/>
            <a:ext cx="1800201" cy="1459622"/>
          </a:xfrm>
          <a:prstGeom prst="rect">
            <a:avLst/>
          </a:prstGeom>
          <a:ln>
            <a:noFill/>
          </a:ln>
          <a:effectLst>
            <a:outerShdw blurRad="190500" algn="tl" rotWithShape="0">
              <a:srgbClr val="000000">
                <a:alpha val="70000"/>
              </a:srgbClr>
            </a:outerShdw>
          </a:effec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au 10"/>
          <p:cNvGraphicFramePr>
            <a:graphicFrameLocks noGrp="1"/>
          </p:cNvGraphicFramePr>
          <p:nvPr>
            <p:extLst>
              <p:ext uri="{D42A27DB-BD31-4B8C-83A1-F6EECF244321}">
                <p14:modId xmlns:p14="http://schemas.microsoft.com/office/powerpoint/2010/main" val="3962623010"/>
              </p:ext>
            </p:extLst>
          </p:nvPr>
        </p:nvGraphicFramePr>
        <p:xfrm>
          <a:off x="323528" y="188640"/>
          <a:ext cx="8568951" cy="6552728"/>
        </p:xfrm>
        <a:graphic>
          <a:graphicData uri="http://schemas.openxmlformats.org/drawingml/2006/table">
            <a:tbl>
              <a:tblPr firstRow="1" bandRow="1">
                <a:tableStyleId>{5C22544A-7EE6-4342-B048-85BDC9FD1C3A}</a:tableStyleId>
              </a:tblPr>
              <a:tblGrid>
                <a:gridCol w="2856317"/>
                <a:gridCol w="2856317"/>
                <a:gridCol w="2856317"/>
              </a:tblGrid>
              <a:tr h="432048">
                <a:tc>
                  <a:txBody>
                    <a:bodyPr/>
                    <a:lstStyle/>
                    <a:p>
                      <a:pPr marL="226695" algn="ctr">
                        <a:lnSpc>
                          <a:spcPct val="115000"/>
                        </a:lnSpc>
                        <a:spcAft>
                          <a:spcPts val="0"/>
                        </a:spcAft>
                      </a:pPr>
                      <a:r>
                        <a:rPr lang="fr-FR" sz="1000" b="1" dirty="0">
                          <a:effectLst/>
                          <a:latin typeface="Bookman Old Style" panose="02050604050505020204" pitchFamily="18" charset="0"/>
                          <a:ea typeface="Calibri" panose="020F0502020204030204" pitchFamily="34" charset="0"/>
                          <a:cs typeface="Times New Roman" panose="02020603050405020304" pitchFamily="18" charset="0"/>
                        </a:rPr>
                        <a:t>LIEU</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226695" algn="ctr">
                        <a:lnSpc>
                          <a:spcPct val="115000"/>
                        </a:lnSpc>
                        <a:spcAft>
                          <a:spcPts val="0"/>
                        </a:spcAft>
                      </a:pPr>
                      <a:r>
                        <a:rPr lang="fr-FR" sz="1000" b="1" dirty="0">
                          <a:effectLst/>
                          <a:latin typeface="Bookman Old Style" panose="02050604050505020204" pitchFamily="18" charset="0"/>
                          <a:ea typeface="Calibri" panose="020F0502020204030204" pitchFamily="34" charset="0"/>
                          <a:cs typeface="Times New Roman" panose="02020603050405020304" pitchFamily="18" charset="0"/>
                        </a:rPr>
                        <a:t>DESIGNATION</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226695" algn="ctr">
                        <a:lnSpc>
                          <a:spcPct val="115000"/>
                        </a:lnSpc>
                        <a:spcAft>
                          <a:spcPts val="0"/>
                        </a:spcAft>
                      </a:pPr>
                      <a:r>
                        <a:rPr lang="fr-FR" sz="1000" b="1" dirty="0">
                          <a:effectLst/>
                          <a:latin typeface="Bookman Old Style" panose="02050604050505020204" pitchFamily="18" charset="0"/>
                          <a:ea typeface="Calibri" panose="020F0502020204030204" pitchFamily="34" charset="0"/>
                          <a:cs typeface="Times New Roman" panose="02020603050405020304" pitchFamily="18" charset="0"/>
                        </a:rPr>
                        <a:t>QUANTITE AU CRAPH</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32048">
                <a:tc rowSpan="14">
                  <a:txBody>
                    <a:bodyPr/>
                    <a:lstStyle/>
                    <a:p>
                      <a:pPr marL="226695">
                        <a:lnSpc>
                          <a:spcPct val="115000"/>
                        </a:lnSpc>
                        <a:spcAft>
                          <a:spcPts val="0"/>
                        </a:spcAft>
                      </a:pPr>
                      <a:r>
                        <a:rPr lang="fr-FR" sz="1000" b="1" dirty="0">
                          <a:effectLst/>
                          <a:latin typeface="Bookman Old Style" panose="02050604050505020204" pitchFamily="18" charset="0"/>
                          <a:ea typeface="Calibri" panose="020F0502020204030204" pitchFamily="34" charset="0"/>
                          <a:cs typeface="Times New Roman" panose="02020603050405020304" pitchFamily="18" charset="0"/>
                        </a:rPr>
                        <a:t>MACHINES </a:t>
                      </a:r>
                      <a:r>
                        <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rPr>
                        <a:t>PORTATIVES</a:t>
                      </a:r>
                    </a:p>
                    <a:p>
                      <a:pPr marL="226695">
                        <a:lnSpc>
                          <a:spcPct val="115000"/>
                        </a:lnSpc>
                        <a:spcAft>
                          <a:spcPts val="0"/>
                        </a:spcAft>
                      </a:pPr>
                      <a:endPar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endParaRPr>
                    </a:p>
                    <a:p>
                      <a:pPr marL="226695">
                        <a:lnSpc>
                          <a:spcPct val="115000"/>
                        </a:lnSpc>
                        <a:spcAft>
                          <a:spcPts val="0"/>
                        </a:spcAft>
                      </a:pPr>
                      <a:endPar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endParaRPr>
                    </a:p>
                    <a:p>
                      <a:pPr marL="226695">
                        <a:lnSpc>
                          <a:spcPct val="115000"/>
                        </a:lnSpc>
                        <a:spcAft>
                          <a:spcPts val="0"/>
                        </a:spcAft>
                      </a:pPr>
                      <a:endPar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endParaRPr>
                    </a:p>
                    <a:p>
                      <a:pPr marL="226695">
                        <a:lnSpc>
                          <a:spcPct val="115000"/>
                        </a:lnSpc>
                        <a:spcAft>
                          <a:spcPts val="0"/>
                        </a:spcAft>
                      </a:pPr>
                      <a:endPar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endParaRPr>
                    </a:p>
                    <a:p>
                      <a:pPr marL="226695">
                        <a:lnSpc>
                          <a:spcPct val="115000"/>
                        </a:lnSpc>
                        <a:spcAft>
                          <a:spcPts val="0"/>
                        </a:spcAft>
                      </a:pPr>
                      <a:endPar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endParaRPr>
                    </a:p>
                    <a:p>
                      <a:pPr marL="226695">
                        <a:lnSpc>
                          <a:spcPct val="115000"/>
                        </a:lnSpc>
                        <a:spcAft>
                          <a:spcPts val="0"/>
                        </a:spcAft>
                      </a:pPr>
                      <a:endPar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endParaRPr>
                    </a:p>
                    <a:p>
                      <a:pPr marL="226695">
                        <a:lnSpc>
                          <a:spcPct val="115000"/>
                        </a:lnSpc>
                        <a:spcAft>
                          <a:spcPts val="0"/>
                        </a:spcAft>
                      </a:pPr>
                      <a:endPar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endParaRPr>
                    </a:p>
                    <a:p>
                      <a:pPr marL="226695">
                        <a:lnSpc>
                          <a:spcPct val="115000"/>
                        </a:lnSpc>
                        <a:spcAft>
                          <a:spcPts val="0"/>
                        </a:spcAft>
                      </a:pPr>
                      <a:endPar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endParaRPr>
                    </a:p>
                    <a:p>
                      <a:pPr marL="226695">
                        <a:lnSpc>
                          <a:spcPct val="115000"/>
                        </a:lnSpc>
                        <a:spcAft>
                          <a:spcPts val="0"/>
                        </a:spcAft>
                      </a:pPr>
                      <a:endPar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endParaRPr>
                    </a:p>
                    <a:p>
                      <a:pPr marL="226695">
                        <a:lnSpc>
                          <a:spcPct val="115000"/>
                        </a:lnSpc>
                        <a:spcAft>
                          <a:spcPts val="0"/>
                        </a:spcAft>
                      </a:pPr>
                      <a:endPar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endParaRPr>
                    </a:p>
                    <a:p>
                      <a:pPr marL="226695">
                        <a:lnSpc>
                          <a:spcPct val="115000"/>
                        </a:lnSpc>
                        <a:spcAft>
                          <a:spcPts val="0"/>
                        </a:spcAft>
                      </a:pPr>
                      <a:endPar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endParaRPr>
                    </a:p>
                    <a:p>
                      <a:pPr marL="226695">
                        <a:lnSpc>
                          <a:spcPct val="115000"/>
                        </a:lnSpc>
                        <a:spcAft>
                          <a:spcPts val="0"/>
                        </a:spcAft>
                      </a:pPr>
                      <a:endPar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endParaRPr>
                    </a:p>
                    <a:p>
                      <a:pPr marL="226695">
                        <a:lnSpc>
                          <a:spcPct val="115000"/>
                        </a:lnSpc>
                        <a:spcAft>
                          <a:spcPts val="0"/>
                        </a:spcAft>
                      </a:pPr>
                      <a:endPar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endParaRPr>
                    </a:p>
                    <a:p>
                      <a:pPr marL="226695">
                        <a:lnSpc>
                          <a:spcPct val="115000"/>
                        </a:lnSpc>
                        <a:spcAft>
                          <a:spcPts val="0"/>
                        </a:spcAft>
                      </a:pPr>
                      <a:endPar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endParaRPr>
                    </a:p>
                    <a:p>
                      <a:pPr marL="226695">
                        <a:lnSpc>
                          <a:spcPct val="115000"/>
                        </a:lnSpc>
                        <a:spcAft>
                          <a:spcPts val="0"/>
                        </a:spcAft>
                      </a:pPr>
                      <a:endPar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endParaRPr>
                    </a:p>
                    <a:p>
                      <a:pPr marL="226695">
                        <a:lnSpc>
                          <a:spcPct val="115000"/>
                        </a:lnSpc>
                        <a:spcAft>
                          <a:spcPts val="0"/>
                        </a:spcAft>
                      </a:pPr>
                      <a:endPar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endParaRPr>
                    </a:p>
                    <a:p>
                      <a:pPr marL="226695">
                        <a:lnSpc>
                          <a:spcPct val="115000"/>
                        </a:lnSpc>
                        <a:spcAft>
                          <a:spcPts val="0"/>
                        </a:spcAft>
                      </a:pPr>
                      <a:endPar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endParaRPr>
                    </a:p>
                    <a:p>
                      <a:pPr marL="226695">
                        <a:lnSpc>
                          <a:spcPct val="115000"/>
                        </a:lnSpc>
                        <a:spcAft>
                          <a:spcPts val="0"/>
                        </a:spcAft>
                      </a:pPr>
                      <a:endPar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endParaRPr>
                    </a:p>
                    <a:p>
                      <a:pPr marL="226695">
                        <a:lnSpc>
                          <a:spcPct val="115000"/>
                        </a:lnSpc>
                        <a:spcAft>
                          <a:spcPts val="0"/>
                        </a:spcAft>
                      </a:pPr>
                      <a:endPar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endParaRPr>
                    </a:p>
                    <a:p>
                      <a:pPr marL="226695">
                        <a:lnSpc>
                          <a:spcPct val="115000"/>
                        </a:lnSpc>
                        <a:spcAft>
                          <a:spcPts val="0"/>
                        </a:spcAft>
                      </a:pPr>
                      <a:endPar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endParaRPr>
                    </a:p>
                    <a:p>
                      <a:pPr marL="226695">
                        <a:lnSpc>
                          <a:spcPct val="115000"/>
                        </a:lnSpc>
                        <a:spcAft>
                          <a:spcPts val="0"/>
                        </a:spcAft>
                      </a:pPr>
                      <a:endPar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endParaRPr>
                    </a:p>
                    <a:p>
                      <a:pPr marL="226695">
                        <a:lnSpc>
                          <a:spcPct val="115000"/>
                        </a:lnSpc>
                        <a:spcAft>
                          <a:spcPts val="0"/>
                        </a:spcAft>
                      </a:pPr>
                      <a:endPar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endParaRPr>
                    </a:p>
                    <a:p>
                      <a:pPr marL="226695">
                        <a:lnSpc>
                          <a:spcPct val="115000"/>
                        </a:lnSpc>
                        <a:spcAft>
                          <a:spcPts val="0"/>
                        </a:spcAft>
                      </a:pPr>
                      <a:r>
                        <a:rPr lang="fr-FR" sz="1800" b="1" kern="1200" dirty="0" smtClean="0">
                          <a:solidFill>
                            <a:schemeClr val="dk1"/>
                          </a:solidFill>
                          <a:effectLst/>
                          <a:latin typeface="+mn-lt"/>
                          <a:ea typeface="+mn-ea"/>
                          <a:cs typeface="+mn-cs"/>
                        </a:rPr>
                        <a:t>Salle d’essayage </a:t>
                      </a:r>
                      <a:r>
                        <a:rPr lang="fr-FR" sz="1000" b="1" dirty="0" smtClean="0">
                          <a:effectLst/>
                          <a:latin typeface="Bookman Old Style" panose="02050604050505020204" pitchFamily="18" charset="0"/>
                          <a:ea typeface="Calibri" panose="020F0502020204030204" pitchFamily="34" charset="0"/>
                          <a:cs typeface="Times New Roman" panose="02020603050405020304" pitchFamily="18" charset="0"/>
                        </a:rPr>
                        <a:t> </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l"/>
                      <a:r>
                        <a:rPr lang="fr-FR" sz="1200" b="1" kern="1200" dirty="0" smtClean="0">
                          <a:solidFill>
                            <a:schemeClr val="dk1"/>
                          </a:solidFill>
                          <a:effectLst/>
                          <a:latin typeface="Californian FB" panose="0207040306080B030204" pitchFamily="18" charset="0"/>
                          <a:ea typeface="+mn-ea"/>
                          <a:cs typeface="+mn-cs"/>
                        </a:rPr>
                        <a:t>Scie oscillantes</a:t>
                      </a:r>
                      <a:endParaRPr lang="fr-FR" sz="1200" b="1" dirty="0">
                        <a:latin typeface="Californian FB" panose="0207040306080B030204" pitchFamily="18" charset="0"/>
                      </a:endParaRPr>
                    </a:p>
                  </a:txBody>
                  <a:tcPr/>
                </a:tc>
                <a:tc>
                  <a:txBody>
                    <a:bodyPr/>
                    <a:lstStyle/>
                    <a:p>
                      <a:pPr algn="ctr"/>
                      <a:r>
                        <a:rPr lang="fr-FR" sz="1400" dirty="0" smtClean="0"/>
                        <a:t>01</a:t>
                      </a:r>
                      <a:endParaRPr lang="fr-FR" sz="1400" dirty="0"/>
                    </a:p>
                  </a:txBody>
                  <a:tcPr/>
                </a:tc>
              </a:tr>
              <a:tr h="432048">
                <a:tc vMerge="1">
                  <a:txBody>
                    <a:bodyPr/>
                    <a:lstStyle/>
                    <a:p>
                      <a:pPr>
                        <a:lnSpc>
                          <a:spcPct val="107000"/>
                        </a:lnSpc>
                      </a:pPr>
                      <a:endParaRPr lang="fr-FR" sz="1100" dirty="0">
                        <a:effectLst/>
                        <a:latin typeface="Calibri" panose="020F0502020204030204" pitchFamily="34" charset="0"/>
                      </a:endParaRPr>
                    </a:p>
                  </a:txBody>
                  <a:tcPr marL="44450" marR="44450" marT="0" marB="0"/>
                </a:tc>
                <a:tc>
                  <a:txBody>
                    <a:bodyPr/>
                    <a:lstStyle/>
                    <a:p>
                      <a:pPr algn="l"/>
                      <a:r>
                        <a:rPr lang="fr-FR" sz="1200" b="1" kern="1200" dirty="0" smtClean="0">
                          <a:solidFill>
                            <a:schemeClr val="dk1"/>
                          </a:solidFill>
                          <a:effectLst/>
                          <a:latin typeface="Californian FB" panose="0207040306080B030204" pitchFamily="18" charset="0"/>
                          <a:ea typeface="+mn-ea"/>
                          <a:cs typeface="+mn-cs"/>
                        </a:rPr>
                        <a:t>Scie oscillantes pneumatiques </a:t>
                      </a:r>
                      <a:endParaRPr lang="fr-FR" sz="1200" b="1" dirty="0">
                        <a:latin typeface="Californian FB" panose="0207040306080B030204" pitchFamily="18" charset="0"/>
                      </a:endParaRPr>
                    </a:p>
                  </a:txBody>
                  <a:tcPr/>
                </a:tc>
                <a:tc>
                  <a:txBody>
                    <a:bodyPr/>
                    <a:lstStyle/>
                    <a:p>
                      <a:pPr algn="ctr"/>
                      <a:r>
                        <a:rPr lang="fr-FR" sz="1400" dirty="0" smtClean="0"/>
                        <a:t>01</a:t>
                      </a:r>
                      <a:endParaRPr lang="fr-FR" sz="1400" dirty="0"/>
                    </a:p>
                  </a:txBody>
                  <a:tcPr/>
                </a:tc>
              </a:tr>
              <a:tr h="432048">
                <a:tc vMerge="1">
                  <a:txBody>
                    <a:bodyPr/>
                    <a:lstStyle/>
                    <a:p>
                      <a:pPr marL="226695">
                        <a:lnSpc>
                          <a:spcPct val="115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l"/>
                      <a:r>
                        <a:rPr lang="fr-FR" sz="1200" b="1" kern="1200" dirty="0" smtClean="0">
                          <a:solidFill>
                            <a:schemeClr val="dk1"/>
                          </a:solidFill>
                          <a:effectLst/>
                          <a:latin typeface="Californian FB" panose="0207040306080B030204" pitchFamily="18" charset="0"/>
                          <a:ea typeface="+mn-ea"/>
                          <a:cs typeface="+mn-cs"/>
                        </a:rPr>
                        <a:t>Fer à souder le plastique</a:t>
                      </a:r>
                      <a:endParaRPr lang="fr-FR" sz="1200" b="1" dirty="0">
                        <a:latin typeface="Californian FB" panose="0207040306080B030204" pitchFamily="18" charset="0"/>
                      </a:endParaRPr>
                    </a:p>
                  </a:txBody>
                  <a:tcPr/>
                </a:tc>
                <a:tc>
                  <a:txBody>
                    <a:bodyPr/>
                    <a:lstStyle/>
                    <a:p>
                      <a:pPr algn="ctr"/>
                      <a:r>
                        <a:rPr lang="fr-FR" sz="1400" dirty="0" smtClean="0"/>
                        <a:t>01</a:t>
                      </a:r>
                      <a:endParaRPr lang="fr-FR" sz="1400" dirty="0"/>
                    </a:p>
                  </a:txBody>
                  <a:tcPr/>
                </a:tc>
              </a:tr>
              <a:tr h="432048">
                <a:tc vMerge="1">
                  <a:txBody>
                    <a:bodyPr/>
                    <a:lstStyle/>
                    <a:p>
                      <a:pPr>
                        <a:lnSpc>
                          <a:spcPct val="107000"/>
                        </a:lnSpc>
                      </a:pPr>
                      <a:endParaRPr lang="fr-FR" sz="1100" dirty="0">
                        <a:effectLst/>
                        <a:latin typeface="Calibri" panose="020F0502020204030204" pitchFamily="34" charset="0"/>
                      </a:endParaRPr>
                    </a:p>
                  </a:txBody>
                  <a:tcPr marL="44450" marR="44450" marT="0" marB="0"/>
                </a:tc>
                <a:tc>
                  <a:txBody>
                    <a:bodyPr/>
                    <a:lstStyle/>
                    <a:p>
                      <a:pPr algn="l"/>
                      <a:r>
                        <a:rPr lang="fr-FR" sz="1200" b="1" kern="1200" dirty="0" smtClean="0">
                          <a:solidFill>
                            <a:schemeClr val="dk1"/>
                          </a:solidFill>
                          <a:effectLst/>
                          <a:latin typeface="Californian FB" panose="0207040306080B030204" pitchFamily="18" charset="0"/>
                          <a:ea typeface="+mn-ea"/>
                          <a:cs typeface="+mn-cs"/>
                        </a:rPr>
                        <a:t>Canons à air chaud</a:t>
                      </a:r>
                      <a:endParaRPr lang="fr-FR" sz="1200" b="1" dirty="0">
                        <a:latin typeface="Californian FB" panose="0207040306080B030204" pitchFamily="18" charset="0"/>
                      </a:endParaRPr>
                    </a:p>
                  </a:txBody>
                  <a:tcPr/>
                </a:tc>
                <a:tc>
                  <a:txBody>
                    <a:bodyPr/>
                    <a:lstStyle/>
                    <a:p>
                      <a:pPr algn="ctr"/>
                      <a:r>
                        <a:rPr lang="fr-FR" sz="1400" dirty="0" smtClean="0"/>
                        <a:t>01</a:t>
                      </a:r>
                      <a:endParaRPr lang="fr-FR" sz="1400" dirty="0"/>
                    </a:p>
                  </a:txBody>
                  <a:tcPr/>
                </a:tc>
              </a:tr>
              <a:tr h="432048">
                <a:tc vMerge="1">
                  <a:txBody>
                    <a:bodyPr/>
                    <a:lstStyle/>
                    <a:p>
                      <a:pPr marL="226695">
                        <a:lnSpc>
                          <a:spcPct val="115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l"/>
                      <a:r>
                        <a:rPr lang="fr-FR" sz="1200" b="1" kern="1200" dirty="0" smtClean="0">
                          <a:solidFill>
                            <a:schemeClr val="dk1"/>
                          </a:solidFill>
                          <a:effectLst/>
                          <a:latin typeface="Californian FB" panose="0207040306080B030204" pitchFamily="18" charset="0"/>
                          <a:ea typeface="+mn-ea"/>
                          <a:cs typeface="+mn-cs"/>
                        </a:rPr>
                        <a:t>Perceuse à main</a:t>
                      </a:r>
                      <a:endParaRPr lang="fr-FR" sz="1200" b="1" dirty="0">
                        <a:latin typeface="Californian FB" panose="0207040306080B030204" pitchFamily="18" charset="0"/>
                      </a:endParaRPr>
                    </a:p>
                  </a:txBody>
                  <a:tcPr/>
                </a:tc>
                <a:tc>
                  <a:txBody>
                    <a:bodyPr/>
                    <a:lstStyle/>
                    <a:p>
                      <a:pPr algn="ctr"/>
                      <a:r>
                        <a:rPr lang="fr-FR" sz="1400" dirty="0" smtClean="0"/>
                        <a:t>02</a:t>
                      </a:r>
                      <a:endParaRPr lang="fr-FR" sz="1400" dirty="0"/>
                    </a:p>
                  </a:txBody>
                  <a:tcPr/>
                </a:tc>
              </a:tr>
              <a:tr h="432048">
                <a:tc vMerge="1">
                  <a:txBody>
                    <a:bodyPr/>
                    <a:lstStyle/>
                    <a:p>
                      <a:pPr>
                        <a:lnSpc>
                          <a:spcPct val="107000"/>
                        </a:lnSpc>
                      </a:pPr>
                      <a:endParaRPr lang="fr-FR" sz="1100" dirty="0">
                        <a:effectLst/>
                        <a:latin typeface="Calibri" panose="020F0502020204030204" pitchFamily="34" charset="0"/>
                      </a:endParaRPr>
                    </a:p>
                  </a:txBody>
                  <a:tcPr marL="44450" marR="44450" marT="0" marB="0"/>
                </a:tc>
                <a:tc>
                  <a:txBody>
                    <a:bodyPr/>
                    <a:lstStyle/>
                    <a:p>
                      <a:pPr marL="226695" algn="l">
                        <a:lnSpc>
                          <a:spcPct val="115000"/>
                        </a:lnSpc>
                        <a:spcAft>
                          <a:spcPts val="0"/>
                        </a:spcAft>
                      </a:pPr>
                      <a:r>
                        <a:rPr lang="fr-FR" sz="1100" b="1" dirty="0">
                          <a:effectLst/>
                          <a:latin typeface="Californian FB" panose="0207040306080B030204" pitchFamily="18" charset="0"/>
                          <a:ea typeface="Calibri" panose="020F0502020204030204" pitchFamily="34" charset="0"/>
                          <a:cs typeface="Times New Roman" panose="02020603050405020304" pitchFamily="18" charset="0"/>
                        </a:rPr>
                        <a:t>Scies sauteuses </a:t>
                      </a:r>
                    </a:p>
                  </a:txBody>
                  <a:tcPr marL="44450" marR="44450" marT="0" marB="0"/>
                </a:tc>
                <a:tc>
                  <a:txBody>
                    <a:bodyPr/>
                    <a:lstStyle/>
                    <a:p>
                      <a:pPr algn="ctr"/>
                      <a:r>
                        <a:rPr lang="fr-FR" sz="1400" dirty="0" smtClean="0"/>
                        <a:t>01</a:t>
                      </a:r>
                      <a:endParaRPr lang="fr-FR" sz="1400" dirty="0"/>
                    </a:p>
                  </a:txBody>
                  <a:tcPr/>
                </a:tc>
              </a:tr>
              <a:tr h="432048">
                <a:tc vMerge="1">
                  <a:txBody>
                    <a:bodyPr/>
                    <a:lstStyle/>
                    <a:p>
                      <a:pPr marL="226695">
                        <a:lnSpc>
                          <a:spcPct val="115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l"/>
                      <a:r>
                        <a:rPr lang="fr-FR" sz="1200" b="1" kern="1200" dirty="0" smtClean="0">
                          <a:solidFill>
                            <a:schemeClr val="dk1"/>
                          </a:solidFill>
                          <a:effectLst/>
                          <a:latin typeface="Californian FB" panose="0207040306080B030204" pitchFamily="18" charset="0"/>
                          <a:ea typeface="+mn-ea"/>
                          <a:cs typeface="+mn-cs"/>
                        </a:rPr>
                        <a:t>Pistolet à souder </a:t>
                      </a:r>
                      <a:endParaRPr lang="fr-FR" sz="1200" b="1" dirty="0">
                        <a:latin typeface="Californian FB" panose="0207040306080B030204" pitchFamily="18" charset="0"/>
                      </a:endParaRPr>
                    </a:p>
                  </a:txBody>
                  <a:tcPr/>
                </a:tc>
                <a:tc>
                  <a:txBody>
                    <a:bodyPr/>
                    <a:lstStyle/>
                    <a:p>
                      <a:pPr algn="ctr"/>
                      <a:r>
                        <a:rPr lang="fr-FR" sz="1400" dirty="0" smtClean="0"/>
                        <a:t>01</a:t>
                      </a:r>
                      <a:endParaRPr lang="fr-FR" sz="1400" dirty="0"/>
                    </a:p>
                  </a:txBody>
                  <a:tcPr/>
                </a:tc>
              </a:tr>
              <a:tr h="432048">
                <a:tc vMerge="1">
                  <a:txBody>
                    <a:bodyPr/>
                    <a:lstStyle/>
                    <a:p>
                      <a:pPr>
                        <a:lnSpc>
                          <a:spcPct val="107000"/>
                        </a:lnSpc>
                      </a:pPr>
                      <a:endParaRPr lang="fr-FR" sz="1100" dirty="0">
                        <a:effectLst/>
                        <a:latin typeface="Calibri" panose="020F0502020204030204" pitchFamily="34" charset="0"/>
                      </a:endParaRPr>
                    </a:p>
                  </a:txBody>
                  <a:tcPr marL="44450" marR="44450" marT="0" marB="0"/>
                </a:tc>
                <a:tc>
                  <a:txBody>
                    <a:bodyPr/>
                    <a:lstStyle/>
                    <a:p>
                      <a:pPr algn="l"/>
                      <a:r>
                        <a:rPr lang="fr-FR" sz="1200" b="1" kern="1200" dirty="0" smtClean="0">
                          <a:solidFill>
                            <a:schemeClr val="dk1"/>
                          </a:solidFill>
                          <a:effectLst/>
                          <a:latin typeface="Californian FB" panose="0207040306080B030204" pitchFamily="18" charset="0"/>
                          <a:ea typeface="+mn-ea"/>
                          <a:cs typeface="+mn-cs"/>
                        </a:rPr>
                        <a:t>Miroir à souder </a:t>
                      </a:r>
                      <a:endParaRPr lang="fr-FR" sz="1200" b="1" dirty="0">
                        <a:latin typeface="Californian FB" panose="0207040306080B030204" pitchFamily="18" charset="0"/>
                      </a:endParaRPr>
                    </a:p>
                  </a:txBody>
                  <a:tcPr/>
                </a:tc>
                <a:tc>
                  <a:txBody>
                    <a:bodyPr/>
                    <a:lstStyle/>
                    <a:p>
                      <a:pPr algn="ctr"/>
                      <a:r>
                        <a:rPr lang="fr-FR" sz="1400" dirty="0" smtClean="0"/>
                        <a:t>01</a:t>
                      </a:r>
                      <a:endParaRPr lang="fr-FR" sz="1400" dirty="0"/>
                    </a:p>
                  </a:txBody>
                  <a:tcPr/>
                </a:tc>
              </a:tr>
              <a:tr h="432048">
                <a:tc vMerge="1">
                  <a:txBody>
                    <a:bodyPr/>
                    <a:lstStyle/>
                    <a:p>
                      <a:pPr marL="226695">
                        <a:lnSpc>
                          <a:spcPct val="115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l"/>
                      <a:r>
                        <a:rPr lang="fr-FR" sz="1200" b="1" kern="1200" dirty="0" smtClean="0">
                          <a:solidFill>
                            <a:schemeClr val="dk1"/>
                          </a:solidFill>
                          <a:effectLst/>
                          <a:latin typeface="Californian FB" panose="0207040306080B030204" pitchFamily="18" charset="0"/>
                          <a:ea typeface="+mn-ea"/>
                          <a:cs typeface="+mn-cs"/>
                        </a:rPr>
                        <a:t>Fer à souder le PVA</a:t>
                      </a:r>
                      <a:endParaRPr lang="fr-FR" sz="1200" b="1" dirty="0">
                        <a:latin typeface="Californian FB" panose="0207040306080B030204" pitchFamily="18" charset="0"/>
                      </a:endParaRPr>
                    </a:p>
                  </a:txBody>
                  <a:tcPr/>
                </a:tc>
                <a:tc>
                  <a:txBody>
                    <a:bodyPr/>
                    <a:lstStyle/>
                    <a:p>
                      <a:pPr algn="ctr"/>
                      <a:r>
                        <a:rPr lang="fr-FR" sz="1400" dirty="0" smtClean="0"/>
                        <a:t>01</a:t>
                      </a:r>
                      <a:endParaRPr lang="fr-FR" sz="1400" dirty="0"/>
                    </a:p>
                  </a:txBody>
                  <a:tcPr/>
                </a:tc>
              </a:tr>
              <a:tr h="432048">
                <a:tc vMerge="1">
                  <a:txBody>
                    <a:bodyPr/>
                    <a:lstStyle/>
                    <a:p>
                      <a:pPr>
                        <a:lnSpc>
                          <a:spcPct val="107000"/>
                        </a:lnSpc>
                      </a:pPr>
                      <a:endParaRPr lang="fr-FR" sz="1100" dirty="0">
                        <a:effectLst/>
                        <a:latin typeface="Calibri" panose="020F0502020204030204" pitchFamily="34" charset="0"/>
                      </a:endParaRPr>
                    </a:p>
                  </a:txBody>
                  <a:tcPr marL="44450" marR="44450" marT="0" marB="0"/>
                </a:tc>
                <a:tc>
                  <a:txBody>
                    <a:bodyPr/>
                    <a:lstStyle/>
                    <a:p>
                      <a:r>
                        <a:rPr lang="fr-FR" sz="1200" kern="1200" dirty="0" smtClean="0">
                          <a:solidFill>
                            <a:schemeClr val="dk1"/>
                          </a:solidFill>
                          <a:effectLst/>
                          <a:latin typeface="+mn-lt"/>
                          <a:ea typeface="+mn-ea"/>
                          <a:cs typeface="+mn-cs"/>
                        </a:rPr>
                        <a:t>Lits </a:t>
                      </a:r>
                      <a:endParaRPr lang="fr-FR" sz="1200" dirty="0"/>
                    </a:p>
                  </a:txBody>
                  <a:tcPr/>
                </a:tc>
                <a:tc>
                  <a:txBody>
                    <a:bodyPr/>
                    <a:lstStyle/>
                    <a:p>
                      <a:pPr algn="ctr"/>
                      <a:r>
                        <a:rPr lang="fr-FR" sz="1200" dirty="0" smtClean="0"/>
                        <a:t>02</a:t>
                      </a:r>
                      <a:endParaRPr lang="fr-FR" sz="1200" dirty="0"/>
                    </a:p>
                  </a:txBody>
                  <a:tcPr/>
                </a:tc>
              </a:tr>
              <a:tr h="432048">
                <a:tc vMerge="1">
                  <a:txBody>
                    <a:bodyPr/>
                    <a:lstStyle/>
                    <a:p>
                      <a:pPr marL="226695">
                        <a:lnSpc>
                          <a:spcPct val="115000"/>
                        </a:lnSpc>
                        <a:spcAft>
                          <a:spcPts val="0"/>
                        </a:spcAft>
                      </a:pP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r>
                        <a:rPr lang="fr-FR" sz="1200" kern="1200" dirty="0" smtClean="0">
                          <a:solidFill>
                            <a:schemeClr val="dk1"/>
                          </a:solidFill>
                          <a:effectLst/>
                          <a:latin typeface="+mn-lt"/>
                          <a:ea typeface="+mn-ea"/>
                          <a:cs typeface="+mn-cs"/>
                        </a:rPr>
                        <a:t>Bureau</a:t>
                      </a:r>
                      <a:endParaRPr lang="fr-FR" sz="1200" dirty="0"/>
                    </a:p>
                  </a:txBody>
                  <a:tcPr/>
                </a:tc>
                <a:tc>
                  <a:txBody>
                    <a:bodyPr/>
                    <a:lstStyle/>
                    <a:p>
                      <a:pPr algn="ctr"/>
                      <a:r>
                        <a:rPr lang="fr-FR" sz="1200" dirty="0" smtClean="0"/>
                        <a:t>02</a:t>
                      </a:r>
                      <a:endParaRPr lang="fr-FR" sz="1200" dirty="0"/>
                    </a:p>
                  </a:txBody>
                  <a:tcPr/>
                </a:tc>
              </a:tr>
              <a:tr h="504056">
                <a:tc vMerge="1">
                  <a:txBody>
                    <a:bodyPr/>
                    <a:lstStyle/>
                    <a:p>
                      <a:pPr>
                        <a:lnSpc>
                          <a:spcPct val="107000"/>
                        </a:lnSpc>
                      </a:pPr>
                      <a:endParaRPr lang="fr-FR" sz="1100" dirty="0">
                        <a:effectLst/>
                        <a:latin typeface="Calibri" panose="020F0502020204030204" pitchFamily="34" charset="0"/>
                      </a:endParaRPr>
                    </a:p>
                  </a:txBody>
                  <a:tcPr marL="44450" marR="44450" marT="0" marB="0"/>
                </a:tc>
                <a:tc>
                  <a:txBody>
                    <a:bodyPr/>
                    <a:lstStyle/>
                    <a:p>
                      <a:r>
                        <a:rPr lang="fr-FR" sz="1200" kern="1200" dirty="0" smtClean="0">
                          <a:solidFill>
                            <a:schemeClr val="dk1"/>
                          </a:solidFill>
                          <a:effectLst/>
                          <a:latin typeface="+mn-lt"/>
                          <a:ea typeface="+mn-ea"/>
                          <a:cs typeface="+mn-cs"/>
                        </a:rPr>
                        <a:t>Chaises bourrées </a:t>
                      </a:r>
                      <a:endParaRPr lang="fr-FR" sz="1200" dirty="0"/>
                    </a:p>
                  </a:txBody>
                  <a:tcPr/>
                </a:tc>
                <a:tc>
                  <a:txBody>
                    <a:bodyPr/>
                    <a:lstStyle/>
                    <a:p>
                      <a:pPr algn="ctr"/>
                      <a:r>
                        <a:rPr lang="fr-FR" sz="1200" dirty="0" smtClean="0"/>
                        <a:t>02</a:t>
                      </a:r>
                      <a:endParaRPr lang="fr-FR" sz="1200" dirty="0"/>
                    </a:p>
                  </a:txBody>
                  <a:tcPr/>
                </a:tc>
              </a:tr>
              <a:tr h="432048">
                <a:tc vMerge="1">
                  <a:txBody>
                    <a:bodyPr/>
                    <a:lstStyle/>
                    <a:p>
                      <a:pPr marL="226695">
                        <a:lnSpc>
                          <a:spcPct val="115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r>
                        <a:rPr lang="fr-FR" sz="1200" kern="1200" dirty="0" smtClean="0">
                          <a:solidFill>
                            <a:schemeClr val="dk1"/>
                          </a:solidFill>
                          <a:effectLst/>
                          <a:latin typeface="+mn-lt"/>
                          <a:ea typeface="+mn-ea"/>
                          <a:cs typeface="+mn-cs"/>
                        </a:rPr>
                        <a:t>Rideaux</a:t>
                      </a:r>
                      <a:endParaRPr lang="fr-FR" sz="1200" dirty="0"/>
                    </a:p>
                  </a:txBody>
                  <a:tcPr/>
                </a:tc>
                <a:tc>
                  <a:txBody>
                    <a:bodyPr/>
                    <a:lstStyle/>
                    <a:p>
                      <a:pPr algn="ctr"/>
                      <a:r>
                        <a:rPr lang="fr-FR" sz="1200" dirty="0" smtClean="0"/>
                        <a:t>MP</a:t>
                      </a:r>
                      <a:endParaRPr lang="fr-FR" sz="1200" dirty="0"/>
                    </a:p>
                  </a:txBody>
                  <a:tcPr/>
                </a:tc>
              </a:tr>
              <a:tr h="432048">
                <a:tc vMerge="1">
                  <a:txBody>
                    <a:bodyPr/>
                    <a:lstStyle/>
                    <a:p>
                      <a:pPr>
                        <a:lnSpc>
                          <a:spcPct val="107000"/>
                        </a:lnSpc>
                      </a:pPr>
                      <a:endParaRPr lang="fr-FR" sz="1100" dirty="0">
                        <a:effectLst/>
                        <a:latin typeface="Calibri" panose="020F0502020204030204" pitchFamily="34" charset="0"/>
                      </a:endParaRPr>
                    </a:p>
                  </a:txBody>
                  <a:tcPr marL="44450" marR="44450" marT="0" marB="0"/>
                </a:tc>
                <a:tc>
                  <a:txBody>
                    <a:bodyPr/>
                    <a:lstStyle/>
                    <a:p>
                      <a:r>
                        <a:rPr lang="fr-FR" sz="1200" kern="1200" dirty="0" smtClean="0">
                          <a:solidFill>
                            <a:schemeClr val="dk1"/>
                          </a:solidFill>
                          <a:effectLst/>
                          <a:latin typeface="+mn-lt"/>
                          <a:ea typeface="+mn-ea"/>
                          <a:cs typeface="+mn-cs"/>
                        </a:rPr>
                        <a:t>Barres parallèles PM</a:t>
                      </a:r>
                      <a:endParaRPr lang="fr-FR" sz="1200" dirty="0"/>
                    </a:p>
                  </a:txBody>
                  <a:tcPr/>
                </a:tc>
                <a:tc>
                  <a:txBody>
                    <a:bodyPr/>
                    <a:lstStyle/>
                    <a:p>
                      <a:pPr algn="ctr"/>
                      <a:r>
                        <a:rPr lang="fr-FR" sz="1200" dirty="0" smtClean="0"/>
                        <a:t>01</a:t>
                      </a:r>
                      <a:endParaRPr lang="fr-FR" sz="1200" dirty="0"/>
                    </a:p>
                  </a:txBody>
                  <a:tcPr/>
                </a:tc>
              </a:tr>
            </a:tbl>
          </a:graphicData>
        </a:graphic>
      </p:graphicFrame>
    </p:spTree>
    <p:extLst>
      <p:ext uri="{BB962C8B-B14F-4D97-AF65-F5344CB8AC3E}">
        <p14:creationId xmlns:p14="http://schemas.microsoft.com/office/powerpoint/2010/main" val="24629830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graphicFrame>
        <p:nvGraphicFramePr>
          <p:cNvPr id="4" name="Tableau 3"/>
          <p:cNvGraphicFramePr>
            <a:graphicFrameLocks noGrp="1"/>
          </p:cNvGraphicFramePr>
          <p:nvPr>
            <p:extLst>
              <p:ext uri="{D42A27DB-BD31-4B8C-83A1-F6EECF244321}">
                <p14:modId xmlns:p14="http://schemas.microsoft.com/office/powerpoint/2010/main" val="2479004198"/>
              </p:ext>
            </p:extLst>
          </p:nvPr>
        </p:nvGraphicFramePr>
        <p:xfrm>
          <a:off x="323528" y="188640"/>
          <a:ext cx="8568951" cy="6552728"/>
        </p:xfrm>
        <a:graphic>
          <a:graphicData uri="http://schemas.openxmlformats.org/drawingml/2006/table">
            <a:tbl>
              <a:tblPr firstRow="1" bandRow="1">
                <a:tableStyleId>{5C22544A-7EE6-4342-B048-85BDC9FD1C3A}</a:tableStyleId>
              </a:tblPr>
              <a:tblGrid>
                <a:gridCol w="2856317"/>
                <a:gridCol w="2856317"/>
                <a:gridCol w="2856317"/>
              </a:tblGrid>
              <a:tr h="432048">
                <a:tc rowSpan="15">
                  <a:txBody>
                    <a:bodyPr/>
                    <a:lstStyle/>
                    <a:p>
                      <a:pPr marL="226695">
                        <a:lnSpc>
                          <a:spcPct val="115000"/>
                        </a:lnSpc>
                        <a:spcAft>
                          <a:spcPts val="0"/>
                        </a:spcAft>
                      </a:pPr>
                      <a:r>
                        <a:rPr lang="fr-FR" sz="1000" b="1" dirty="0">
                          <a:effectLst/>
                          <a:latin typeface="Bookman Old Style" panose="02050604050505020204" pitchFamily="18" charset="0"/>
                          <a:ea typeface="Calibri" panose="020F0502020204030204" pitchFamily="34" charset="0"/>
                          <a:cs typeface="Times New Roman" panose="02020603050405020304" pitchFamily="18" charset="0"/>
                        </a:rPr>
                        <a:t>MACHINES PORTATIVES </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226695" algn="ctr">
                        <a:lnSpc>
                          <a:spcPct val="115000"/>
                        </a:lnSpc>
                        <a:spcAft>
                          <a:spcPts val="0"/>
                        </a:spcAft>
                      </a:pPr>
                      <a:r>
                        <a:rPr lang="fr-FR" sz="1200" b="1" kern="1200" dirty="0" smtClean="0">
                          <a:solidFill>
                            <a:schemeClr val="lt1"/>
                          </a:solidFill>
                          <a:effectLst/>
                          <a:latin typeface="+mn-lt"/>
                          <a:ea typeface="+mn-ea"/>
                          <a:cs typeface="+mn-cs"/>
                        </a:rPr>
                        <a:t>Armoire métallique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226695" algn="ctr">
                        <a:lnSpc>
                          <a:spcPct val="115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32048">
                <a:tc vMerge="1">
                  <a:txBody>
                    <a:bodyPr/>
                    <a:lstStyle/>
                    <a:p>
                      <a:pPr marL="226695">
                        <a:lnSpc>
                          <a:spcPct val="115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r>
                        <a:rPr lang="fr-FR" sz="1200" kern="1200" dirty="0" smtClean="0">
                          <a:solidFill>
                            <a:schemeClr val="dk1"/>
                          </a:solidFill>
                          <a:effectLst/>
                          <a:latin typeface="+mj-lt"/>
                          <a:ea typeface="+mn-ea"/>
                          <a:cs typeface="+mn-cs"/>
                        </a:rPr>
                        <a:t>Ventilateur à pied</a:t>
                      </a:r>
                      <a:endParaRPr lang="fr-FR" sz="1200" dirty="0">
                        <a:latin typeface="+mj-lt"/>
                      </a:endParaRPr>
                    </a:p>
                  </a:txBody>
                  <a:tcPr/>
                </a:tc>
                <a:tc>
                  <a:txBody>
                    <a:bodyPr/>
                    <a:lstStyle/>
                    <a:p>
                      <a:pPr algn="ctr"/>
                      <a:r>
                        <a:rPr lang="fr-FR" sz="1200" b="1" dirty="0" smtClean="0"/>
                        <a:t>01</a:t>
                      </a:r>
                      <a:endParaRPr lang="fr-FR" sz="1200" b="1" dirty="0"/>
                    </a:p>
                  </a:txBody>
                  <a:tcPr/>
                </a:tc>
              </a:tr>
              <a:tr h="432048">
                <a:tc vMerge="1">
                  <a:txBody>
                    <a:bodyPr/>
                    <a:lstStyle/>
                    <a:p>
                      <a:pPr>
                        <a:lnSpc>
                          <a:spcPct val="107000"/>
                        </a:lnSpc>
                      </a:pPr>
                      <a:endParaRPr lang="fr-FR" sz="1100" dirty="0">
                        <a:effectLst/>
                        <a:latin typeface="Calibri" panose="020F0502020204030204" pitchFamily="34" charset="0"/>
                      </a:endParaRPr>
                    </a:p>
                  </a:txBody>
                  <a:tcPr marL="44450" marR="44450" marT="0" marB="0"/>
                </a:tc>
                <a:tc>
                  <a:txBody>
                    <a:bodyPr/>
                    <a:lstStyle/>
                    <a:p>
                      <a:pPr algn="ctr"/>
                      <a:r>
                        <a:rPr lang="fr-FR" sz="1200" kern="1200" dirty="0" smtClean="0">
                          <a:solidFill>
                            <a:schemeClr val="dk1"/>
                          </a:solidFill>
                          <a:effectLst/>
                          <a:latin typeface="+mj-lt"/>
                          <a:ea typeface="+mn-ea"/>
                          <a:cs typeface="+mn-cs"/>
                        </a:rPr>
                        <a:t>Etabli</a:t>
                      </a:r>
                      <a:endParaRPr lang="fr-FR" sz="1200" dirty="0">
                        <a:latin typeface="+mj-lt"/>
                      </a:endParaRPr>
                    </a:p>
                  </a:txBody>
                  <a:tcPr/>
                </a:tc>
                <a:tc>
                  <a:txBody>
                    <a:bodyPr/>
                    <a:lstStyle/>
                    <a:p>
                      <a:pPr algn="ctr"/>
                      <a:r>
                        <a:rPr lang="fr-FR" sz="1200" b="1" dirty="0" smtClean="0"/>
                        <a:t>02</a:t>
                      </a:r>
                      <a:endParaRPr lang="fr-FR" sz="1200" b="1" dirty="0"/>
                    </a:p>
                  </a:txBody>
                  <a:tcPr/>
                </a:tc>
              </a:tr>
              <a:tr h="432048">
                <a:tc vMerge="1">
                  <a:txBody>
                    <a:bodyPr/>
                    <a:lstStyle/>
                    <a:p>
                      <a:pPr marL="226695">
                        <a:lnSpc>
                          <a:spcPct val="115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226695" algn="ctr">
                        <a:lnSpc>
                          <a:spcPct val="115000"/>
                        </a:lnSpc>
                        <a:spcAft>
                          <a:spcPts val="0"/>
                        </a:spcAft>
                      </a:pPr>
                      <a:r>
                        <a:rPr lang="fr-FR" sz="1200" dirty="0">
                          <a:effectLst/>
                          <a:latin typeface="+mj-lt"/>
                          <a:ea typeface="Calibri" panose="020F0502020204030204" pitchFamily="34" charset="0"/>
                          <a:cs typeface="Times New Roman" panose="02020603050405020304" pitchFamily="18" charset="0"/>
                        </a:rPr>
                        <a:t>Verticalisateur</a:t>
                      </a:r>
                    </a:p>
                  </a:txBody>
                  <a:tcPr marL="44450" marR="44450" marT="0" marB="0"/>
                </a:tc>
                <a:tc>
                  <a:txBody>
                    <a:bodyPr/>
                    <a:lstStyle/>
                    <a:p>
                      <a:pPr algn="ctr"/>
                      <a:r>
                        <a:rPr lang="fr-FR" sz="1200" b="1" dirty="0" smtClean="0"/>
                        <a:t>02</a:t>
                      </a:r>
                      <a:endParaRPr lang="fr-FR" sz="1200" b="1" dirty="0"/>
                    </a:p>
                  </a:txBody>
                  <a:tcPr/>
                </a:tc>
              </a:tr>
              <a:tr h="432048">
                <a:tc vMerge="1">
                  <a:txBody>
                    <a:bodyPr/>
                    <a:lstStyle/>
                    <a:p>
                      <a:pPr>
                        <a:lnSpc>
                          <a:spcPct val="107000"/>
                        </a:lnSpc>
                      </a:pPr>
                      <a:endParaRPr lang="fr-FR" sz="1100" dirty="0">
                        <a:effectLst/>
                        <a:latin typeface="Calibri" panose="020F0502020204030204" pitchFamily="34" charset="0"/>
                      </a:endParaRPr>
                    </a:p>
                  </a:txBody>
                  <a:tcPr marL="44450" marR="44450" marT="0" marB="0"/>
                </a:tc>
                <a:tc>
                  <a:txBody>
                    <a:bodyPr/>
                    <a:lstStyle/>
                    <a:p>
                      <a:pPr algn="ctr"/>
                      <a:r>
                        <a:rPr lang="fr-FR" sz="1200" kern="1200" dirty="0" smtClean="0">
                          <a:solidFill>
                            <a:schemeClr val="dk1"/>
                          </a:solidFill>
                          <a:effectLst/>
                          <a:latin typeface="+mn-lt"/>
                          <a:ea typeface="+mn-ea"/>
                          <a:cs typeface="+mn-cs"/>
                        </a:rPr>
                        <a:t>Déambulateur</a:t>
                      </a:r>
                      <a:endParaRPr lang="fr-FR" sz="1200" dirty="0"/>
                    </a:p>
                  </a:txBody>
                  <a:tcPr/>
                </a:tc>
                <a:tc>
                  <a:txBody>
                    <a:bodyPr/>
                    <a:lstStyle/>
                    <a:p>
                      <a:pPr algn="ctr"/>
                      <a:r>
                        <a:rPr lang="fr-FR" sz="1200" b="1" dirty="0" smtClean="0"/>
                        <a:t>PM</a:t>
                      </a:r>
                      <a:endParaRPr lang="fr-FR" sz="1200" b="1" dirty="0"/>
                    </a:p>
                  </a:txBody>
                  <a:tcPr/>
                </a:tc>
              </a:tr>
              <a:tr h="432048">
                <a:tc vMerge="1">
                  <a:txBody>
                    <a:bodyPr/>
                    <a:lstStyle/>
                    <a:p>
                      <a:pPr marL="226695">
                        <a:lnSpc>
                          <a:spcPct val="115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r>
                        <a:rPr lang="fr-FR" sz="1200" kern="1200" dirty="0" smtClean="0">
                          <a:solidFill>
                            <a:schemeClr val="dk1"/>
                          </a:solidFill>
                          <a:effectLst/>
                          <a:latin typeface="+mn-lt"/>
                          <a:ea typeface="+mn-ea"/>
                          <a:cs typeface="+mn-cs"/>
                        </a:rPr>
                        <a:t>Chaises pour visiteurs</a:t>
                      </a:r>
                      <a:endParaRPr lang="fr-FR" sz="1200" dirty="0"/>
                    </a:p>
                  </a:txBody>
                  <a:tcPr/>
                </a:tc>
                <a:tc>
                  <a:txBody>
                    <a:bodyPr/>
                    <a:lstStyle/>
                    <a:p>
                      <a:pPr algn="ctr"/>
                      <a:r>
                        <a:rPr lang="fr-FR" sz="1200" b="1" dirty="0" smtClean="0"/>
                        <a:t>06</a:t>
                      </a:r>
                      <a:endParaRPr lang="fr-FR" sz="1200" b="1" dirty="0"/>
                    </a:p>
                  </a:txBody>
                  <a:tcPr/>
                </a:tc>
              </a:tr>
              <a:tr h="432048">
                <a:tc vMerge="1">
                  <a:txBody>
                    <a:bodyPr/>
                    <a:lstStyle/>
                    <a:p>
                      <a:pPr>
                        <a:lnSpc>
                          <a:spcPct val="107000"/>
                        </a:lnSpc>
                      </a:pPr>
                      <a:endParaRPr lang="fr-FR" sz="1100" dirty="0">
                        <a:effectLst/>
                        <a:latin typeface="Calibri" panose="020F0502020204030204" pitchFamily="34" charset="0"/>
                      </a:endParaRPr>
                    </a:p>
                  </a:txBody>
                  <a:tcPr marL="44450" marR="44450" marT="0" marB="0"/>
                </a:tc>
                <a:tc>
                  <a:txBody>
                    <a:bodyPr/>
                    <a:lstStyle/>
                    <a:p>
                      <a:pPr algn="ctr"/>
                      <a:r>
                        <a:rPr lang="fr-FR" sz="1200" kern="1200" dirty="0" smtClean="0">
                          <a:solidFill>
                            <a:schemeClr val="dk1"/>
                          </a:solidFill>
                          <a:effectLst/>
                          <a:latin typeface="+mn-lt"/>
                          <a:ea typeface="+mn-ea"/>
                          <a:cs typeface="+mn-cs"/>
                        </a:rPr>
                        <a:t>Petits Tabourets </a:t>
                      </a:r>
                      <a:endParaRPr lang="fr-FR" sz="1200" dirty="0"/>
                    </a:p>
                  </a:txBody>
                  <a:tcPr/>
                </a:tc>
                <a:tc>
                  <a:txBody>
                    <a:bodyPr/>
                    <a:lstStyle/>
                    <a:p>
                      <a:pPr algn="ctr"/>
                      <a:r>
                        <a:rPr lang="fr-FR" sz="1200" b="1" dirty="0" smtClean="0"/>
                        <a:t>01</a:t>
                      </a:r>
                      <a:endParaRPr lang="fr-FR" sz="1200" b="1" dirty="0"/>
                    </a:p>
                  </a:txBody>
                  <a:tcPr/>
                </a:tc>
              </a:tr>
              <a:tr h="432048">
                <a:tc vMerge="1">
                  <a:txBody>
                    <a:bodyPr/>
                    <a:lstStyle/>
                    <a:p>
                      <a:pPr marL="226695">
                        <a:lnSpc>
                          <a:spcPct val="115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226695" algn="ctr">
                        <a:lnSpc>
                          <a:spcPct val="115000"/>
                        </a:lnSpc>
                        <a:spcAft>
                          <a:spcPts val="0"/>
                        </a:spcAft>
                      </a:pPr>
                      <a:r>
                        <a:rPr lang="fr-FR" sz="1200" dirty="0">
                          <a:effectLst/>
                          <a:latin typeface="Bookman Old Style" panose="02050604050505020204" pitchFamily="18" charset="0"/>
                          <a:ea typeface="Calibri" panose="020F0502020204030204" pitchFamily="34" charset="0"/>
                          <a:cs typeface="Times New Roman" panose="02020603050405020304" pitchFamily="18" charset="0"/>
                        </a:rPr>
                        <a:t>Escalier en bois </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89535" marR="89535" marT="0" marB="0"/>
                </a:tc>
                <a:tc>
                  <a:txBody>
                    <a:bodyPr/>
                    <a:lstStyle/>
                    <a:p>
                      <a:pPr algn="ctr"/>
                      <a:r>
                        <a:rPr lang="fr-FR" sz="1200" b="1" dirty="0" smtClean="0"/>
                        <a:t>02</a:t>
                      </a:r>
                      <a:endParaRPr lang="fr-FR" sz="1200" b="1" dirty="0"/>
                    </a:p>
                  </a:txBody>
                  <a:tcPr/>
                </a:tc>
              </a:tr>
              <a:tr h="432048">
                <a:tc vMerge="1">
                  <a:txBody>
                    <a:bodyPr/>
                    <a:lstStyle/>
                    <a:p>
                      <a:pPr>
                        <a:lnSpc>
                          <a:spcPct val="107000"/>
                        </a:lnSpc>
                      </a:pPr>
                      <a:endParaRPr lang="fr-FR" sz="1100" dirty="0">
                        <a:effectLst/>
                        <a:latin typeface="Calibri" panose="020F0502020204030204" pitchFamily="34" charset="0"/>
                      </a:endParaRPr>
                    </a:p>
                  </a:txBody>
                  <a:tcPr marL="44450" marR="44450" marT="0" marB="0"/>
                </a:tc>
                <a:tc>
                  <a:txBody>
                    <a:bodyPr/>
                    <a:lstStyle/>
                    <a:p>
                      <a:pPr algn="ctr"/>
                      <a:r>
                        <a:rPr lang="fr-FR" sz="1200" kern="1200" dirty="0" smtClean="0">
                          <a:solidFill>
                            <a:schemeClr val="dk1"/>
                          </a:solidFill>
                          <a:effectLst/>
                          <a:latin typeface="+mn-lt"/>
                          <a:ea typeface="+mn-ea"/>
                          <a:cs typeface="+mn-cs"/>
                        </a:rPr>
                        <a:t>Caisses pour appareils</a:t>
                      </a:r>
                      <a:endParaRPr lang="fr-FR" sz="1200" dirty="0"/>
                    </a:p>
                  </a:txBody>
                  <a:tcPr/>
                </a:tc>
                <a:tc>
                  <a:txBody>
                    <a:bodyPr/>
                    <a:lstStyle/>
                    <a:p>
                      <a:pPr algn="ctr"/>
                      <a:r>
                        <a:rPr lang="fr-FR" sz="1200" b="1" dirty="0" smtClean="0"/>
                        <a:t>01</a:t>
                      </a:r>
                      <a:endParaRPr lang="fr-FR" sz="1200" b="1" dirty="0"/>
                    </a:p>
                  </a:txBody>
                  <a:tcPr/>
                </a:tc>
              </a:tr>
              <a:tr h="432048">
                <a:tc vMerge="1">
                  <a:txBody>
                    <a:bodyPr/>
                    <a:lstStyle/>
                    <a:p>
                      <a:pPr marL="226695">
                        <a:lnSpc>
                          <a:spcPct val="115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r>
                        <a:rPr lang="fr-FR" sz="1200" kern="1200" dirty="0" smtClean="0">
                          <a:solidFill>
                            <a:schemeClr val="dk1"/>
                          </a:solidFill>
                          <a:effectLst/>
                          <a:latin typeface="+mn-lt"/>
                          <a:ea typeface="+mn-ea"/>
                          <a:cs typeface="+mn-cs"/>
                        </a:rPr>
                        <a:t>Bancs</a:t>
                      </a:r>
                      <a:endParaRPr lang="fr-FR" sz="1200" dirty="0"/>
                    </a:p>
                  </a:txBody>
                  <a:tcPr/>
                </a:tc>
                <a:tc>
                  <a:txBody>
                    <a:bodyPr/>
                    <a:lstStyle/>
                    <a:p>
                      <a:pPr algn="ctr"/>
                      <a:r>
                        <a:rPr lang="fr-FR" sz="1200" b="1" dirty="0" smtClean="0"/>
                        <a:t>02</a:t>
                      </a:r>
                      <a:endParaRPr lang="fr-FR" sz="1200" b="1" dirty="0"/>
                    </a:p>
                  </a:txBody>
                  <a:tcPr/>
                </a:tc>
              </a:tr>
              <a:tr h="432048">
                <a:tc vMerge="1">
                  <a:txBody>
                    <a:bodyPr/>
                    <a:lstStyle/>
                    <a:p>
                      <a:pPr>
                        <a:lnSpc>
                          <a:spcPct val="107000"/>
                        </a:lnSpc>
                      </a:pPr>
                      <a:endParaRPr lang="fr-FR" sz="1100" dirty="0">
                        <a:effectLst/>
                        <a:latin typeface="Calibri" panose="020F0502020204030204" pitchFamily="34" charset="0"/>
                      </a:endParaRPr>
                    </a:p>
                  </a:txBody>
                  <a:tcPr marL="44450" marR="44450" marT="0" marB="0"/>
                </a:tc>
                <a:tc>
                  <a:txBody>
                    <a:bodyPr/>
                    <a:lstStyle/>
                    <a:p>
                      <a:pPr algn="ctr"/>
                      <a:r>
                        <a:rPr lang="fr-FR" sz="1200" kern="1200" dirty="0" smtClean="0">
                          <a:solidFill>
                            <a:schemeClr val="dk1"/>
                          </a:solidFill>
                          <a:effectLst/>
                          <a:latin typeface="+mj-lt"/>
                          <a:ea typeface="+mn-ea"/>
                          <a:cs typeface="+mn-cs"/>
                        </a:rPr>
                        <a:t>Planchettes de compensation</a:t>
                      </a:r>
                      <a:endParaRPr lang="fr-FR" sz="1200" dirty="0">
                        <a:latin typeface="+mj-lt"/>
                      </a:endParaRPr>
                    </a:p>
                  </a:txBody>
                  <a:tcPr/>
                </a:tc>
                <a:tc>
                  <a:txBody>
                    <a:bodyPr/>
                    <a:lstStyle/>
                    <a:p>
                      <a:pPr algn="ctr"/>
                      <a:r>
                        <a:rPr lang="fr-FR" sz="1200" b="1" dirty="0" smtClean="0"/>
                        <a:t>PM</a:t>
                      </a:r>
                      <a:endParaRPr lang="fr-FR" sz="1200" b="1" dirty="0"/>
                    </a:p>
                  </a:txBody>
                  <a:tcPr/>
                </a:tc>
              </a:tr>
              <a:tr h="432048">
                <a:tc vMerge="1">
                  <a:txBody>
                    <a:bodyPr/>
                    <a:lstStyle/>
                    <a:p>
                      <a:pPr marL="226695">
                        <a:lnSpc>
                          <a:spcPct val="115000"/>
                        </a:lnSpc>
                        <a:spcAft>
                          <a:spcPts val="0"/>
                        </a:spcAft>
                      </a:pP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marL="226695" algn="ctr">
                        <a:lnSpc>
                          <a:spcPct val="115000"/>
                        </a:lnSpc>
                        <a:spcAft>
                          <a:spcPts val="0"/>
                        </a:spcAft>
                      </a:pPr>
                      <a:r>
                        <a:rPr lang="fr-FR" sz="1200" dirty="0">
                          <a:effectLst/>
                          <a:latin typeface="+mj-lt"/>
                          <a:ea typeface="Calibri" panose="020F0502020204030204" pitchFamily="34" charset="0"/>
                          <a:cs typeface="Times New Roman" panose="02020603050405020304" pitchFamily="18" charset="0"/>
                        </a:rPr>
                        <a:t>Poids</a:t>
                      </a:r>
                    </a:p>
                  </a:txBody>
                  <a:tcPr marL="89535" marR="89535" marT="0" marB="0"/>
                </a:tc>
                <a:tc>
                  <a:txBody>
                    <a:bodyPr/>
                    <a:lstStyle/>
                    <a:p>
                      <a:pPr algn="ctr"/>
                      <a:r>
                        <a:rPr lang="fr-FR" sz="1200" b="1" dirty="0" smtClean="0"/>
                        <a:t>PM</a:t>
                      </a:r>
                      <a:endParaRPr lang="fr-FR" sz="1200" b="1" dirty="0"/>
                    </a:p>
                  </a:txBody>
                  <a:tcPr/>
                </a:tc>
              </a:tr>
              <a:tr h="504056">
                <a:tc vMerge="1">
                  <a:txBody>
                    <a:bodyPr/>
                    <a:lstStyle/>
                    <a:p>
                      <a:pPr>
                        <a:lnSpc>
                          <a:spcPct val="107000"/>
                        </a:lnSpc>
                      </a:pPr>
                      <a:endParaRPr lang="fr-FR" sz="1100" dirty="0">
                        <a:effectLst/>
                        <a:latin typeface="Calibri" panose="020F0502020204030204" pitchFamily="34" charset="0"/>
                      </a:endParaRPr>
                    </a:p>
                  </a:txBody>
                  <a:tcPr marL="44450" marR="44450" marT="0" marB="0"/>
                </a:tc>
                <a:tc>
                  <a:txBody>
                    <a:bodyPr/>
                    <a:lstStyle/>
                    <a:p>
                      <a:pPr marL="226695" algn="ctr">
                        <a:lnSpc>
                          <a:spcPct val="115000"/>
                        </a:lnSpc>
                        <a:spcAft>
                          <a:spcPts val="0"/>
                        </a:spcAft>
                      </a:pPr>
                      <a:r>
                        <a:rPr lang="fr-FR" sz="1200" dirty="0">
                          <a:effectLst/>
                          <a:latin typeface="+mj-lt"/>
                          <a:ea typeface="Calibri" panose="020F0502020204030204" pitchFamily="34" charset="0"/>
                          <a:cs typeface="Times New Roman" panose="02020603050405020304" pitchFamily="18" charset="0"/>
                        </a:rPr>
                        <a:t>Pack gèle (</a:t>
                      </a:r>
                      <a:r>
                        <a:rPr lang="fr-FR" sz="1200" dirty="0" err="1">
                          <a:effectLst/>
                          <a:latin typeface="+mj-lt"/>
                          <a:ea typeface="Calibri" panose="020F0502020204030204" pitchFamily="34" charset="0"/>
                          <a:cs typeface="Times New Roman" panose="02020603050405020304" pitchFamily="18" charset="0"/>
                        </a:rPr>
                        <a:t>criothérapie</a:t>
                      </a:r>
                      <a:r>
                        <a:rPr lang="fr-FR" sz="1200" dirty="0">
                          <a:effectLst/>
                          <a:latin typeface="+mj-lt"/>
                          <a:ea typeface="Calibri" panose="020F0502020204030204" pitchFamily="34" charset="0"/>
                          <a:cs typeface="Times New Roman" panose="02020603050405020304" pitchFamily="18" charset="0"/>
                        </a:rPr>
                        <a:t>)</a:t>
                      </a:r>
                    </a:p>
                  </a:txBody>
                  <a:tcPr marL="89535" marR="89535" marT="0" marB="0"/>
                </a:tc>
                <a:tc>
                  <a:txBody>
                    <a:bodyPr/>
                    <a:lstStyle/>
                    <a:p>
                      <a:pPr algn="ctr"/>
                      <a:r>
                        <a:rPr lang="fr-FR" sz="1200" b="1" dirty="0" smtClean="0"/>
                        <a:t>PM</a:t>
                      </a:r>
                      <a:endParaRPr lang="fr-FR" sz="1200" b="1" dirty="0"/>
                    </a:p>
                  </a:txBody>
                  <a:tcPr/>
                </a:tc>
              </a:tr>
              <a:tr h="432048">
                <a:tc vMerge="1">
                  <a:txBody>
                    <a:bodyPr/>
                    <a:lstStyle/>
                    <a:p>
                      <a:pPr marL="226695">
                        <a:lnSpc>
                          <a:spcPct val="115000"/>
                        </a:lnSpc>
                        <a:spcAft>
                          <a:spcPts val="0"/>
                        </a:spcAft>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tc>
                  <a:txBody>
                    <a:bodyPr/>
                    <a:lstStyle/>
                    <a:p>
                      <a:pPr algn="ctr"/>
                      <a:r>
                        <a:rPr lang="fr-FR" sz="1200" kern="1200" dirty="0" smtClean="0">
                          <a:solidFill>
                            <a:schemeClr val="dk1"/>
                          </a:solidFill>
                          <a:effectLst/>
                          <a:latin typeface="+mj-lt"/>
                          <a:ea typeface="+mn-ea"/>
                          <a:cs typeface="+mn-cs"/>
                        </a:rPr>
                        <a:t>Réfrigérateur</a:t>
                      </a:r>
                      <a:endParaRPr lang="fr-FR" sz="1200" dirty="0">
                        <a:latin typeface="+mj-lt"/>
                      </a:endParaRPr>
                    </a:p>
                  </a:txBody>
                  <a:tcPr/>
                </a:tc>
                <a:tc>
                  <a:txBody>
                    <a:bodyPr/>
                    <a:lstStyle/>
                    <a:p>
                      <a:pPr algn="ctr"/>
                      <a:r>
                        <a:rPr lang="fr-FR" sz="1200" b="1" dirty="0" smtClean="0"/>
                        <a:t>01</a:t>
                      </a:r>
                      <a:endParaRPr lang="fr-FR" sz="1200" b="1" dirty="0"/>
                    </a:p>
                  </a:txBody>
                  <a:tcPr/>
                </a:tc>
              </a:tr>
              <a:tr h="432048">
                <a:tc vMerge="1">
                  <a:txBody>
                    <a:bodyPr/>
                    <a:lstStyle/>
                    <a:p>
                      <a:pPr>
                        <a:lnSpc>
                          <a:spcPct val="107000"/>
                        </a:lnSpc>
                      </a:pPr>
                      <a:endParaRPr lang="fr-FR" sz="1100" dirty="0">
                        <a:effectLst/>
                        <a:latin typeface="Calibri" panose="020F0502020204030204" pitchFamily="34" charset="0"/>
                      </a:endParaRPr>
                    </a:p>
                  </a:txBody>
                  <a:tcPr marL="44450" marR="44450" marT="0" marB="0"/>
                </a:tc>
                <a:tc>
                  <a:txBody>
                    <a:bodyPr/>
                    <a:lstStyle/>
                    <a:p>
                      <a:pPr algn="ctr"/>
                      <a:r>
                        <a:rPr lang="fr-FR" sz="1200" kern="1200" dirty="0" smtClean="0">
                          <a:solidFill>
                            <a:schemeClr val="dk1"/>
                          </a:solidFill>
                          <a:effectLst/>
                          <a:latin typeface="+mj-lt"/>
                          <a:ea typeface="+mn-ea"/>
                          <a:cs typeface="+mn-cs"/>
                        </a:rPr>
                        <a:t>Boite à pharmacie </a:t>
                      </a:r>
                      <a:endParaRPr lang="fr-FR" sz="1200" dirty="0">
                        <a:latin typeface="+mj-lt"/>
                      </a:endParaRPr>
                    </a:p>
                  </a:txBody>
                  <a:tcPr/>
                </a:tc>
                <a:tc>
                  <a:txBody>
                    <a:bodyPr/>
                    <a:lstStyle/>
                    <a:p>
                      <a:pPr algn="ctr"/>
                      <a:r>
                        <a:rPr lang="fr-FR" sz="1200" b="1" dirty="0" smtClean="0"/>
                        <a:t>01</a:t>
                      </a:r>
                      <a:endParaRPr lang="fr-FR" sz="1200" b="1" dirty="0"/>
                    </a:p>
                  </a:txBody>
                  <a:tcPr/>
                </a:tc>
              </a:tr>
            </a:tbl>
          </a:graphicData>
        </a:graphic>
      </p:graphicFrame>
    </p:spTree>
    <p:extLst>
      <p:ext uri="{BB962C8B-B14F-4D97-AF65-F5344CB8AC3E}">
        <p14:creationId xmlns:p14="http://schemas.microsoft.com/office/powerpoint/2010/main" val="3991178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681931" y="332656"/>
            <a:ext cx="7959104" cy="936104"/>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800" b="1" i="0" u="none" strike="noStrike" cap="none" normalizeH="0" baseline="0" dirty="0" smtClean="0">
                <a:ln>
                  <a:noFill/>
                </a:ln>
                <a:solidFill>
                  <a:schemeClr val="bg1"/>
                </a:solidFill>
                <a:effectLst/>
                <a:latin typeface="Calibri" pitchFamily="34" charset="0"/>
                <a:cs typeface="Arial" pitchFamily="34" charset="0"/>
              </a:rPr>
              <a:t>Les données statistiques</a:t>
            </a:r>
          </a:p>
          <a:p>
            <a:pPr marL="0" marR="0" lvl="0" indent="0" algn="ctr" defTabSz="914400" rtl="0" eaLnBrk="1" fontAlgn="base" latinLnBrk="0" hangingPunct="1">
              <a:lnSpc>
                <a:spcPct val="100000"/>
              </a:lnSpc>
              <a:spcBef>
                <a:spcPct val="0"/>
              </a:spcBef>
              <a:spcAft>
                <a:spcPct val="0"/>
              </a:spcAft>
              <a:buClrTx/>
              <a:buSzTx/>
              <a:buFontTx/>
              <a:buNone/>
              <a:tabLst/>
            </a:pPr>
            <a:r>
              <a:rPr kumimoji="0" lang="fr-FR" sz="2200" b="1" i="0" u="none" strike="noStrike" cap="none" normalizeH="0" baseline="0" dirty="0" smtClean="0">
                <a:ln>
                  <a:noFill/>
                </a:ln>
                <a:solidFill>
                  <a:schemeClr val="bg1"/>
                </a:solidFill>
                <a:effectLst/>
                <a:latin typeface="Calibri" pitchFamily="34" charset="0"/>
                <a:cs typeface="Arial" pitchFamily="34" charset="0"/>
              </a:rPr>
              <a:t>Répartition par </a:t>
            </a:r>
            <a:r>
              <a:rPr lang="fr-FR" sz="2200" b="1" dirty="0" smtClean="0">
                <a:solidFill>
                  <a:schemeClr val="bg1"/>
                </a:solidFill>
                <a:latin typeface="Calibri" pitchFamily="34" charset="0"/>
                <a:cs typeface="Arial" pitchFamily="34" charset="0"/>
              </a:rPr>
              <a:t>année (2009-2018)</a:t>
            </a:r>
            <a:endParaRPr kumimoji="0" lang="fr-FR" sz="1800" b="1" i="0" u="none" strike="noStrike" cap="none" normalizeH="0" baseline="0" dirty="0" smtClean="0">
              <a:ln>
                <a:noFill/>
              </a:ln>
              <a:solidFill>
                <a:schemeClr val="bg1"/>
              </a:solidFill>
              <a:effectLst/>
              <a:latin typeface="Arial" pitchFamily="34" charset="0"/>
              <a:cs typeface="Arial" pitchFamily="34" charset="0"/>
            </a:endParaRPr>
          </a:p>
        </p:txBody>
      </p:sp>
      <p:graphicFrame>
        <p:nvGraphicFramePr>
          <p:cNvPr id="5" name="Tableau 4"/>
          <p:cNvGraphicFramePr>
            <a:graphicFrameLocks noGrp="1"/>
          </p:cNvGraphicFramePr>
          <p:nvPr>
            <p:extLst>
              <p:ext uri="{D42A27DB-BD31-4B8C-83A1-F6EECF244321}">
                <p14:modId xmlns:p14="http://schemas.microsoft.com/office/powerpoint/2010/main" val="2986903091"/>
              </p:ext>
            </p:extLst>
          </p:nvPr>
        </p:nvGraphicFramePr>
        <p:xfrm>
          <a:off x="467544" y="1393670"/>
          <a:ext cx="8208912" cy="5293256"/>
        </p:xfrm>
        <a:graphic>
          <a:graphicData uri="http://schemas.openxmlformats.org/drawingml/2006/table">
            <a:tbl>
              <a:tblPr firstRow="1" firstCol="1" bandRow="1"/>
              <a:tblGrid>
                <a:gridCol w="4651464"/>
                <a:gridCol w="3557448"/>
              </a:tblGrid>
              <a:tr h="766976">
                <a:tc>
                  <a:txBody>
                    <a:bodyPr/>
                    <a:lstStyle/>
                    <a:p>
                      <a:pPr algn="l">
                        <a:lnSpc>
                          <a:spcPct val="150000"/>
                        </a:lnSpc>
                        <a:spcAft>
                          <a:spcPts val="0"/>
                        </a:spcAft>
                      </a:pPr>
                      <a:r>
                        <a:rPr lang="fr-FR" sz="1800" b="1" u="sng" dirty="0">
                          <a:solidFill>
                            <a:srgbClr val="FF0000"/>
                          </a:solidFill>
                          <a:effectLst/>
                          <a:latin typeface="Cambria" panose="02040503050406030204" pitchFamily="18" charset="0"/>
                          <a:ea typeface="Times New Roman" panose="02020603050405020304" pitchFamily="18" charset="0"/>
                          <a:cs typeface="Arial" panose="020B0604020202020204" pitchFamily="34" charset="0"/>
                        </a:rPr>
                        <a:t>Etat par an</a:t>
                      </a:r>
                      <a:endParaRPr lang="fr-FR" sz="3200" dirty="0">
                        <a:solidFill>
                          <a:srgbClr val="FF0000"/>
                        </a:solidFill>
                        <a:effectLst/>
                        <a:latin typeface="Cambria" panose="02040503050406030204" pitchFamily="18"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fr-FR" sz="1800" b="1" dirty="0">
                          <a:solidFill>
                            <a:srgbClr val="FF0000"/>
                          </a:solidFill>
                          <a:effectLst/>
                          <a:latin typeface="Cambria" panose="02040503050406030204" pitchFamily="18" charset="0"/>
                          <a:ea typeface="Times New Roman" panose="02020603050405020304" pitchFamily="18" charset="0"/>
                        </a:rPr>
                        <a:t>Nombre cités</a:t>
                      </a:r>
                      <a:endParaRPr lang="fr-FR" sz="3200" dirty="0">
                        <a:solidFill>
                          <a:srgbClr val="FF0000"/>
                        </a:solidFill>
                        <a:effectLst/>
                        <a:latin typeface="Cambria" panose="02040503050406030204" pitchFamily="18"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3488">
                <a:tc>
                  <a:txBody>
                    <a:bodyPr/>
                    <a:lstStyle/>
                    <a:p>
                      <a:pPr algn="l">
                        <a:lnSpc>
                          <a:spcPct val="150000"/>
                        </a:lnSpc>
                        <a:spcAft>
                          <a:spcPts val="0"/>
                        </a:spcAft>
                      </a:pPr>
                      <a:r>
                        <a:rPr lang="fr-FR" sz="1800" dirty="0">
                          <a:effectLst/>
                          <a:latin typeface="Cambria" panose="02040503050406030204" pitchFamily="18" charset="0"/>
                          <a:ea typeface="Times New Roman" panose="02020603050405020304" pitchFamily="18" charset="0"/>
                          <a:cs typeface="Arial" panose="020B0604020202020204" pitchFamily="34" charset="0"/>
                        </a:rPr>
                        <a:t>Patients en 2009</a:t>
                      </a:r>
                      <a:endParaRPr lang="fr-FR" sz="3200" dirty="0">
                        <a:effectLst/>
                        <a:latin typeface="Cambria" panose="02040503050406030204" pitchFamily="18"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50000"/>
                        </a:lnSpc>
                        <a:spcAft>
                          <a:spcPts val="0"/>
                        </a:spcAft>
                      </a:pPr>
                      <a:r>
                        <a:rPr lang="fr-FR" sz="1800" dirty="0" smtClean="0">
                          <a:effectLst/>
                          <a:latin typeface="Cambria" panose="02040503050406030204" pitchFamily="18" charset="0"/>
                          <a:ea typeface="Times New Roman" panose="02020603050405020304" pitchFamily="18" charset="0"/>
                        </a:rPr>
                        <a:t>50</a:t>
                      </a:r>
                      <a:endParaRPr lang="fr-FR" sz="3200" dirty="0">
                        <a:effectLst/>
                        <a:latin typeface="Cambria" panose="02040503050406030204" pitchFamily="18" charset="0"/>
                        <a:ea typeface="Calibri" panose="020F050202020403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3488">
                <a:tc>
                  <a:txBody>
                    <a:bodyPr/>
                    <a:lstStyle/>
                    <a:p>
                      <a:pPr algn="l">
                        <a:lnSpc>
                          <a:spcPct val="150000"/>
                        </a:lnSpc>
                        <a:spcAft>
                          <a:spcPts val="0"/>
                        </a:spcAft>
                      </a:pPr>
                      <a:r>
                        <a:rPr lang="fr-FR" sz="1800">
                          <a:effectLst/>
                          <a:latin typeface="Cambria" panose="02040503050406030204" pitchFamily="18" charset="0"/>
                          <a:ea typeface="Times New Roman" panose="02020603050405020304" pitchFamily="18" charset="0"/>
                          <a:cs typeface="Arial" panose="020B0604020202020204" pitchFamily="34" charset="0"/>
                        </a:rPr>
                        <a:t>Patients en 2010</a:t>
                      </a:r>
                      <a:endParaRPr lang="fr-FR" sz="3200">
                        <a:effectLst/>
                        <a:latin typeface="Cambria" panose="02040503050406030204" pitchFamily="18"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50000"/>
                        </a:lnSpc>
                        <a:spcAft>
                          <a:spcPts val="0"/>
                        </a:spcAft>
                      </a:pPr>
                      <a:r>
                        <a:rPr lang="fr-FR" sz="1800" dirty="0" smtClean="0">
                          <a:effectLst/>
                          <a:latin typeface="Cambria" panose="02040503050406030204" pitchFamily="18" charset="0"/>
                          <a:ea typeface="Times New Roman" panose="02020603050405020304" pitchFamily="18" charset="0"/>
                        </a:rPr>
                        <a:t>100</a:t>
                      </a:r>
                      <a:endParaRPr lang="fr-FR" sz="3200" dirty="0">
                        <a:effectLst/>
                        <a:latin typeface="Cambria" panose="02040503050406030204" pitchFamily="18" charset="0"/>
                        <a:ea typeface="Calibri" panose="020F050202020403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3488">
                <a:tc>
                  <a:txBody>
                    <a:bodyPr/>
                    <a:lstStyle/>
                    <a:p>
                      <a:pPr algn="l">
                        <a:lnSpc>
                          <a:spcPct val="150000"/>
                        </a:lnSpc>
                        <a:spcAft>
                          <a:spcPts val="0"/>
                        </a:spcAft>
                      </a:pPr>
                      <a:r>
                        <a:rPr lang="fr-FR" sz="1800">
                          <a:effectLst/>
                          <a:latin typeface="Cambria" panose="02040503050406030204" pitchFamily="18" charset="0"/>
                          <a:ea typeface="Times New Roman" panose="02020603050405020304" pitchFamily="18" charset="0"/>
                          <a:cs typeface="Arial" panose="020B0604020202020204" pitchFamily="34" charset="0"/>
                        </a:rPr>
                        <a:t>Patients en 2011</a:t>
                      </a:r>
                      <a:endParaRPr lang="fr-FR" sz="3200">
                        <a:effectLst/>
                        <a:latin typeface="Cambria" panose="02040503050406030204" pitchFamily="18"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50000"/>
                        </a:lnSpc>
                        <a:spcAft>
                          <a:spcPts val="0"/>
                        </a:spcAft>
                      </a:pPr>
                      <a:r>
                        <a:rPr lang="fr-FR" sz="1800" dirty="0" smtClean="0">
                          <a:effectLst/>
                          <a:latin typeface="Cambria" panose="02040503050406030204" pitchFamily="18" charset="0"/>
                          <a:ea typeface="Times New Roman" panose="02020603050405020304" pitchFamily="18" charset="0"/>
                        </a:rPr>
                        <a:t>102</a:t>
                      </a:r>
                      <a:endParaRPr lang="fr-FR" sz="3200" dirty="0">
                        <a:effectLst/>
                        <a:latin typeface="Cambria" panose="02040503050406030204" pitchFamily="18" charset="0"/>
                        <a:ea typeface="Calibri" panose="020F050202020403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3488">
                <a:tc>
                  <a:txBody>
                    <a:bodyPr/>
                    <a:lstStyle/>
                    <a:p>
                      <a:pPr algn="l">
                        <a:lnSpc>
                          <a:spcPct val="150000"/>
                        </a:lnSpc>
                        <a:spcAft>
                          <a:spcPts val="0"/>
                        </a:spcAft>
                      </a:pPr>
                      <a:r>
                        <a:rPr lang="fr-FR" sz="1800">
                          <a:effectLst/>
                          <a:latin typeface="Cambria" panose="02040503050406030204" pitchFamily="18" charset="0"/>
                          <a:ea typeface="Times New Roman" panose="02020603050405020304" pitchFamily="18" charset="0"/>
                          <a:cs typeface="Arial" panose="020B0604020202020204" pitchFamily="34" charset="0"/>
                        </a:rPr>
                        <a:t>Patients en 2012</a:t>
                      </a:r>
                      <a:endParaRPr lang="fr-FR" sz="3200">
                        <a:effectLst/>
                        <a:latin typeface="Cambria" panose="02040503050406030204" pitchFamily="18"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50000"/>
                        </a:lnSpc>
                        <a:spcAft>
                          <a:spcPts val="0"/>
                        </a:spcAft>
                      </a:pPr>
                      <a:r>
                        <a:rPr lang="fr-FR" sz="1800" dirty="0">
                          <a:effectLst/>
                          <a:latin typeface="Cambria" panose="02040503050406030204" pitchFamily="18" charset="0"/>
                          <a:ea typeface="Times New Roman" panose="02020603050405020304" pitchFamily="18" charset="0"/>
                          <a:cs typeface="Arial" panose="020B0604020202020204" pitchFamily="34" charset="0"/>
                        </a:rPr>
                        <a:t>128</a:t>
                      </a:r>
                      <a:endParaRPr lang="fr-FR" sz="3200" dirty="0">
                        <a:effectLst/>
                        <a:latin typeface="Cambria" panose="02040503050406030204" pitchFamily="18"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3488">
                <a:tc>
                  <a:txBody>
                    <a:bodyPr/>
                    <a:lstStyle/>
                    <a:p>
                      <a:pPr algn="l">
                        <a:lnSpc>
                          <a:spcPct val="150000"/>
                        </a:lnSpc>
                        <a:spcAft>
                          <a:spcPts val="0"/>
                        </a:spcAft>
                      </a:pPr>
                      <a:r>
                        <a:rPr lang="fr-FR" sz="1800">
                          <a:effectLst/>
                          <a:latin typeface="Cambria" panose="02040503050406030204" pitchFamily="18" charset="0"/>
                          <a:ea typeface="Times New Roman" panose="02020603050405020304" pitchFamily="18" charset="0"/>
                          <a:cs typeface="Arial" panose="020B0604020202020204" pitchFamily="34" charset="0"/>
                        </a:rPr>
                        <a:t>Patients en 2013</a:t>
                      </a:r>
                      <a:endParaRPr lang="fr-FR" sz="3200">
                        <a:effectLst/>
                        <a:latin typeface="Cambria" panose="02040503050406030204" pitchFamily="18"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50000"/>
                        </a:lnSpc>
                        <a:spcAft>
                          <a:spcPts val="0"/>
                        </a:spcAft>
                      </a:pPr>
                      <a:r>
                        <a:rPr lang="fr-FR" sz="1800" dirty="0" smtClean="0">
                          <a:effectLst/>
                          <a:latin typeface="Cambria" panose="02040503050406030204" pitchFamily="18" charset="0"/>
                          <a:ea typeface="Times New Roman" panose="02020603050405020304" pitchFamily="18" charset="0"/>
                          <a:cs typeface="Arial" panose="020B0604020202020204" pitchFamily="34" charset="0"/>
                        </a:rPr>
                        <a:t>200</a:t>
                      </a:r>
                      <a:endParaRPr lang="fr-FR" sz="3200" dirty="0">
                        <a:effectLst/>
                        <a:latin typeface="Cambria" panose="02040503050406030204" pitchFamily="18"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3488">
                <a:tc>
                  <a:txBody>
                    <a:bodyPr/>
                    <a:lstStyle/>
                    <a:p>
                      <a:pPr algn="l">
                        <a:lnSpc>
                          <a:spcPct val="150000"/>
                        </a:lnSpc>
                        <a:spcAft>
                          <a:spcPts val="0"/>
                        </a:spcAft>
                      </a:pPr>
                      <a:r>
                        <a:rPr lang="fr-FR" sz="1800">
                          <a:effectLst/>
                          <a:latin typeface="Cambria" panose="02040503050406030204" pitchFamily="18" charset="0"/>
                          <a:ea typeface="Times New Roman" panose="02020603050405020304" pitchFamily="18" charset="0"/>
                          <a:cs typeface="Arial" panose="020B0604020202020204" pitchFamily="34" charset="0"/>
                        </a:rPr>
                        <a:t>Patient en 2014</a:t>
                      </a:r>
                      <a:endParaRPr lang="fr-FR" sz="3200">
                        <a:effectLst/>
                        <a:latin typeface="Cambria" panose="02040503050406030204" pitchFamily="18"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50000"/>
                        </a:lnSpc>
                        <a:spcAft>
                          <a:spcPts val="0"/>
                        </a:spcAft>
                      </a:pPr>
                      <a:r>
                        <a:rPr lang="fr-FR" sz="1800" dirty="0" smtClean="0">
                          <a:effectLst/>
                          <a:latin typeface="Cambria" panose="02040503050406030204" pitchFamily="18" charset="0"/>
                          <a:ea typeface="Times New Roman" panose="02020603050405020304" pitchFamily="18" charset="0"/>
                          <a:cs typeface="Arial" panose="020B0604020202020204" pitchFamily="34" charset="0"/>
                        </a:rPr>
                        <a:t>201</a:t>
                      </a:r>
                      <a:endParaRPr lang="fr-FR" sz="3200" dirty="0">
                        <a:effectLst/>
                        <a:latin typeface="Cambria" panose="02040503050406030204" pitchFamily="18"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3488">
                <a:tc>
                  <a:txBody>
                    <a:bodyPr/>
                    <a:lstStyle/>
                    <a:p>
                      <a:pPr algn="l">
                        <a:lnSpc>
                          <a:spcPct val="150000"/>
                        </a:lnSpc>
                        <a:spcAft>
                          <a:spcPts val="0"/>
                        </a:spcAft>
                      </a:pPr>
                      <a:r>
                        <a:rPr lang="fr-FR" sz="1800">
                          <a:effectLst/>
                          <a:latin typeface="Cambria" panose="02040503050406030204" pitchFamily="18" charset="0"/>
                          <a:ea typeface="Times New Roman" panose="02020603050405020304" pitchFamily="18" charset="0"/>
                          <a:cs typeface="Arial" panose="020B0604020202020204" pitchFamily="34" charset="0"/>
                        </a:rPr>
                        <a:t>Patients en 2015</a:t>
                      </a:r>
                      <a:endParaRPr lang="fr-FR" sz="3200">
                        <a:effectLst/>
                        <a:latin typeface="Cambria" panose="02040503050406030204" pitchFamily="18"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50000"/>
                        </a:lnSpc>
                        <a:spcAft>
                          <a:spcPts val="0"/>
                        </a:spcAft>
                      </a:pPr>
                      <a:r>
                        <a:rPr lang="fr-FR" sz="1800" dirty="0" smtClean="0">
                          <a:effectLst/>
                          <a:latin typeface="Cambria" panose="02040503050406030204" pitchFamily="18" charset="0"/>
                          <a:ea typeface="Times New Roman" panose="02020603050405020304" pitchFamily="18" charset="0"/>
                          <a:cs typeface="Arial" panose="020B0604020202020204" pitchFamily="34" charset="0"/>
                        </a:rPr>
                        <a:t>300</a:t>
                      </a:r>
                      <a:endParaRPr lang="fr-FR" sz="3200" dirty="0">
                        <a:effectLst/>
                        <a:latin typeface="Cambria" panose="02040503050406030204" pitchFamily="18"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3488">
                <a:tc>
                  <a:txBody>
                    <a:bodyPr/>
                    <a:lstStyle/>
                    <a:p>
                      <a:pPr algn="l">
                        <a:lnSpc>
                          <a:spcPct val="150000"/>
                        </a:lnSpc>
                        <a:spcAft>
                          <a:spcPts val="0"/>
                        </a:spcAft>
                      </a:pPr>
                      <a:r>
                        <a:rPr lang="fr-FR" sz="1800">
                          <a:effectLst/>
                          <a:latin typeface="Cambria" panose="02040503050406030204" pitchFamily="18" charset="0"/>
                          <a:ea typeface="Times New Roman" panose="02020603050405020304" pitchFamily="18" charset="0"/>
                          <a:cs typeface="Arial" panose="020B0604020202020204" pitchFamily="34" charset="0"/>
                        </a:rPr>
                        <a:t>Patients en 2016</a:t>
                      </a:r>
                      <a:endParaRPr lang="fr-FR" sz="3200">
                        <a:effectLst/>
                        <a:latin typeface="Cambria" panose="02040503050406030204" pitchFamily="18"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50000"/>
                        </a:lnSpc>
                        <a:spcAft>
                          <a:spcPts val="0"/>
                        </a:spcAft>
                      </a:pPr>
                      <a:r>
                        <a:rPr lang="fr-FR" sz="1800" dirty="0" smtClean="0">
                          <a:effectLst/>
                          <a:latin typeface="Cambria" panose="02040503050406030204" pitchFamily="18" charset="0"/>
                          <a:ea typeface="Times New Roman" panose="02020603050405020304" pitchFamily="18" charset="0"/>
                          <a:cs typeface="Arial" panose="020B0604020202020204" pitchFamily="34" charset="0"/>
                        </a:rPr>
                        <a:t>302</a:t>
                      </a:r>
                      <a:endParaRPr lang="fr-FR" sz="3200" dirty="0">
                        <a:effectLst/>
                        <a:latin typeface="Cambria" panose="02040503050406030204" pitchFamily="18"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3488">
                <a:tc>
                  <a:txBody>
                    <a:bodyPr/>
                    <a:lstStyle/>
                    <a:p>
                      <a:pPr algn="l">
                        <a:lnSpc>
                          <a:spcPct val="150000"/>
                        </a:lnSpc>
                        <a:spcAft>
                          <a:spcPts val="0"/>
                        </a:spcAft>
                      </a:pPr>
                      <a:r>
                        <a:rPr lang="fr-FR" sz="1800" dirty="0">
                          <a:effectLst/>
                          <a:latin typeface="Cambria" panose="02040503050406030204" pitchFamily="18" charset="0"/>
                          <a:ea typeface="Times New Roman" panose="02020603050405020304" pitchFamily="18" charset="0"/>
                          <a:cs typeface="Arial" panose="020B0604020202020204" pitchFamily="34" charset="0"/>
                        </a:rPr>
                        <a:t>Patients en 2017</a:t>
                      </a:r>
                      <a:endParaRPr lang="fr-FR" sz="3200" dirty="0">
                        <a:effectLst/>
                        <a:latin typeface="Cambria" panose="02040503050406030204" pitchFamily="18"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50000"/>
                        </a:lnSpc>
                        <a:spcAft>
                          <a:spcPts val="0"/>
                        </a:spcAft>
                      </a:pPr>
                      <a:r>
                        <a:rPr lang="fr-FR" sz="1800" dirty="0" smtClean="0">
                          <a:effectLst/>
                          <a:latin typeface="Cambria" panose="02040503050406030204" pitchFamily="18" charset="0"/>
                          <a:ea typeface="Times New Roman" panose="02020603050405020304" pitchFamily="18" charset="0"/>
                          <a:cs typeface="Arial" panose="020B0604020202020204" pitchFamily="34" charset="0"/>
                        </a:rPr>
                        <a:t>330</a:t>
                      </a:r>
                      <a:endParaRPr lang="fr-FR" sz="3200" dirty="0">
                        <a:effectLst/>
                        <a:latin typeface="Cambria" panose="02040503050406030204" pitchFamily="18"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1515">
                <a:tc>
                  <a:txBody>
                    <a:bodyPr/>
                    <a:lstStyle/>
                    <a:p>
                      <a:pPr algn="l">
                        <a:lnSpc>
                          <a:spcPct val="150000"/>
                        </a:lnSpc>
                        <a:spcAft>
                          <a:spcPts val="0"/>
                        </a:spcAft>
                      </a:pPr>
                      <a:r>
                        <a:rPr lang="fr-FR" sz="1800" dirty="0" smtClean="0">
                          <a:effectLst/>
                          <a:latin typeface="Cambria" panose="02040503050406030204" pitchFamily="18" charset="0"/>
                          <a:ea typeface="Calibri" panose="020F0502020204030204" pitchFamily="34" charset="0"/>
                        </a:rPr>
                        <a:t>Patients</a:t>
                      </a:r>
                      <a:r>
                        <a:rPr lang="fr-FR" sz="1800" baseline="0" dirty="0" smtClean="0">
                          <a:effectLst/>
                          <a:latin typeface="Cambria" panose="02040503050406030204" pitchFamily="18" charset="0"/>
                          <a:ea typeface="Calibri" panose="020F0502020204030204" pitchFamily="34" charset="0"/>
                        </a:rPr>
                        <a:t> en 2018</a:t>
                      </a:r>
                      <a:endParaRPr lang="fr-FR" sz="1800" dirty="0">
                        <a:effectLst/>
                        <a:latin typeface="Cambria" panose="02040503050406030204" pitchFamily="18"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50000"/>
                        </a:lnSpc>
                        <a:spcAft>
                          <a:spcPts val="0"/>
                        </a:spcAft>
                      </a:pPr>
                      <a:r>
                        <a:rPr lang="fr-FR" sz="1800" dirty="0" smtClean="0">
                          <a:effectLst/>
                          <a:latin typeface="Cambria" panose="02040503050406030204" pitchFamily="18" charset="0"/>
                          <a:ea typeface="Calibri" panose="020F0502020204030204" pitchFamily="34" charset="0"/>
                        </a:rPr>
                        <a:t>318</a:t>
                      </a:r>
                      <a:endParaRPr lang="fr-FR" sz="1800" dirty="0">
                        <a:effectLst/>
                        <a:latin typeface="Cambria" panose="02040503050406030204" pitchFamily="18"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3488">
                <a:tc>
                  <a:txBody>
                    <a:bodyPr/>
                    <a:lstStyle/>
                    <a:p>
                      <a:pPr algn="l">
                        <a:lnSpc>
                          <a:spcPct val="150000"/>
                        </a:lnSpc>
                        <a:spcAft>
                          <a:spcPts val="0"/>
                        </a:spcAft>
                      </a:pPr>
                      <a:r>
                        <a:rPr lang="fr-FR" sz="1800" dirty="0">
                          <a:solidFill>
                            <a:srgbClr val="FF0000"/>
                          </a:solidFill>
                          <a:effectLst/>
                          <a:latin typeface="Cambria" panose="02040503050406030204" pitchFamily="18" charset="0"/>
                          <a:ea typeface="Times New Roman" panose="02020603050405020304" pitchFamily="18" charset="0"/>
                          <a:cs typeface="Arial" panose="020B0604020202020204" pitchFamily="34" charset="0"/>
                        </a:rPr>
                        <a:t>Total</a:t>
                      </a:r>
                      <a:endParaRPr lang="fr-FR" sz="3200" dirty="0">
                        <a:solidFill>
                          <a:srgbClr val="FF0000"/>
                        </a:solidFill>
                        <a:effectLst/>
                        <a:latin typeface="Cambria" panose="02040503050406030204" pitchFamily="18" charset="0"/>
                        <a:ea typeface="Calibri" panose="020F050202020403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lnSpc>
                          <a:spcPct val="150000"/>
                        </a:lnSpc>
                        <a:spcAft>
                          <a:spcPts val="0"/>
                        </a:spcAft>
                      </a:pPr>
                      <a:r>
                        <a:rPr lang="fr-FR" sz="1800" dirty="0" smtClean="0">
                          <a:solidFill>
                            <a:srgbClr val="FF0000"/>
                          </a:solidFill>
                          <a:effectLst/>
                          <a:latin typeface="Cambria" panose="02040503050406030204" pitchFamily="18" charset="0"/>
                          <a:ea typeface="Times New Roman" panose="02020603050405020304" pitchFamily="18" charset="0"/>
                        </a:rPr>
                        <a:t>2031</a:t>
                      </a:r>
                      <a:endParaRPr lang="fr-FR" sz="3200" dirty="0">
                        <a:solidFill>
                          <a:srgbClr val="FF0000"/>
                        </a:solidFill>
                        <a:effectLst/>
                        <a:latin typeface="Cambria" panose="02040503050406030204" pitchFamily="18" charset="0"/>
                        <a:ea typeface="Calibri" panose="020F0502020204030204" pitchFamily="34"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987871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a:lstStyle/>
          <a:p>
            <a:r>
              <a:rPr lang="fr-FR" dirty="0" smtClean="0"/>
              <a:t>DIFFICULTES DU CRAPH</a:t>
            </a:r>
            <a:endParaRPr lang="fr-FR" dirty="0"/>
          </a:p>
        </p:txBody>
      </p:sp>
      <p:sp>
        <p:nvSpPr>
          <p:cNvPr id="3" name="Espace réservé du contenu 2"/>
          <p:cNvSpPr>
            <a:spLocks noGrp="1"/>
          </p:cNvSpPr>
          <p:nvPr>
            <p:ph idx="1"/>
          </p:nvPr>
        </p:nvSpPr>
        <p:spPr>
          <a:xfrm>
            <a:off x="251520" y="1556792"/>
            <a:ext cx="8784976" cy="4896544"/>
          </a:xfrm>
        </p:spPr>
        <p:txBody>
          <a:bodyPr>
            <a:normAutofit lnSpcReduction="10000"/>
          </a:bodyPr>
          <a:lstStyle/>
          <a:p>
            <a:pPr marL="0" indent="0">
              <a:buNone/>
            </a:pPr>
            <a:r>
              <a:rPr lang="fr-FR" dirty="0" smtClean="0"/>
              <a:t>-  </a:t>
            </a:r>
            <a:r>
              <a:rPr lang="fr-FR" b="1" dirty="0" smtClean="0"/>
              <a:t>Manque du personnels qualifier</a:t>
            </a:r>
          </a:p>
          <a:p>
            <a:pPr marL="0" indent="0" algn="ctr">
              <a:buNone/>
            </a:pPr>
            <a:r>
              <a:rPr lang="fr-FR" i="1" dirty="0" smtClean="0"/>
              <a:t>Le CRAPH est à la recherche des techniciens bien formés pour mieux faire face au besoin,</a:t>
            </a:r>
          </a:p>
          <a:p>
            <a:pPr marL="0" indent="0">
              <a:buNone/>
            </a:pPr>
            <a:r>
              <a:rPr lang="fr-FR" dirty="0" smtClean="0"/>
              <a:t>- </a:t>
            </a:r>
            <a:r>
              <a:rPr lang="fr-FR" b="1" dirty="0" smtClean="0"/>
              <a:t>Formation des gabonaise aux métiers de l’orthopédie,</a:t>
            </a:r>
          </a:p>
          <a:p>
            <a:pPr>
              <a:buFontTx/>
              <a:buChar char="-"/>
            </a:pPr>
            <a:r>
              <a:rPr lang="fr-FR" b="1" dirty="0" smtClean="0"/>
              <a:t>Le retard des payement des prestations </a:t>
            </a:r>
          </a:p>
          <a:p>
            <a:pPr marL="0" indent="0" algn="ctr">
              <a:buNone/>
            </a:pPr>
            <a:r>
              <a:rPr lang="fr-FR" b="1" dirty="0" smtClean="0"/>
              <a:t>( CNSS,CNAMGS </a:t>
            </a:r>
            <a:r>
              <a:rPr lang="fr-FR" b="1" dirty="0" err="1" smtClean="0"/>
              <a:t>Etc</a:t>
            </a:r>
            <a:r>
              <a:rPr lang="fr-FR" b="1" dirty="0" smtClean="0"/>
              <a:t>,,,) </a:t>
            </a:r>
          </a:p>
          <a:p>
            <a:pPr>
              <a:buFontTx/>
              <a:buChar char="-"/>
            </a:pPr>
            <a:r>
              <a:rPr lang="fr-FR" b="1" dirty="0" smtClean="0"/>
              <a:t>Equipement en machines</a:t>
            </a:r>
          </a:p>
          <a:p>
            <a:pPr>
              <a:buFontTx/>
              <a:buChar char="-"/>
            </a:pPr>
            <a:r>
              <a:rPr lang="fr-FR" b="1" dirty="0" smtClean="0"/>
              <a:t>Ravitaillement en composants orthopédiques,</a:t>
            </a:r>
            <a:endParaRPr lang="fr-FR" b="1" dirty="0"/>
          </a:p>
        </p:txBody>
      </p:sp>
    </p:spTree>
    <p:extLst>
      <p:ext uri="{BB962C8B-B14F-4D97-AF65-F5344CB8AC3E}">
        <p14:creationId xmlns:p14="http://schemas.microsoft.com/office/powerpoint/2010/main" val="28273248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38138"/>
          </a:xfrm>
        </p:spPr>
        <p:style>
          <a:lnRef idx="3">
            <a:schemeClr val="lt1"/>
          </a:lnRef>
          <a:fillRef idx="1">
            <a:schemeClr val="accent3"/>
          </a:fillRef>
          <a:effectRef idx="1">
            <a:schemeClr val="accent3"/>
          </a:effectRef>
          <a:fontRef idx="minor">
            <a:schemeClr val="lt1"/>
          </a:fontRef>
        </p:style>
        <p:txBody>
          <a:bodyPr>
            <a:normAutofit fontScale="90000"/>
          </a:bodyPr>
          <a:lstStyle/>
          <a:p>
            <a:r>
              <a:rPr lang="fr-FR" dirty="0" smtClean="0"/>
              <a:t>Résultats et Témoignages</a:t>
            </a:r>
            <a:br>
              <a:rPr lang="fr-FR" dirty="0" smtClean="0"/>
            </a:br>
            <a:r>
              <a:rPr lang="fr-FR" dirty="0" smtClean="0"/>
              <a:t>vidéos et images</a:t>
            </a:r>
            <a:endParaRPr lang="fr-FR" dirty="0"/>
          </a:p>
        </p:txBody>
      </p:sp>
      <p:pic>
        <p:nvPicPr>
          <p:cNvPr id="6" name="Espace réservé du contenu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57200" y="1628800"/>
            <a:ext cx="3502484" cy="4669979"/>
          </a:xfrm>
          <a:prstGeom prst="rect">
            <a:avLst/>
          </a:prstGeom>
          <a:ln>
            <a:noFill/>
          </a:ln>
          <a:effectLst>
            <a:outerShdw blurRad="292100" dist="139700" dir="2700000" algn="tl" rotWithShape="0">
              <a:srgbClr val="333333">
                <a:alpha val="65000"/>
              </a:srgbClr>
            </a:outerShdw>
          </a:effectLst>
        </p:spPr>
      </p:pic>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99992" y="1663080"/>
            <a:ext cx="4022220" cy="301666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6065157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a:lstStyle/>
          <a:p>
            <a:r>
              <a:rPr lang="fr-FR" dirty="0" smtClean="0"/>
              <a:t>Projet</a:t>
            </a:r>
            <a:endParaRPr lang="fr-FR" dirty="0"/>
          </a:p>
        </p:txBody>
      </p:sp>
      <p:sp>
        <p:nvSpPr>
          <p:cNvPr id="3" name="Espace réservé du contenu 2"/>
          <p:cNvSpPr>
            <a:spLocks noGrp="1"/>
          </p:cNvSpPr>
          <p:nvPr>
            <p:ph idx="1"/>
          </p:nvPr>
        </p:nvSpPr>
        <p:spPr>
          <a:xfrm>
            <a:off x="251520" y="1514294"/>
            <a:ext cx="8712968" cy="4853136"/>
          </a:xfrm>
        </p:spPr>
        <p:txBody>
          <a:bodyPr/>
          <a:lstStyle/>
          <a:p>
            <a:endParaRPr lang="fr-FR" dirty="0" smtClean="0"/>
          </a:p>
          <a:p>
            <a:pPr algn="ctr"/>
            <a:r>
              <a:rPr lang="fr-FR" b="1" dirty="0" smtClean="0"/>
              <a:t>Construction et Equipement du centre d’appareillage et l’école de formation au Gabon </a:t>
            </a:r>
            <a:endParaRPr lang="fr-FR" b="1" dirty="0"/>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31997" y="3068960"/>
            <a:ext cx="2981737" cy="3601659"/>
          </a:xfrm>
          <a:prstGeom prst="rect">
            <a:avLst/>
          </a:prstGeom>
        </p:spPr>
      </p:pic>
      <p:pic>
        <p:nvPicPr>
          <p:cNvPr id="5" name="Imag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199" y="3198734"/>
            <a:ext cx="2703209" cy="3604279"/>
          </a:xfrm>
          <a:prstGeom prst="rect">
            <a:avLst/>
          </a:prstGeom>
        </p:spPr>
      </p:pic>
      <p:pic>
        <p:nvPicPr>
          <p:cNvPr id="6" name="Imag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60409" y="3212976"/>
            <a:ext cx="3144342" cy="2288263"/>
          </a:xfrm>
          <a:prstGeom prst="rect">
            <a:avLst/>
          </a:prstGeom>
        </p:spPr>
      </p:pic>
    </p:spTree>
    <p:extLst>
      <p:ext uri="{BB962C8B-B14F-4D97-AF65-F5344CB8AC3E}">
        <p14:creationId xmlns:p14="http://schemas.microsoft.com/office/powerpoint/2010/main" val="26084268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a:lstStyle/>
          <a:p>
            <a:r>
              <a:rPr lang="fr-FR" b="1" dirty="0" smtClean="0"/>
              <a:t>Conclusion</a:t>
            </a:r>
            <a:endParaRPr lang="fr-FR" b="1" dirty="0"/>
          </a:p>
        </p:txBody>
      </p:sp>
      <p:pic>
        <p:nvPicPr>
          <p:cNvPr id="4" name="Espace réservé du conten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846973" y="1412776"/>
            <a:ext cx="3667797" cy="3730368"/>
          </a:xfrm>
          <a:prstGeom prst="ellipse">
            <a:avLst/>
          </a:prstGeom>
          <a:ln>
            <a:noFill/>
          </a:ln>
          <a:effectLst>
            <a:softEdge rad="112500"/>
          </a:effectLst>
        </p:spPr>
      </p:pic>
      <p:sp>
        <p:nvSpPr>
          <p:cNvPr id="7" name="ZoneTexte 5"/>
          <p:cNvSpPr txBox="1"/>
          <p:nvPr/>
        </p:nvSpPr>
        <p:spPr>
          <a:xfrm>
            <a:off x="395536" y="1988840"/>
            <a:ext cx="4451437" cy="224676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2800" b="1" i="1" dirty="0" smtClean="0">
                <a:solidFill>
                  <a:schemeClr val="tx1"/>
                </a:solidFill>
              </a:rPr>
              <a:t>Quand l’on possède la vision de quelque chose</a:t>
            </a:r>
          </a:p>
          <a:p>
            <a:pPr algn="ctr"/>
            <a:r>
              <a:rPr lang="fr-FR" sz="2800" b="1" i="1" dirty="0" smtClean="0">
                <a:solidFill>
                  <a:schemeClr val="tx1"/>
                </a:solidFill>
              </a:rPr>
              <a:t>On n’a la passion dans la réalisation des choses,</a:t>
            </a:r>
            <a:endParaRPr lang="fr-FR" sz="2800" b="1" i="1" dirty="0">
              <a:solidFill>
                <a:schemeClr val="tx1"/>
              </a:solidFill>
            </a:endParaRPr>
          </a:p>
          <a:p>
            <a:endParaRPr lang="fr-FR" sz="2800" b="1" dirty="0"/>
          </a:p>
        </p:txBody>
      </p:sp>
      <p:sp>
        <p:nvSpPr>
          <p:cNvPr id="8" name="ZoneTexte 5"/>
          <p:cNvSpPr txBox="1"/>
          <p:nvPr/>
        </p:nvSpPr>
        <p:spPr>
          <a:xfrm>
            <a:off x="4427984" y="5138028"/>
            <a:ext cx="4451437" cy="523220"/>
          </a:xfrm>
          <a:prstGeom prst="rect">
            <a:avLst/>
          </a:prstGeom>
          <a:gradFill>
            <a:gsLst>
              <a:gs pos="0">
                <a:schemeClr val="bg1"/>
              </a:gs>
              <a:gs pos="35000">
                <a:schemeClr val="accent3">
                  <a:tint val="37000"/>
                  <a:satMod val="300000"/>
                </a:schemeClr>
              </a:gs>
              <a:gs pos="100000">
                <a:schemeClr val="accent3">
                  <a:tint val="15000"/>
                  <a:satMod val="350000"/>
                </a:schemeClr>
              </a:gs>
            </a:gsLst>
          </a:gradFill>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sz="2800" b="1" i="1" dirty="0" smtClean="0">
                <a:solidFill>
                  <a:schemeClr val="tx1"/>
                </a:solidFill>
              </a:rPr>
              <a:t>Diboti (Je </a:t>
            </a:r>
            <a:r>
              <a:rPr lang="fr-FR" sz="2800" b="1" i="1" dirty="0">
                <a:solidFill>
                  <a:schemeClr val="tx1"/>
                </a:solidFill>
              </a:rPr>
              <a:t>vous </a:t>
            </a:r>
            <a:r>
              <a:rPr lang="fr-FR" sz="2800" b="1" i="1" dirty="0" smtClean="0">
                <a:solidFill>
                  <a:schemeClr val="tx1"/>
                </a:solidFill>
              </a:rPr>
              <a:t>remercie)</a:t>
            </a:r>
            <a:endParaRPr lang="fr-FR" sz="2800" b="1" i="1" dirty="0">
              <a:solidFill>
                <a:schemeClr val="tx1"/>
              </a:solidFill>
            </a:endParaRPr>
          </a:p>
        </p:txBody>
      </p:sp>
    </p:spTree>
    <p:extLst>
      <p:ext uri="{BB962C8B-B14F-4D97-AF65-F5344CB8AC3E}">
        <p14:creationId xmlns:p14="http://schemas.microsoft.com/office/powerpoint/2010/main" val="1968533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00100" y="2500306"/>
            <a:ext cx="7500990" cy="3643562"/>
          </a:xfrm>
          <a:prstGeom prst="rect">
            <a:avLst/>
          </a:prstGeom>
        </p:spPr>
        <p:txBody>
          <a:bodyPr wrap="square">
            <a:spAutoFit/>
          </a:bodyPr>
          <a:lstStyle/>
          <a:p>
            <a:pPr marL="457200" indent="-455613">
              <a:lnSpc>
                <a:spcPct val="90000"/>
              </a:lnSpc>
              <a:spcBef>
                <a:spcPts val="700"/>
              </a:spcBef>
              <a:buClr>
                <a:srgbClr val="A50021"/>
              </a:buClr>
              <a:buSzPct val="75000"/>
              <a:buFont typeface="Wingdings" pitchFamily="2" charset="2"/>
              <a:buChar char="q"/>
              <a:tabLst>
                <a:tab pos="914400" algn="l"/>
                <a:tab pos="1828800" algn="l"/>
                <a:tab pos="2743200" algn="l"/>
                <a:tab pos="3657600" algn="l"/>
                <a:tab pos="4572000" algn="l"/>
                <a:tab pos="5486400" algn="l"/>
                <a:tab pos="6400800" algn="l"/>
                <a:tab pos="7315200" algn="l"/>
                <a:tab pos="8229600" algn="l"/>
                <a:tab pos="9144000" algn="l"/>
                <a:tab pos="10058400" algn="l"/>
              </a:tabLst>
            </a:pPr>
            <a:r>
              <a:rPr lang="fr-FR" sz="3200" b="1" dirty="0" smtClean="0">
                <a:solidFill>
                  <a:srgbClr val="0070C0"/>
                </a:solidFill>
              </a:rPr>
              <a:t>CRAPH le 27 mars 2009 </a:t>
            </a:r>
          </a:p>
          <a:p>
            <a:pPr marL="457200" indent="-455613">
              <a:lnSpc>
                <a:spcPct val="90000"/>
              </a:lnSpc>
              <a:spcBef>
                <a:spcPts val="700"/>
              </a:spcBef>
              <a:buClr>
                <a:srgbClr val="A50021"/>
              </a:buClr>
              <a:buSzPct val="75000"/>
              <a:buFont typeface="Wingdings" pitchFamily="2" charset="2"/>
              <a:buChar char="q"/>
              <a:tabLst>
                <a:tab pos="914400" algn="l"/>
                <a:tab pos="1828800" algn="l"/>
                <a:tab pos="2743200" algn="l"/>
                <a:tab pos="3657600" algn="l"/>
                <a:tab pos="4572000" algn="l"/>
                <a:tab pos="5486400" algn="l"/>
                <a:tab pos="6400800" algn="l"/>
                <a:tab pos="7315200" algn="l"/>
                <a:tab pos="8229600" algn="l"/>
                <a:tab pos="9144000" algn="l"/>
                <a:tab pos="10058400" algn="l"/>
              </a:tabLst>
            </a:pPr>
            <a:r>
              <a:rPr lang="fr-FR" sz="3200" dirty="0" smtClean="0">
                <a:solidFill>
                  <a:srgbClr val="0070C0"/>
                </a:solidFill>
              </a:rPr>
              <a:t> </a:t>
            </a:r>
            <a:r>
              <a:rPr lang="fr-FR" sz="3200" b="1" dirty="0" smtClean="0">
                <a:solidFill>
                  <a:srgbClr val="0070C0"/>
                </a:solidFill>
              </a:rPr>
              <a:t>VISION </a:t>
            </a:r>
          </a:p>
          <a:p>
            <a:pPr marL="457200" indent="-455613">
              <a:lnSpc>
                <a:spcPct val="90000"/>
              </a:lnSpc>
              <a:spcBef>
                <a:spcPts val="700"/>
              </a:spcBef>
              <a:buClr>
                <a:srgbClr val="A50021"/>
              </a:buClr>
              <a:buSzPct val="75000"/>
              <a:tabLst>
                <a:tab pos="914400" algn="l"/>
                <a:tab pos="1828800" algn="l"/>
                <a:tab pos="2743200" algn="l"/>
                <a:tab pos="3657600" algn="l"/>
                <a:tab pos="4572000" algn="l"/>
                <a:tab pos="5486400" algn="l"/>
                <a:tab pos="6400800" algn="l"/>
                <a:tab pos="7315200" algn="l"/>
                <a:tab pos="8229600" algn="l"/>
                <a:tab pos="9144000" algn="l"/>
                <a:tab pos="10058400" algn="l"/>
              </a:tabLst>
            </a:pPr>
            <a:r>
              <a:rPr lang="fr-FR" sz="3200" dirty="0" smtClean="0">
                <a:solidFill>
                  <a:srgbClr val="0070C0"/>
                </a:solidFill>
              </a:rPr>
              <a:t>     Redonner la joie aux handicapés; Restaurer la Dignité  Humaine</a:t>
            </a:r>
          </a:p>
          <a:p>
            <a:pPr marL="457200" indent="-455613">
              <a:lnSpc>
                <a:spcPct val="90000"/>
              </a:lnSpc>
              <a:spcBef>
                <a:spcPts val="700"/>
              </a:spcBef>
              <a:buClr>
                <a:srgbClr val="A50021"/>
              </a:buClr>
              <a:buSzPct val="75000"/>
              <a:buFont typeface="Wingdings" pitchFamily="2"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fr-FR" sz="3200" b="1" dirty="0" smtClean="0">
                <a:solidFill>
                  <a:srgbClr val="0070C0"/>
                </a:solidFill>
              </a:rPr>
              <a:t>passion </a:t>
            </a:r>
          </a:p>
          <a:p>
            <a:pPr marL="457200" indent="-455613">
              <a:lnSpc>
                <a:spcPct val="90000"/>
              </a:lnSpc>
              <a:spcBef>
                <a:spcPts val="700"/>
              </a:spcBef>
              <a:buClr>
                <a:srgbClr val="A50021"/>
              </a:buClr>
              <a:buSzPct val="75000"/>
              <a:tabLst>
                <a:tab pos="914400" algn="l"/>
                <a:tab pos="1828800" algn="l"/>
                <a:tab pos="2743200" algn="l"/>
                <a:tab pos="3657600" algn="l"/>
                <a:tab pos="4572000" algn="l"/>
                <a:tab pos="5486400" algn="l"/>
                <a:tab pos="6400800" algn="l"/>
                <a:tab pos="7315200" algn="l"/>
                <a:tab pos="8229600" algn="l"/>
                <a:tab pos="9144000" algn="l"/>
                <a:tab pos="10058400" algn="l"/>
              </a:tabLst>
            </a:pPr>
            <a:r>
              <a:rPr lang="fr-FR" sz="3200" dirty="0" smtClean="0">
                <a:solidFill>
                  <a:srgbClr val="0070C0"/>
                </a:solidFill>
              </a:rPr>
              <a:t>      Répondre aux défis de mon père </a:t>
            </a:r>
          </a:p>
          <a:p>
            <a:pPr marL="457200" indent="-455613">
              <a:lnSpc>
                <a:spcPct val="90000"/>
              </a:lnSpc>
              <a:spcBef>
                <a:spcPts val="700"/>
              </a:spcBef>
              <a:buClr>
                <a:srgbClr val="A50021"/>
              </a:buClr>
              <a:buSzPct val="75000"/>
              <a:buFont typeface="Wingdings" pitchFamily="2" charset="2"/>
              <a:buChar char=""/>
              <a:tabLst>
                <a:tab pos="914400" algn="l"/>
                <a:tab pos="1828800" algn="l"/>
                <a:tab pos="2743200" algn="l"/>
                <a:tab pos="3657600" algn="l"/>
                <a:tab pos="4572000" algn="l"/>
                <a:tab pos="5486400" algn="l"/>
                <a:tab pos="6400800" algn="l"/>
                <a:tab pos="7315200" algn="l"/>
                <a:tab pos="8229600" algn="l"/>
                <a:tab pos="9144000" algn="l"/>
                <a:tab pos="10058400" algn="l"/>
              </a:tabLst>
            </a:pPr>
            <a:r>
              <a:rPr lang="fr-FR" sz="3200" b="1" dirty="0" smtClean="0">
                <a:solidFill>
                  <a:srgbClr val="0070C0"/>
                </a:solidFill>
              </a:rPr>
              <a:t>ENGAGEMENT </a:t>
            </a:r>
            <a:endParaRPr lang="fr-FR" sz="3200" b="1" dirty="0">
              <a:solidFill>
                <a:srgbClr val="0070C0"/>
              </a:solidFill>
            </a:endParaRPr>
          </a:p>
        </p:txBody>
      </p:sp>
      <p:sp>
        <p:nvSpPr>
          <p:cNvPr id="5" name="ZoneTexte 4"/>
          <p:cNvSpPr txBox="1"/>
          <p:nvPr/>
        </p:nvSpPr>
        <p:spPr>
          <a:xfrm>
            <a:off x="1403648" y="1052736"/>
            <a:ext cx="7286676" cy="58477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r>
              <a:rPr lang="fr-FR" sz="3200" b="1" dirty="0" smtClean="0"/>
              <a:t>CREATION</a:t>
            </a:r>
            <a:endParaRPr lang="fr-FR" sz="32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971600" y="620688"/>
            <a:ext cx="2928958" cy="461665"/>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fr-FR" sz="2400" dirty="0" smtClean="0"/>
              <a:t>INTRODUCTION</a:t>
            </a:r>
            <a:endParaRPr lang="fr-FR" sz="2400" dirty="0"/>
          </a:p>
        </p:txBody>
      </p:sp>
      <p:sp>
        <p:nvSpPr>
          <p:cNvPr id="7" name="Rectangle 6"/>
          <p:cNvSpPr/>
          <p:nvPr/>
        </p:nvSpPr>
        <p:spPr>
          <a:xfrm>
            <a:off x="395536" y="1484784"/>
            <a:ext cx="8177562" cy="2693045"/>
          </a:xfrm>
          <a:prstGeom prst="rect">
            <a:avLst/>
          </a:prstGeom>
        </p:spPr>
        <p:txBody>
          <a:bodyPr wrap="square">
            <a:spAutoFit/>
          </a:bodyPr>
          <a:lstStyle/>
          <a:p>
            <a:pPr lvl="0" algn="just" eaLnBrk="0" fontAlgn="base" hangingPunct="0">
              <a:spcBef>
                <a:spcPct val="0"/>
              </a:spcBef>
              <a:spcAft>
                <a:spcPct val="0"/>
              </a:spcAft>
            </a:pPr>
            <a:r>
              <a:rPr kumimoji="0" lang="fr-FR" b="0" i="0" u="none" strike="noStrike" cap="none" normalizeH="0" baseline="0" dirty="0" smtClean="0">
                <a:ln>
                  <a:noFill/>
                </a:ln>
                <a:solidFill>
                  <a:srgbClr val="000000"/>
                </a:solidFill>
                <a:effectLst/>
                <a:latin typeface="Century Gothic" pitchFamily="34" charset="0"/>
              </a:rPr>
              <a:t>Le Gabon comme tous les autres pays en voie de</a:t>
            </a:r>
            <a:r>
              <a:rPr kumimoji="0" lang="fr-FR" b="0" i="0" u="none" strike="noStrike" cap="none" normalizeH="0" dirty="0" smtClean="0">
                <a:ln>
                  <a:noFill/>
                </a:ln>
                <a:solidFill>
                  <a:srgbClr val="000000"/>
                </a:solidFill>
                <a:effectLst/>
                <a:latin typeface="Century Gothic" pitchFamily="34" charset="0"/>
              </a:rPr>
              <a:t> </a:t>
            </a:r>
            <a:r>
              <a:rPr kumimoji="0" lang="fr-FR" b="0" i="0" u="none" strike="noStrike" cap="none" normalizeH="0" baseline="0" dirty="0" smtClean="0">
                <a:ln>
                  <a:noFill/>
                </a:ln>
                <a:solidFill>
                  <a:srgbClr val="000000"/>
                </a:solidFill>
                <a:effectLst/>
                <a:latin typeface="Century Gothic" pitchFamily="34" charset="0"/>
              </a:rPr>
              <a:t>développement connaît d’énormes problèmes.</a:t>
            </a:r>
            <a:endParaRPr kumimoji="0" lang="fr-FR" sz="900" b="0" i="0" u="none" strike="noStrike" cap="none" normalizeH="0" baseline="0" dirty="0" smtClean="0">
              <a:ln>
                <a:noFill/>
              </a:ln>
              <a:solidFill>
                <a:schemeClr val="tx1"/>
              </a:solidFill>
              <a:effectLst/>
              <a:latin typeface="Arial" pitchFamily="34" charset="0"/>
            </a:endParaRPr>
          </a:p>
          <a:p>
            <a:pPr lvl="0" algn="just" eaLnBrk="0" fontAlgn="base" hangingPunct="0">
              <a:spcBef>
                <a:spcPct val="0"/>
              </a:spcBef>
              <a:spcAft>
                <a:spcPct val="0"/>
              </a:spcAft>
            </a:pPr>
            <a:r>
              <a:rPr kumimoji="0" lang="fr-FR" sz="700" b="0" i="0" u="none" strike="noStrike" cap="none" normalizeH="0" baseline="0" dirty="0" smtClean="0">
                <a:ln>
                  <a:noFill/>
                </a:ln>
                <a:solidFill>
                  <a:srgbClr val="000000"/>
                </a:solidFill>
                <a:effectLst/>
                <a:latin typeface="Century Gothic" pitchFamily="34" charset="0"/>
              </a:rPr>
              <a:t> </a:t>
            </a:r>
            <a:endParaRPr kumimoji="0" lang="fr-FR" sz="900" b="0" i="0" u="none" strike="noStrike" cap="none" normalizeH="0" baseline="0" dirty="0" smtClean="0">
              <a:ln>
                <a:noFill/>
              </a:ln>
              <a:solidFill>
                <a:schemeClr val="tx1"/>
              </a:solidFill>
              <a:effectLst/>
              <a:latin typeface="Arial" pitchFamily="34" charset="0"/>
            </a:endParaRPr>
          </a:p>
          <a:p>
            <a:pPr lvl="0" algn="just" eaLnBrk="0" fontAlgn="base" hangingPunct="0">
              <a:spcBef>
                <a:spcPct val="0"/>
              </a:spcBef>
              <a:spcAft>
                <a:spcPct val="0"/>
              </a:spcAft>
            </a:pPr>
            <a:r>
              <a:rPr kumimoji="0" lang="fr-FR" b="0" i="0" u="none" strike="noStrike" cap="none" normalizeH="0" baseline="0" dirty="0" smtClean="0">
                <a:ln>
                  <a:noFill/>
                </a:ln>
                <a:solidFill>
                  <a:srgbClr val="000000"/>
                </a:solidFill>
                <a:effectLst/>
                <a:latin typeface="Century Gothic" pitchFamily="34" charset="0"/>
              </a:rPr>
              <a:t>Dans le domaine de la santé, parlant des     handicapés, malgré des efforts inlassables du gouvernement, beaucoup reste à faire.          Plusieurs sondages révèlent un taux important des handicaps dans l’ensemble du territoire   national, aussi il est vrai de constater que   beaucoup d’enfants naissent, grandissent et meurent avec leur handicap après une vie</a:t>
            </a:r>
            <a:r>
              <a:rPr kumimoji="0" lang="fr-FR" b="0" i="0" u="none" strike="noStrike" cap="none" normalizeH="0" dirty="0" smtClean="0">
                <a:ln>
                  <a:noFill/>
                </a:ln>
                <a:solidFill>
                  <a:srgbClr val="000000"/>
                </a:solidFill>
                <a:effectLst/>
                <a:latin typeface="Century Gothic" pitchFamily="34" charset="0"/>
              </a:rPr>
              <a:t> </a:t>
            </a:r>
            <a:r>
              <a:rPr kumimoji="0" lang="fr-FR" b="0" i="0" u="none" strike="noStrike" cap="none" normalizeH="0" baseline="0" dirty="0" smtClean="0">
                <a:ln>
                  <a:noFill/>
                </a:ln>
                <a:solidFill>
                  <a:srgbClr val="000000"/>
                </a:solidFill>
                <a:effectLst/>
                <a:latin typeface="Century Gothic" pitchFamily="34" charset="0"/>
              </a:rPr>
              <a:t>familiale, scolaire, sociale et professionnelle    pénible.</a:t>
            </a:r>
            <a:endParaRPr kumimoji="0" lang="fr-FR" sz="900" b="0"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0991"/>
            <a:ext cx="8229600" cy="1138138"/>
          </a:xfrm>
        </p:spPr>
        <p:style>
          <a:lnRef idx="3">
            <a:schemeClr val="lt1"/>
          </a:lnRef>
          <a:fillRef idx="1">
            <a:schemeClr val="accent3"/>
          </a:fillRef>
          <a:effectRef idx="1">
            <a:schemeClr val="accent3"/>
          </a:effectRef>
          <a:fontRef idx="minor">
            <a:schemeClr val="lt1"/>
          </a:fontRef>
        </p:style>
        <p:txBody>
          <a:bodyPr>
            <a:normAutofit fontScale="90000"/>
          </a:bodyPr>
          <a:lstStyle/>
          <a:p>
            <a:r>
              <a:rPr lang="fr-FR" b="1" dirty="0" smtClean="0">
                <a:solidFill>
                  <a:srgbClr val="FFFF00"/>
                </a:solidFill>
              </a:rPr>
              <a:t/>
            </a:r>
            <a:br>
              <a:rPr lang="fr-FR" b="1" dirty="0" smtClean="0">
                <a:solidFill>
                  <a:srgbClr val="FFFF00"/>
                </a:solidFill>
              </a:rPr>
            </a:br>
            <a:r>
              <a:rPr lang="fr-FR" b="1" dirty="0" smtClean="0">
                <a:solidFill>
                  <a:schemeClr val="bg1"/>
                </a:solidFill>
              </a:rPr>
              <a:t>SITUATION </a:t>
            </a:r>
            <a:r>
              <a:rPr lang="fr-FR" b="1" dirty="0">
                <a:solidFill>
                  <a:schemeClr val="bg1"/>
                </a:solidFill>
              </a:rPr>
              <a:t>GEOGRAPHIQUE</a:t>
            </a:r>
            <a:r>
              <a:rPr lang="fr-FR" b="1" u="sng" dirty="0">
                <a:solidFill>
                  <a:schemeClr val="bg1"/>
                </a:solidFill>
              </a:rPr>
              <a:t> </a:t>
            </a:r>
            <a:r>
              <a:rPr lang="fr-FR" dirty="0"/>
              <a:t/>
            </a:r>
            <a:br>
              <a:rPr lang="fr-FR" dirty="0"/>
            </a:br>
            <a:endParaRPr lang="fr-FR" dirty="0"/>
          </a:p>
        </p:txBody>
      </p:sp>
      <p:sp>
        <p:nvSpPr>
          <p:cNvPr id="3" name="Espace réservé du contenu 2"/>
          <p:cNvSpPr>
            <a:spLocks noGrp="1"/>
          </p:cNvSpPr>
          <p:nvPr>
            <p:ph idx="1"/>
          </p:nvPr>
        </p:nvSpPr>
        <p:spPr>
          <a:xfrm>
            <a:off x="457200" y="1600200"/>
            <a:ext cx="8229600" cy="4925144"/>
          </a:xfrm>
        </p:spPr>
        <p:txBody>
          <a:bodyPr>
            <a:normAutofit fontScale="47500" lnSpcReduction="20000"/>
          </a:bodyPr>
          <a:lstStyle/>
          <a:p>
            <a:r>
              <a:rPr lang="fr-FR" dirty="0" smtClean="0"/>
              <a:t>Le </a:t>
            </a:r>
            <a:r>
              <a:rPr lang="fr-FR" dirty="0"/>
              <a:t>Gabon est un pays de l’Afrique Centrale, qui est baigné par l’océan atlantique. Il a 800 km de côte, et est traversé par l’équateur. Il est limité au Nord par la Guinée équatoriale, le Cameroun et au Sud-est par le Congo.</a:t>
            </a:r>
          </a:p>
          <a:p>
            <a:r>
              <a:rPr lang="fr-FR" dirty="0"/>
              <a:t>Le pays regorge de nombreuses richesses importantes telles que le pétrole, l’uranium, le manganèse, le fer, le plomb, l’argent pour ne citer que ceux-là.</a:t>
            </a:r>
          </a:p>
          <a:p>
            <a:r>
              <a:rPr lang="fr-FR" dirty="0"/>
              <a:t>Il  bénéficie d’un revenu par habitant parmi les plus élevés de l’Afrique Noire.</a:t>
            </a:r>
          </a:p>
          <a:p>
            <a:r>
              <a:rPr lang="fr-FR" dirty="0"/>
              <a:t>Sa population est de </a:t>
            </a:r>
            <a:r>
              <a:rPr lang="fr-FR" dirty="0">
                <a:solidFill>
                  <a:srgbClr val="FF0000"/>
                </a:solidFill>
              </a:rPr>
              <a:t>1 587 685 </a:t>
            </a:r>
            <a:r>
              <a:rPr lang="fr-FR" dirty="0"/>
              <a:t>habitants avec une superficie de </a:t>
            </a:r>
            <a:r>
              <a:rPr lang="fr-FR" dirty="0">
                <a:solidFill>
                  <a:srgbClr val="FF0000"/>
                </a:solidFill>
              </a:rPr>
              <a:t>267 667 km2</a:t>
            </a:r>
            <a:r>
              <a:rPr lang="fr-FR" dirty="0"/>
              <a:t>. </a:t>
            </a:r>
          </a:p>
          <a:p>
            <a:r>
              <a:rPr lang="fr-FR" dirty="0"/>
              <a:t>Le Gabon a pour capitale Libreville, avec </a:t>
            </a:r>
            <a:r>
              <a:rPr lang="fr-FR" dirty="0">
                <a:solidFill>
                  <a:srgbClr val="FF0000"/>
                </a:solidFill>
              </a:rPr>
              <a:t>700 000 habitants</a:t>
            </a:r>
            <a:r>
              <a:rPr lang="fr-FR" dirty="0"/>
              <a:t>. La langue officielle est le français et sa monnaie le franc CFA</a:t>
            </a:r>
            <a:r>
              <a:rPr lang="fr-FR" dirty="0" smtClean="0"/>
              <a:t>.</a:t>
            </a:r>
          </a:p>
          <a:p>
            <a:pPr marL="0" indent="0">
              <a:buNone/>
            </a:pPr>
            <a:endParaRPr lang="fr-FR" dirty="0"/>
          </a:p>
          <a:p>
            <a:r>
              <a:rPr lang="fr-FR" dirty="0"/>
              <a:t>La République gabonaise est divisée en neuf(09) provinces, placées chacune sous la tutelle d’un gouverneur. Les neuf(09) provinces et leur chef lieu sont </a:t>
            </a:r>
            <a:r>
              <a:rPr lang="fr-FR" dirty="0" smtClean="0"/>
              <a:t>:</a:t>
            </a:r>
          </a:p>
          <a:p>
            <a:endParaRPr lang="fr-FR" dirty="0"/>
          </a:p>
          <a:p>
            <a:pPr lvl="0"/>
            <a:r>
              <a:rPr lang="fr-FR" dirty="0">
                <a:solidFill>
                  <a:srgbClr val="FF0000"/>
                </a:solidFill>
              </a:rPr>
              <a:t>L’Estuaire (Chef lieu Libreville) ;</a:t>
            </a:r>
          </a:p>
          <a:p>
            <a:pPr lvl="0"/>
            <a:r>
              <a:rPr lang="fr-FR" dirty="0">
                <a:solidFill>
                  <a:srgbClr val="FF0000"/>
                </a:solidFill>
              </a:rPr>
              <a:t>Le Haut-Ogooué (Chef lieu Franceville) ;</a:t>
            </a:r>
          </a:p>
          <a:p>
            <a:pPr lvl="0"/>
            <a:r>
              <a:rPr lang="fr-FR" dirty="0">
                <a:solidFill>
                  <a:srgbClr val="FF0000"/>
                </a:solidFill>
              </a:rPr>
              <a:t>Le Moyen Ogooué (Chef Lambaréné) ;</a:t>
            </a:r>
          </a:p>
          <a:p>
            <a:pPr lvl="0"/>
            <a:r>
              <a:rPr lang="fr-FR" dirty="0">
                <a:solidFill>
                  <a:srgbClr val="FF0000"/>
                </a:solidFill>
              </a:rPr>
              <a:t>La </a:t>
            </a:r>
            <a:r>
              <a:rPr lang="fr-FR" dirty="0" err="1">
                <a:solidFill>
                  <a:srgbClr val="FF0000"/>
                </a:solidFill>
              </a:rPr>
              <a:t>Ngounié</a:t>
            </a:r>
            <a:r>
              <a:rPr lang="fr-FR" dirty="0">
                <a:solidFill>
                  <a:srgbClr val="FF0000"/>
                </a:solidFill>
              </a:rPr>
              <a:t> (Chef-lieu Mouila);</a:t>
            </a:r>
          </a:p>
          <a:p>
            <a:pPr lvl="0"/>
            <a:r>
              <a:rPr lang="fr-FR" dirty="0">
                <a:solidFill>
                  <a:srgbClr val="FF0000"/>
                </a:solidFill>
              </a:rPr>
              <a:t>La </a:t>
            </a:r>
            <a:r>
              <a:rPr lang="fr-FR" dirty="0" err="1">
                <a:solidFill>
                  <a:srgbClr val="FF0000"/>
                </a:solidFill>
              </a:rPr>
              <a:t>Nyanga</a:t>
            </a:r>
            <a:r>
              <a:rPr lang="fr-FR" dirty="0">
                <a:solidFill>
                  <a:srgbClr val="FF0000"/>
                </a:solidFill>
              </a:rPr>
              <a:t> (Chef-lieu Tchibanga) ;</a:t>
            </a:r>
          </a:p>
          <a:p>
            <a:pPr lvl="0"/>
            <a:r>
              <a:rPr lang="fr-FR" dirty="0">
                <a:solidFill>
                  <a:srgbClr val="FF0000"/>
                </a:solidFill>
              </a:rPr>
              <a:t>L’Ogooué Maritime (Chef-lieu Port- Gentil) ;</a:t>
            </a:r>
          </a:p>
          <a:p>
            <a:pPr lvl="0"/>
            <a:r>
              <a:rPr lang="fr-FR" dirty="0">
                <a:solidFill>
                  <a:srgbClr val="FF0000"/>
                </a:solidFill>
              </a:rPr>
              <a:t>L’Ogooué Ivindo (Chef-lieu  Makokou) ;</a:t>
            </a:r>
          </a:p>
          <a:p>
            <a:pPr lvl="0"/>
            <a:r>
              <a:rPr lang="fr-FR" dirty="0">
                <a:solidFill>
                  <a:srgbClr val="FF0000"/>
                </a:solidFill>
              </a:rPr>
              <a:t>L’Ogooué Lolo (Chef-lieu </a:t>
            </a:r>
            <a:r>
              <a:rPr lang="fr-FR" dirty="0" err="1">
                <a:solidFill>
                  <a:srgbClr val="FF0000"/>
                </a:solidFill>
              </a:rPr>
              <a:t>Koulamoutou</a:t>
            </a:r>
            <a:r>
              <a:rPr lang="fr-FR" dirty="0">
                <a:solidFill>
                  <a:srgbClr val="FF0000"/>
                </a:solidFill>
              </a:rPr>
              <a:t>) ;</a:t>
            </a:r>
          </a:p>
          <a:p>
            <a:pPr lvl="0"/>
            <a:r>
              <a:rPr lang="fr-FR" dirty="0">
                <a:solidFill>
                  <a:srgbClr val="FF0000"/>
                </a:solidFill>
              </a:rPr>
              <a:t>Le </a:t>
            </a:r>
            <a:r>
              <a:rPr lang="fr-FR" dirty="0" err="1">
                <a:solidFill>
                  <a:srgbClr val="FF0000"/>
                </a:solidFill>
              </a:rPr>
              <a:t>Woleu-Ntem</a:t>
            </a:r>
            <a:r>
              <a:rPr lang="fr-FR" dirty="0">
                <a:solidFill>
                  <a:srgbClr val="FF0000"/>
                </a:solidFill>
              </a:rPr>
              <a:t> (Chef-lieu Oyem)</a:t>
            </a:r>
          </a:p>
          <a:p>
            <a:endParaRPr lang="fr-FR" dirty="0"/>
          </a:p>
        </p:txBody>
      </p:sp>
    </p:spTree>
    <p:extLst>
      <p:ext uri="{BB962C8B-B14F-4D97-AF65-F5344CB8AC3E}">
        <p14:creationId xmlns:p14="http://schemas.microsoft.com/office/powerpoint/2010/main" val="1966506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1347007068"/>
              </p:ext>
            </p:extLst>
          </p:nvPr>
        </p:nvGraphicFramePr>
        <p:xfrm>
          <a:off x="-13759" y="836711"/>
          <a:ext cx="9143999" cy="5072630"/>
        </p:xfrm>
        <a:graphic>
          <a:graphicData uri="http://schemas.openxmlformats.org/drawingml/2006/table">
            <a:tbl>
              <a:tblPr firstRow="1" firstCol="1" bandRow="1">
                <a:tableStyleId>{5C22544A-7EE6-4342-B048-85BDC9FD1C3A}</a:tableStyleId>
              </a:tblPr>
              <a:tblGrid>
                <a:gridCol w="2129595"/>
                <a:gridCol w="3632680"/>
                <a:gridCol w="1628564"/>
                <a:gridCol w="1753160"/>
              </a:tblGrid>
              <a:tr h="669238">
                <a:tc>
                  <a:txBody>
                    <a:bodyPr/>
                    <a:lstStyle/>
                    <a:p>
                      <a:pPr algn="just">
                        <a:lnSpc>
                          <a:spcPct val="115000"/>
                        </a:lnSpc>
                        <a:spcAft>
                          <a:spcPts val="0"/>
                        </a:spcAft>
                      </a:pPr>
                      <a:r>
                        <a:rPr lang="fr-FR" sz="1200" dirty="0">
                          <a:effectLst/>
                        </a:rPr>
                        <a:t> </a:t>
                      </a:r>
                      <a:endParaRPr lang="fr-FR" sz="1100" dirty="0">
                        <a:effectLst/>
                      </a:endParaRPr>
                    </a:p>
                    <a:p>
                      <a:pPr algn="just">
                        <a:lnSpc>
                          <a:spcPct val="115000"/>
                        </a:lnSpc>
                        <a:spcAft>
                          <a:spcPts val="0"/>
                        </a:spcAft>
                      </a:pPr>
                      <a:r>
                        <a:rPr lang="fr-FR" sz="1200" dirty="0">
                          <a:effectLst/>
                        </a:rPr>
                        <a:t>    PROVINCES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ctr">
                        <a:lnSpc>
                          <a:spcPct val="115000"/>
                        </a:lnSpc>
                        <a:spcAft>
                          <a:spcPts val="0"/>
                        </a:spcAft>
                      </a:pPr>
                      <a:endParaRPr lang="fr-FR" sz="1200" dirty="0" smtClean="0">
                        <a:effectLst/>
                      </a:endParaRPr>
                    </a:p>
                    <a:p>
                      <a:pPr marL="457200" algn="ctr">
                        <a:lnSpc>
                          <a:spcPct val="115000"/>
                        </a:lnSpc>
                        <a:spcAft>
                          <a:spcPts val="0"/>
                        </a:spcAft>
                      </a:pPr>
                      <a:r>
                        <a:rPr lang="fr-FR" sz="1200" dirty="0" smtClean="0">
                          <a:effectLst/>
                        </a:rPr>
                        <a:t>Nouvelles </a:t>
                      </a:r>
                      <a:r>
                        <a:rPr lang="fr-FR" sz="1200" dirty="0">
                          <a:effectLst/>
                        </a:rPr>
                        <a:t>données après </a:t>
                      </a:r>
                      <a:r>
                        <a:rPr lang="fr-FR" sz="1200" dirty="0" smtClean="0">
                          <a:effectLst/>
                        </a:rPr>
                        <a:t>vérification</a:t>
                      </a:r>
                      <a:endParaRPr lang="fr-FR" sz="1100" dirty="0">
                        <a:effectLst/>
                      </a:endParaRPr>
                    </a:p>
                  </a:txBody>
                  <a:tcPr marL="67084" marR="67084" marT="0" marB="0"/>
                </a:tc>
                <a:tc>
                  <a:txBody>
                    <a:bodyPr/>
                    <a:lstStyle/>
                    <a:p>
                      <a:pPr marL="457200" algn="ctr">
                        <a:lnSpc>
                          <a:spcPct val="115000"/>
                        </a:lnSpc>
                        <a:spcAft>
                          <a:spcPts val="0"/>
                        </a:spcAft>
                      </a:pPr>
                      <a:r>
                        <a:rPr lang="fr-FR" sz="1200">
                          <a:effectLst/>
                        </a:rPr>
                        <a:t> </a:t>
                      </a:r>
                      <a:endParaRPr lang="fr-FR" sz="1100">
                        <a:effectLst/>
                      </a:endParaRPr>
                    </a:p>
                    <a:p>
                      <a:pPr marL="457200" algn="ctr">
                        <a:lnSpc>
                          <a:spcPct val="115000"/>
                        </a:lnSpc>
                        <a:spcAft>
                          <a:spcPts val="0"/>
                        </a:spcAft>
                      </a:pPr>
                      <a:r>
                        <a:rPr lang="fr-FR" sz="1200">
                          <a:effectLst/>
                        </a:rPr>
                        <a:t>Hommes (%)</a:t>
                      </a:r>
                      <a:endParaRPr lang="fr-FR" sz="1100">
                        <a:effectLst/>
                      </a:endParaRPr>
                    </a:p>
                    <a:p>
                      <a:pPr algn="ctr">
                        <a:lnSpc>
                          <a:spcPct val="115000"/>
                        </a:lnSpc>
                        <a:spcAft>
                          <a:spcPts val="0"/>
                        </a:spcAft>
                      </a:pPr>
                      <a:r>
                        <a:rPr lang="fr-FR" sz="1200">
                          <a:effectLst/>
                        </a:rPr>
                        <a:t>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ctr">
                        <a:lnSpc>
                          <a:spcPct val="115000"/>
                        </a:lnSpc>
                        <a:spcAft>
                          <a:spcPts val="0"/>
                        </a:spcAft>
                      </a:pPr>
                      <a:r>
                        <a:rPr lang="fr-FR" sz="1200">
                          <a:effectLst/>
                        </a:rPr>
                        <a:t> </a:t>
                      </a:r>
                      <a:endParaRPr lang="fr-FR" sz="1100">
                        <a:effectLst/>
                      </a:endParaRPr>
                    </a:p>
                    <a:p>
                      <a:pPr marL="457200" algn="ctr">
                        <a:lnSpc>
                          <a:spcPct val="115000"/>
                        </a:lnSpc>
                        <a:spcAft>
                          <a:spcPts val="0"/>
                        </a:spcAft>
                      </a:pPr>
                      <a:r>
                        <a:rPr lang="fr-FR" sz="1200">
                          <a:effectLst/>
                        </a:rPr>
                        <a:t>Femmes (%)</a:t>
                      </a:r>
                      <a:endParaRPr lang="fr-FR" sz="1100">
                        <a:effectLst/>
                      </a:endParaRPr>
                    </a:p>
                    <a:p>
                      <a:pPr algn="ctr">
                        <a:lnSpc>
                          <a:spcPct val="115000"/>
                        </a:lnSpc>
                        <a:spcAft>
                          <a:spcPts val="0"/>
                        </a:spcAft>
                      </a:pPr>
                      <a:r>
                        <a:rPr lang="fr-FR" sz="1200">
                          <a:effectLst/>
                        </a:rPr>
                        <a:t>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r>
              <a:tr h="437640">
                <a:tc>
                  <a:txBody>
                    <a:bodyPr/>
                    <a:lstStyle/>
                    <a:p>
                      <a:pPr marL="457200" algn="just">
                        <a:lnSpc>
                          <a:spcPct val="115000"/>
                        </a:lnSpc>
                        <a:spcAft>
                          <a:spcPts val="0"/>
                        </a:spcAft>
                      </a:pPr>
                      <a:r>
                        <a:rPr lang="fr-FR" sz="1200">
                          <a:effectLst/>
                        </a:rPr>
                        <a:t>ESTUAIRE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ctr">
                        <a:lnSpc>
                          <a:spcPct val="115000"/>
                        </a:lnSpc>
                        <a:spcAft>
                          <a:spcPts val="0"/>
                        </a:spcAft>
                      </a:pPr>
                      <a:r>
                        <a:rPr lang="fr-FR" sz="1200">
                          <a:effectLst/>
                        </a:rPr>
                        <a:t>3243   /100%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algn="ctr">
                        <a:lnSpc>
                          <a:spcPct val="115000"/>
                        </a:lnSpc>
                        <a:spcAft>
                          <a:spcPts val="0"/>
                        </a:spcAft>
                      </a:pPr>
                      <a:r>
                        <a:rPr lang="fr-FR" sz="1200" dirty="0">
                          <a:effectLst/>
                        </a:rPr>
                        <a:t>1739           /54%</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algn="just">
                        <a:lnSpc>
                          <a:spcPct val="115000"/>
                        </a:lnSpc>
                        <a:spcAft>
                          <a:spcPts val="0"/>
                        </a:spcAft>
                      </a:pPr>
                      <a:r>
                        <a:rPr lang="fr-FR" sz="1200">
                          <a:effectLst/>
                        </a:rPr>
                        <a:t>1504            /46 %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r>
              <a:tr h="441014">
                <a:tc>
                  <a:txBody>
                    <a:bodyPr/>
                    <a:lstStyle/>
                    <a:p>
                      <a:pPr marL="457200" algn="just">
                        <a:lnSpc>
                          <a:spcPct val="115000"/>
                        </a:lnSpc>
                        <a:spcAft>
                          <a:spcPts val="0"/>
                        </a:spcAft>
                      </a:pPr>
                      <a:r>
                        <a:rPr lang="fr-FR" sz="1200">
                          <a:effectLst/>
                        </a:rPr>
                        <a:t>HAUT - OGOOUE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ctr">
                        <a:lnSpc>
                          <a:spcPct val="115000"/>
                        </a:lnSpc>
                        <a:spcAft>
                          <a:spcPts val="0"/>
                        </a:spcAft>
                      </a:pPr>
                      <a:r>
                        <a:rPr lang="fr-FR" sz="1200" dirty="0">
                          <a:effectLst/>
                        </a:rPr>
                        <a:t>749   /100%</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algn="ctr">
                        <a:lnSpc>
                          <a:spcPct val="115000"/>
                        </a:lnSpc>
                        <a:spcAft>
                          <a:spcPts val="0"/>
                        </a:spcAft>
                      </a:pPr>
                      <a:r>
                        <a:rPr lang="fr-FR" sz="1200" dirty="0">
                          <a:effectLst/>
                        </a:rPr>
                        <a:t>399            / 53%</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algn="just">
                        <a:lnSpc>
                          <a:spcPct val="115000"/>
                        </a:lnSpc>
                        <a:spcAft>
                          <a:spcPts val="0"/>
                        </a:spcAft>
                      </a:pPr>
                      <a:r>
                        <a:rPr lang="fr-FR" sz="1200">
                          <a:effectLst/>
                        </a:rPr>
                        <a:t>349               /47%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r>
              <a:tr h="441014">
                <a:tc>
                  <a:txBody>
                    <a:bodyPr/>
                    <a:lstStyle/>
                    <a:p>
                      <a:pPr marL="457200" algn="just">
                        <a:lnSpc>
                          <a:spcPct val="115000"/>
                        </a:lnSpc>
                        <a:spcAft>
                          <a:spcPts val="0"/>
                        </a:spcAft>
                      </a:pPr>
                      <a:r>
                        <a:rPr lang="fr-FR" sz="1200">
                          <a:effectLst/>
                        </a:rPr>
                        <a:t>MOYEN- OGOOUE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ctr">
                        <a:lnSpc>
                          <a:spcPct val="115000"/>
                        </a:lnSpc>
                        <a:spcAft>
                          <a:spcPts val="0"/>
                        </a:spcAft>
                      </a:pPr>
                      <a:r>
                        <a:rPr lang="fr-FR" sz="1200">
                          <a:effectLst/>
                        </a:rPr>
                        <a:t>790  /99%</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algn="just">
                        <a:lnSpc>
                          <a:spcPct val="115000"/>
                        </a:lnSpc>
                        <a:spcAft>
                          <a:spcPts val="0"/>
                        </a:spcAft>
                      </a:pPr>
                      <a:r>
                        <a:rPr lang="fr-FR" sz="1200" dirty="0" smtClean="0">
                          <a:effectLst/>
                        </a:rPr>
                        <a:t>           382            </a:t>
                      </a:r>
                      <a:r>
                        <a:rPr lang="fr-FR" sz="1200" dirty="0">
                          <a:effectLst/>
                        </a:rPr>
                        <a:t>/ 52%</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algn="just">
                        <a:lnSpc>
                          <a:spcPct val="115000"/>
                        </a:lnSpc>
                        <a:spcAft>
                          <a:spcPts val="0"/>
                        </a:spcAft>
                      </a:pPr>
                      <a:r>
                        <a:rPr lang="fr-FR" sz="1200">
                          <a:effectLst/>
                        </a:rPr>
                        <a:t>408               /47%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r>
              <a:tr h="437640">
                <a:tc>
                  <a:txBody>
                    <a:bodyPr/>
                    <a:lstStyle/>
                    <a:p>
                      <a:pPr marL="457200" algn="just">
                        <a:lnSpc>
                          <a:spcPct val="115000"/>
                        </a:lnSpc>
                        <a:spcAft>
                          <a:spcPts val="0"/>
                        </a:spcAft>
                      </a:pPr>
                      <a:r>
                        <a:rPr lang="fr-FR" sz="1200">
                          <a:effectLst/>
                        </a:rPr>
                        <a:t>NGOUNIE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ctr">
                        <a:lnSpc>
                          <a:spcPct val="115000"/>
                        </a:lnSpc>
                        <a:spcAft>
                          <a:spcPts val="0"/>
                        </a:spcAft>
                      </a:pPr>
                      <a:r>
                        <a:rPr lang="fr-FR" sz="1200">
                          <a:effectLst/>
                        </a:rPr>
                        <a:t>1038  /100%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algn="just">
                        <a:lnSpc>
                          <a:spcPct val="115000"/>
                        </a:lnSpc>
                        <a:spcAft>
                          <a:spcPts val="0"/>
                        </a:spcAft>
                      </a:pPr>
                      <a:r>
                        <a:rPr lang="fr-FR" sz="1200" dirty="0" smtClean="0">
                          <a:effectLst/>
                        </a:rPr>
                        <a:t>             346             </a:t>
                      </a:r>
                      <a:r>
                        <a:rPr lang="fr-FR" sz="1200" dirty="0">
                          <a:effectLst/>
                        </a:rPr>
                        <a:t>/33%</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algn="just">
                        <a:lnSpc>
                          <a:spcPct val="115000"/>
                        </a:lnSpc>
                        <a:spcAft>
                          <a:spcPts val="0"/>
                        </a:spcAft>
                      </a:pPr>
                      <a:r>
                        <a:rPr lang="fr-FR" sz="1200">
                          <a:effectLst/>
                        </a:rPr>
                        <a:t>692                /67%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r>
              <a:tr h="441014">
                <a:tc>
                  <a:txBody>
                    <a:bodyPr/>
                    <a:lstStyle/>
                    <a:p>
                      <a:pPr marL="457200" algn="just">
                        <a:lnSpc>
                          <a:spcPct val="115000"/>
                        </a:lnSpc>
                        <a:spcAft>
                          <a:spcPts val="0"/>
                        </a:spcAft>
                      </a:pPr>
                      <a:r>
                        <a:rPr lang="fr-FR" sz="1200">
                          <a:effectLst/>
                        </a:rPr>
                        <a:t>NYANGA</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ctr">
                        <a:lnSpc>
                          <a:spcPct val="115000"/>
                        </a:lnSpc>
                        <a:spcAft>
                          <a:spcPts val="0"/>
                        </a:spcAft>
                      </a:pPr>
                      <a:r>
                        <a:rPr lang="fr-FR" sz="1200">
                          <a:effectLst/>
                        </a:rPr>
                        <a:t>981  /100%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just">
                        <a:lnSpc>
                          <a:spcPct val="115000"/>
                        </a:lnSpc>
                        <a:spcAft>
                          <a:spcPts val="0"/>
                        </a:spcAft>
                      </a:pPr>
                      <a:r>
                        <a:rPr lang="fr-FR" sz="1200">
                          <a:effectLst/>
                        </a:rPr>
                        <a:t>514             /52%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just">
                        <a:lnSpc>
                          <a:spcPct val="115000"/>
                        </a:lnSpc>
                        <a:spcAft>
                          <a:spcPts val="0"/>
                        </a:spcAft>
                      </a:pPr>
                      <a:r>
                        <a:rPr lang="fr-FR" sz="1200">
                          <a:effectLst/>
                        </a:rPr>
                        <a:t>467               /48%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r>
              <a:tr h="441014">
                <a:tc>
                  <a:txBody>
                    <a:bodyPr/>
                    <a:lstStyle/>
                    <a:p>
                      <a:pPr marL="457200" algn="just">
                        <a:lnSpc>
                          <a:spcPct val="115000"/>
                        </a:lnSpc>
                        <a:spcAft>
                          <a:spcPts val="0"/>
                        </a:spcAft>
                      </a:pPr>
                      <a:r>
                        <a:rPr lang="fr-FR" sz="1200">
                          <a:effectLst/>
                        </a:rPr>
                        <a:t>OGOOUE-IVINDO</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ctr">
                        <a:lnSpc>
                          <a:spcPct val="115000"/>
                        </a:lnSpc>
                        <a:spcAft>
                          <a:spcPts val="0"/>
                        </a:spcAft>
                      </a:pPr>
                      <a:r>
                        <a:rPr lang="fr-FR" sz="1200">
                          <a:effectLst/>
                        </a:rPr>
                        <a:t>776  /100%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just">
                        <a:lnSpc>
                          <a:spcPct val="115000"/>
                        </a:lnSpc>
                        <a:spcAft>
                          <a:spcPts val="0"/>
                        </a:spcAft>
                      </a:pPr>
                      <a:r>
                        <a:rPr lang="fr-FR" sz="1200">
                          <a:effectLst/>
                        </a:rPr>
                        <a:t>404             /52%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just">
                        <a:lnSpc>
                          <a:spcPct val="115000"/>
                        </a:lnSpc>
                        <a:spcAft>
                          <a:spcPts val="0"/>
                        </a:spcAft>
                      </a:pPr>
                      <a:r>
                        <a:rPr lang="fr-FR" sz="1200">
                          <a:effectLst/>
                        </a:rPr>
                        <a:t>372               /48%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r>
              <a:tr h="441014">
                <a:tc>
                  <a:txBody>
                    <a:bodyPr/>
                    <a:lstStyle/>
                    <a:p>
                      <a:pPr marL="457200" algn="just">
                        <a:lnSpc>
                          <a:spcPct val="115000"/>
                        </a:lnSpc>
                        <a:spcAft>
                          <a:spcPts val="0"/>
                        </a:spcAft>
                      </a:pPr>
                      <a:r>
                        <a:rPr lang="fr-FR" sz="1200">
                          <a:effectLst/>
                        </a:rPr>
                        <a:t>OGOOUE-LOLO</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ctr">
                        <a:lnSpc>
                          <a:spcPct val="115000"/>
                        </a:lnSpc>
                        <a:spcAft>
                          <a:spcPts val="0"/>
                        </a:spcAft>
                      </a:pPr>
                      <a:r>
                        <a:rPr lang="fr-FR" sz="1200">
                          <a:effectLst/>
                        </a:rPr>
                        <a:t>808  / 100%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just">
                        <a:lnSpc>
                          <a:spcPct val="115000"/>
                        </a:lnSpc>
                        <a:spcAft>
                          <a:spcPts val="0"/>
                        </a:spcAft>
                      </a:pPr>
                      <a:r>
                        <a:rPr lang="fr-FR" sz="1200">
                          <a:effectLst/>
                        </a:rPr>
                        <a:t>428             /53%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just">
                        <a:lnSpc>
                          <a:spcPct val="115000"/>
                        </a:lnSpc>
                        <a:spcAft>
                          <a:spcPts val="0"/>
                        </a:spcAft>
                      </a:pPr>
                      <a:r>
                        <a:rPr lang="fr-FR" sz="1200">
                          <a:effectLst/>
                        </a:rPr>
                        <a:t>380                /47%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r>
              <a:tr h="441014">
                <a:tc>
                  <a:txBody>
                    <a:bodyPr/>
                    <a:lstStyle/>
                    <a:p>
                      <a:pPr marL="457200" algn="just">
                        <a:lnSpc>
                          <a:spcPct val="115000"/>
                        </a:lnSpc>
                        <a:spcAft>
                          <a:spcPts val="0"/>
                        </a:spcAft>
                      </a:pPr>
                      <a:r>
                        <a:rPr lang="fr-FR" sz="1200">
                          <a:effectLst/>
                        </a:rPr>
                        <a:t>OGOOUE- MARITIME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ctr">
                        <a:lnSpc>
                          <a:spcPct val="115000"/>
                        </a:lnSpc>
                        <a:spcAft>
                          <a:spcPts val="0"/>
                        </a:spcAft>
                      </a:pPr>
                      <a:r>
                        <a:rPr lang="fr-FR" sz="1200" dirty="0">
                          <a:effectLst/>
                        </a:rPr>
                        <a:t>546  / 100%</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just">
                        <a:lnSpc>
                          <a:spcPct val="115000"/>
                        </a:lnSpc>
                        <a:spcAft>
                          <a:spcPts val="0"/>
                        </a:spcAft>
                      </a:pPr>
                      <a:r>
                        <a:rPr lang="fr-FR" sz="1200" dirty="0">
                          <a:effectLst/>
                        </a:rPr>
                        <a:t>284             /52%</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just">
                        <a:lnSpc>
                          <a:spcPct val="115000"/>
                        </a:lnSpc>
                        <a:spcAft>
                          <a:spcPts val="0"/>
                        </a:spcAft>
                      </a:pPr>
                      <a:r>
                        <a:rPr lang="fr-FR" sz="1200">
                          <a:effectLst/>
                        </a:rPr>
                        <a:t>262               /48%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r>
              <a:tr h="441014">
                <a:tc>
                  <a:txBody>
                    <a:bodyPr/>
                    <a:lstStyle/>
                    <a:p>
                      <a:pPr marL="457200" algn="just">
                        <a:lnSpc>
                          <a:spcPct val="115000"/>
                        </a:lnSpc>
                        <a:spcAft>
                          <a:spcPts val="0"/>
                        </a:spcAft>
                      </a:pPr>
                      <a:r>
                        <a:rPr lang="fr-FR" sz="1200">
                          <a:effectLst/>
                        </a:rPr>
                        <a:t>WOLEU-NTEM</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ctr">
                        <a:lnSpc>
                          <a:spcPct val="115000"/>
                        </a:lnSpc>
                        <a:spcAft>
                          <a:spcPts val="0"/>
                        </a:spcAft>
                      </a:pPr>
                      <a:r>
                        <a:rPr lang="fr-FR" sz="1200">
                          <a:effectLst/>
                        </a:rPr>
                        <a:t>1232  /100%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just">
                        <a:lnSpc>
                          <a:spcPct val="115000"/>
                        </a:lnSpc>
                        <a:spcAft>
                          <a:spcPts val="0"/>
                        </a:spcAft>
                      </a:pPr>
                      <a:r>
                        <a:rPr lang="fr-FR" sz="1200">
                          <a:effectLst/>
                        </a:rPr>
                        <a:t>632             /51%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just">
                        <a:lnSpc>
                          <a:spcPct val="115000"/>
                        </a:lnSpc>
                        <a:spcAft>
                          <a:spcPts val="0"/>
                        </a:spcAft>
                      </a:pPr>
                      <a:r>
                        <a:rPr lang="fr-FR" sz="1200">
                          <a:effectLst/>
                        </a:rPr>
                        <a:t>262               /49%</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r>
              <a:tr h="441014">
                <a:tc>
                  <a:txBody>
                    <a:bodyPr/>
                    <a:lstStyle/>
                    <a:p>
                      <a:pPr marL="457200" algn="just">
                        <a:lnSpc>
                          <a:spcPct val="115000"/>
                        </a:lnSpc>
                        <a:spcAft>
                          <a:spcPts val="0"/>
                        </a:spcAft>
                      </a:pPr>
                      <a:r>
                        <a:rPr lang="fr-FR" sz="1200">
                          <a:effectLst/>
                        </a:rPr>
                        <a:t>TOTAL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algn="ctr">
                        <a:lnSpc>
                          <a:spcPct val="115000"/>
                        </a:lnSpc>
                        <a:spcAft>
                          <a:spcPts val="0"/>
                        </a:spcAft>
                      </a:pPr>
                      <a:r>
                        <a:rPr lang="fr-FR" sz="1200" dirty="0">
                          <a:effectLst/>
                        </a:rPr>
                        <a:t> </a:t>
                      </a:r>
                      <a:r>
                        <a:rPr lang="fr-FR" sz="1200" dirty="0" smtClean="0">
                          <a:effectLst/>
                        </a:rPr>
                        <a:t>          </a:t>
                      </a:r>
                      <a:r>
                        <a:rPr lang="fr-FR" sz="1200" dirty="0">
                          <a:effectLst/>
                        </a:rPr>
                        <a:t>10162   /96%</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just">
                        <a:lnSpc>
                          <a:spcPct val="115000"/>
                        </a:lnSpc>
                        <a:spcAft>
                          <a:spcPts val="0"/>
                        </a:spcAft>
                      </a:pPr>
                      <a:r>
                        <a:rPr lang="fr-FR" sz="1200">
                          <a:effectLst/>
                        </a:rPr>
                        <a:t>4828          /47%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c>
                  <a:txBody>
                    <a:bodyPr/>
                    <a:lstStyle/>
                    <a:p>
                      <a:pPr marL="457200" algn="just">
                        <a:lnSpc>
                          <a:spcPct val="115000"/>
                        </a:lnSpc>
                        <a:spcAft>
                          <a:spcPts val="0"/>
                        </a:spcAft>
                      </a:pPr>
                      <a:r>
                        <a:rPr lang="fr-FR" sz="1200" dirty="0">
                          <a:effectLst/>
                        </a:rPr>
                        <a:t>5034             /49%</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7084" marR="67084" marT="0" marB="0"/>
                </a:tc>
              </a:tr>
            </a:tbl>
          </a:graphicData>
        </a:graphic>
      </p:graphicFrame>
      <p:sp>
        <p:nvSpPr>
          <p:cNvPr id="5" name="ZoneTexte 4"/>
          <p:cNvSpPr txBox="1"/>
          <p:nvPr/>
        </p:nvSpPr>
        <p:spPr>
          <a:xfrm>
            <a:off x="17322" y="6027003"/>
            <a:ext cx="9126677" cy="830997"/>
          </a:xfrm>
          <a:prstGeom prst="rect">
            <a:avLst/>
          </a:prstGeom>
          <a:noFill/>
        </p:spPr>
        <p:txBody>
          <a:bodyPr wrap="square" rtlCol="0">
            <a:spAutoFit/>
          </a:bodyPr>
          <a:lstStyle/>
          <a:p>
            <a:pPr algn="ctr"/>
            <a:r>
              <a:rPr lang="fr-FR" sz="1200" b="1" u="sng" dirty="0">
                <a:solidFill>
                  <a:srgbClr val="FF0000"/>
                </a:solidFill>
              </a:rPr>
              <a:t>Remarques</a:t>
            </a:r>
            <a:r>
              <a:rPr lang="fr-FR" sz="1200" dirty="0">
                <a:solidFill>
                  <a:srgbClr val="FF0000"/>
                </a:solidFill>
              </a:rPr>
              <a:t> </a:t>
            </a:r>
            <a:r>
              <a:rPr lang="fr-FR" sz="1200" dirty="0"/>
              <a:t>: au Gabon, on constate</a:t>
            </a:r>
            <a:br>
              <a:rPr lang="fr-FR" sz="1200" dirty="0"/>
            </a:br>
            <a:r>
              <a:rPr lang="fr-FR" sz="1200" dirty="0"/>
              <a:t> que l’effectif des femmes handicapées est supérieur à celui des hommes. Plus d’un tiers (1/3) des personnes handicapées vivent dans la province de l’Estuaire.</a:t>
            </a:r>
            <a:br>
              <a:rPr lang="fr-FR" sz="1200" dirty="0"/>
            </a:br>
            <a:endParaRPr lang="fr-FR" sz="1200" dirty="0"/>
          </a:p>
        </p:txBody>
      </p:sp>
      <p:sp>
        <p:nvSpPr>
          <p:cNvPr id="2" name="TextBox 1"/>
          <p:cNvSpPr txBox="1"/>
          <p:nvPr/>
        </p:nvSpPr>
        <p:spPr>
          <a:xfrm>
            <a:off x="539552" y="116632"/>
            <a:ext cx="7992888" cy="646331"/>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fr-FR" sz="1200" b="1" u="sng" dirty="0">
                <a:solidFill>
                  <a:schemeClr val="bg1"/>
                </a:solidFill>
              </a:rPr>
              <a:t>DONNEES CORRIGEES DU RECENSEMENT</a:t>
            </a:r>
            <a:br>
              <a:rPr lang="fr-FR" sz="1200" b="1" u="sng" dirty="0">
                <a:solidFill>
                  <a:schemeClr val="bg1"/>
                </a:solidFill>
              </a:rPr>
            </a:br>
            <a:r>
              <a:rPr lang="fr-FR" sz="1200" b="1" u="sng" dirty="0">
                <a:solidFill>
                  <a:schemeClr val="bg1"/>
                </a:solidFill>
              </a:rPr>
              <a:t> DES PERSONNES</a:t>
            </a:r>
            <a:r>
              <a:rPr lang="fr-FR" sz="1200" dirty="0">
                <a:solidFill>
                  <a:schemeClr val="bg1"/>
                </a:solidFill>
              </a:rPr>
              <a:t> </a:t>
            </a:r>
            <a:r>
              <a:rPr lang="fr-FR" sz="1200" b="1" u="sng" dirty="0">
                <a:solidFill>
                  <a:schemeClr val="bg1"/>
                </a:solidFill>
              </a:rPr>
              <a:t>HANDICAPEES (octobre 1997</a:t>
            </a:r>
            <a:r>
              <a:rPr lang="fr-FR" sz="1200" b="1" u="sng" dirty="0" smtClean="0">
                <a:solidFill>
                  <a:schemeClr val="bg1"/>
                </a:solidFill>
              </a:rPr>
              <a:t>)</a:t>
            </a:r>
            <a:r>
              <a:rPr lang="fr-FR" sz="1200" dirty="0"/>
              <a:t/>
            </a:r>
            <a:br>
              <a:rPr lang="fr-FR" sz="1200" dirty="0"/>
            </a:br>
            <a:r>
              <a:rPr lang="fr-FR" sz="1200" b="1" dirty="0"/>
              <a:t> ORGANISER PAR LE DEPARTEMENT DES AFFAIRES SOCIALES</a:t>
            </a:r>
            <a:endParaRPr lang="fr-FR" sz="1200" dirty="0"/>
          </a:p>
        </p:txBody>
      </p:sp>
    </p:spTree>
    <p:extLst>
      <p:ext uri="{BB962C8B-B14F-4D97-AF65-F5344CB8AC3E}">
        <p14:creationId xmlns:p14="http://schemas.microsoft.com/office/powerpoint/2010/main" val="1305762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500034" y="1052736"/>
            <a:ext cx="8215370" cy="5662412"/>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q"/>
              <a:tabLst/>
            </a:pPr>
            <a:r>
              <a:rPr lang="fr-FR" sz="1600" b="1" dirty="0">
                <a:solidFill>
                  <a:srgbClr val="000000"/>
                </a:solidFill>
                <a:latin typeface="Century Gothic" pitchFamily="34" charset="0"/>
              </a:rPr>
              <a:t> </a:t>
            </a:r>
            <a:r>
              <a:rPr lang="fr-FR" sz="1600" b="1" dirty="0" smtClean="0">
                <a:solidFill>
                  <a:srgbClr val="000000"/>
                </a:solidFill>
                <a:latin typeface="Century Gothic" pitchFamily="34" charset="0"/>
              </a:rPr>
              <a:t> A</a:t>
            </a:r>
            <a:r>
              <a:rPr kumimoji="0" lang="fr-FR" sz="1600" b="1" i="0" u="none" strike="noStrike" cap="none" normalizeH="0" baseline="0" dirty="0" smtClean="0">
                <a:ln>
                  <a:noFill/>
                </a:ln>
                <a:solidFill>
                  <a:srgbClr val="000000"/>
                </a:solidFill>
                <a:effectLst/>
                <a:latin typeface="Century Gothic" pitchFamily="34" charset="0"/>
              </a:rPr>
              <a:t>MÉLIORER</a:t>
            </a:r>
            <a:r>
              <a:rPr kumimoji="0" lang="fr-FR" sz="1600" b="0" i="0" u="none" strike="noStrike" cap="none" normalizeH="0" baseline="0" dirty="0" smtClean="0">
                <a:ln>
                  <a:noFill/>
                </a:ln>
                <a:solidFill>
                  <a:srgbClr val="000000"/>
                </a:solidFill>
                <a:effectLst/>
                <a:latin typeface="Century Gothic" pitchFamily="34" charset="0"/>
              </a:rPr>
              <a:t> l’état de santé physique, locomotive et moral des personnes handicapées.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sz="1600" b="0" i="0" u="none" strike="noStrike" cap="none" normalizeH="0" baseline="0" dirty="0" smtClean="0">
              <a:ln>
                <a:noFill/>
              </a:ln>
              <a:solidFill>
                <a:srgbClr val="000000"/>
              </a:solidFill>
              <a:effectLst/>
              <a:latin typeface="Century Gothic"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rgbClr val="000000"/>
                </a:solidFill>
                <a:effectLst/>
                <a:latin typeface="Century Gothic" pitchFamily="34" charset="0"/>
              </a:rPr>
              <a:t>OBJECTIFS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sz="1600" b="0" i="0" u="none" strike="noStrike" cap="none" normalizeH="0" baseline="0" dirty="0" smtClean="0">
              <a:ln>
                <a:noFill/>
              </a:ln>
              <a:solidFill>
                <a:srgbClr val="000000"/>
              </a:solidFill>
              <a:effectLst/>
              <a:latin typeface="Century Gothic" pitchFamily="34" charset="0"/>
            </a:endParaRPr>
          </a:p>
          <a:p>
            <a:pPr marL="0" marR="0" lvl="0" indent="0" algn="just" defTabSz="914400" rtl="0" eaLnBrk="1" fontAlgn="base" latinLnBrk="0" hangingPunct="1">
              <a:lnSpc>
                <a:spcPct val="100000"/>
              </a:lnSpc>
              <a:spcBef>
                <a:spcPct val="0"/>
              </a:spcBef>
              <a:spcAft>
                <a:spcPct val="0"/>
              </a:spcAft>
              <a:buClrTx/>
              <a:buSzPts val="1000"/>
              <a:buFont typeface="Wingdings" pitchFamily="2" charset="2"/>
              <a:buChar char="q"/>
              <a:tabLst/>
            </a:pPr>
            <a:r>
              <a:rPr kumimoji="0" lang="fr-FR" sz="1600" b="0" i="0" u="none" strike="noStrike" cap="none" normalizeH="0" baseline="0" dirty="0" smtClean="0">
                <a:ln>
                  <a:noFill/>
                </a:ln>
                <a:solidFill>
                  <a:srgbClr val="000000"/>
                </a:solidFill>
                <a:effectLst/>
                <a:latin typeface="Century Gothic" pitchFamily="34" charset="0"/>
              </a:rPr>
              <a:t> </a:t>
            </a:r>
            <a:r>
              <a:rPr kumimoji="0" lang="fr-FR" sz="1600" b="1" i="0" u="none" strike="noStrike" cap="none" normalizeH="0" baseline="0" dirty="0" smtClean="0">
                <a:ln>
                  <a:noFill/>
                </a:ln>
                <a:solidFill>
                  <a:srgbClr val="000000"/>
                </a:solidFill>
                <a:effectLst/>
                <a:latin typeface="Century Gothic" pitchFamily="34" charset="0"/>
              </a:rPr>
              <a:t>FABRICATION</a:t>
            </a:r>
            <a:r>
              <a:rPr kumimoji="0" lang="fr-FR" sz="1600" b="0" i="0" u="none" strike="noStrike" cap="none" normalizeH="0" baseline="0" dirty="0" smtClean="0">
                <a:ln>
                  <a:noFill/>
                </a:ln>
                <a:solidFill>
                  <a:srgbClr val="000000"/>
                </a:solidFill>
                <a:effectLst/>
                <a:latin typeface="Century Gothic" pitchFamily="34" charset="0"/>
              </a:rPr>
              <a:t> des appareils orthopédiques;</a:t>
            </a:r>
          </a:p>
          <a:p>
            <a:pPr marL="0" marR="0" lvl="0" indent="0" algn="just" defTabSz="914400" rtl="0" eaLnBrk="1" fontAlgn="base" latinLnBrk="0" hangingPunct="1">
              <a:lnSpc>
                <a:spcPct val="100000"/>
              </a:lnSpc>
              <a:spcBef>
                <a:spcPct val="0"/>
              </a:spcBef>
              <a:spcAft>
                <a:spcPct val="0"/>
              </a:spcAft>
              <a:buClrTx/>
              <a:buSzPts val="1000"/>
              <a:tabLst/>
            </a:pPr>
            <a:endParaRPr kumimoji="0" lang="fr-FR" sz="900" b="0" i="0" u="none" strike="noStrike" cap="none" normalizeH="0" baseline="0" dirty="0" smtClean="0">
              <a:ln>
                <a:noFill/>
              </a:ln>
              <a:solidFill>
                <a:srgbClr val="000000"/>
              </a:solidFill>
              <a:effectLst/>
              <a:latin typeface="Century Gothic" pitchFamily="34" charset="0"/>
            </a:endParaRPr>
          </a:p>
          <a:p>
            <a:pPr marL="0" marR="0" lvl="0" indent="0" algn="just" defTabSz="914400" rtl="0" eaLnBrk="1" fontAlgn="base" latinLnBrk="0" hangingPunct="1">
              <a:lnSpc>
                <a:spcPct val="100000"/>
              </a:lnSpc>
              <a:spcBef>
                <a:spcPct val="0"/>
              </a:spcBef>
              <a:spcAft>
                <a:spcPct val="0"/>
              </a:spcAft>
              <a:buClrTx/>
              <a:buSzPts val="1000"/>
              <a:buFont typeface="Wingdings" pitchFamily="2" charset="2"/>
              <a:buChar char="q"/>
              <a:tabLst/>
            </a:pPr>
            <a:r>
              <a:rPr lang="fr-FR" sz="1600" dirty="0">
                <a:solidFill>
                  <a:srgbClr val="000000"/>
                </a:solidFill>
                <a:latin typeface="Century Gothic" pitchFamily="34" charset="0"/>
              </a:rPr>
              <a:t> </a:t>
            </a:r>
            <a:r>
              <a:rPr kumimoji="0" lang="fr-FR" sz="1600" b="1" i="0" u="none" strike="noStrike" cap="none" normalizeH="0" baseline="0" dirty="0" smtClean="0">
                <a:ln>
                  <a:noFill/>
                </a:ln>
                <a:solidFill>
                  <a:srgbClr val="000000"/>
                </a:solidFill>
                <a:effectLst/>
                <a:latin typeface="Century Gothic" pitchFamily="34" charset="0"/>
              </a:rPr>
              <a:t>IMPORTATION</a:t>
            </a:r>
            <a:r>
              <a:rPr kumimoji="0" lang="fr-FR" sz="1600" b="0" i="0" u="none" strike="noStrike" cap="none" normalizeH="0" baseline="0" dirty="0" smtClean="0">
                <a:ln>
                  <a:noFill/>
                </a:ln>
                <a:solidFill>
                  <a:srgbClr val="000000"/>
                </a:solidFill>
                <a:effectLst/>
                <a:latin typeface="Century Gothic" pitchFamily="34" charset="0"/>
              </a:rPr>
              <a:t> des composants orthopédique</a:t>
            </a:r>
            <a:r>
              <a:rPr kumimoji="0" lang="fr-FR" sz="1600" b="0" i="0" u="none" strike="noStrike" cap="none" normalizeH="0" dirty="0" smtClean="0">
                <a:ln>
                  <a:noFill/>
                </a:ln>
                <a:solidFill>
                  <a:srgbClr val="000000"/>
                </a:solidFill>
                <a:effectLst/>
                <a:latin typeface="Century Gothic" pitchFamily="34" charset="0"/>
              </a:rPr>
              <a:t> et</a:t>
            </a:r>
            <a:r>
              <a:rPr kumimoji="0" lang="fr-FR" sz="1600" b="0" i="0" u="none" strike="noStrike" cap="none" normalizeH="0" baseline="0" dirty="0" smtClean="0">
                <a:ln>
                  <a:noFill/>
                </a:ln>
                <a:solidFill>
                  <a:srgbClr val="000000"/>
                </a:solidFill>
                <a:effectLst/>
                <a:latin typeface="Century Gothic" pitchFamily="34" charset="0"/>
              </a:rPr>
              <a:t> aides techniques </a:t>
            </a:r>
          </a:p>
          <a:p>
            <a:pPr marL="0" marR="0" lvl="0" indent="0" algn="just" defTabSz="914400" rtl="0" eaLnBrk="1" fontAlgn="base" latinLnBrk="0" hangingPunct="1">
              <a:lnSpc>
                <a:spcPct val="100000"/>
              </a:lnSpc>
              <a:spcBef>
                <a:spcPct val="0"/>
              </a:spcBef>
              <a:spcAft>
                <a:spcPct val="0"/>
              </a:spcAft>
              <a:buClrTx/>
              <a:buSzPts val="1000"/>
              <a:tabLst/>
            </a:pPr>
            <a:r>
              <a:rPr lang="fr-FR" sz="1600" dirty="0">
                <a:solidFill>
                  <a:srgbClr val="000000"/>
                </a:solidFill>
                <a:latin typeface="Century Gothic" pitchFamily="34" charset="0"/>
              </a:rPr>
              <a:t> </a:t>
            </a:r>
            <a:r>
              <a:rPr lang="fr-FR" sz="1600" dirty="0" smtClean="0">
                <a:solidFill>
                  <a:srgbClr val="000000"/>
                </a:solidFill>
                <a:latin typeface="Century Gothic" pitchFamily="34" charset="0"/>
              </a:rPr>
              <a:t>  </a:t>
            </a:r>
            <a:r>
              <a:rPr kumimoji="0" lang="fr-FR" sz="1600" b="0" i="0" u="none" strike="noStrike" cap="none" normalizeH="0" baseline="0" dirty="0" smtClean="0">
                <a:ln>
                  <a:noFill/>
                </a:ln>
                <a:solidFill>
                  <a:srgbClr val="000000"/>
                </a:solidFill>
                <a:effectLst/>
                <a:latin typeface="Century Gothic" pitchFamily="34" charset="0"/>
              </a:rPr>
              <a:t>(fauteuils roulants, cannes anglaises,    tricycles, …);</a:t>
            </a:r>
          </a:p>
          <a:p>
            <a:pPr marL="0" marR="0" lvl="0" indent="0" algn="just" defTabSz="914400" rtl="0" eaLnBrk="1" fontAlgn="base" latinLnBrk="0" hangingPunct="1">
              <a:lnSpc>
                <a:spcPct val="100000"/>
              </a:lnSpc>
              <a:spcBef>
                <a:spcPct val="0"/>
              </a:spcBef>
              <a:spcAft>
                <a:spcPct val="0"/>
              </a:spcAft>
              <a:buClrTx/>
              <a:buSzPts val="1000"/>
              <a:tabLst/>
            </a:pPr>
            <a:endParaRPr kumimoji="0" lang="fr-FR" sz="800" b="0" i="0" u="none" strike="noStrike" cap="none" normalizeH="0" baseline="0" dirty="0" smtClean="0">
              <a:ln>
                <a:noFill/>
              </a:ln>
              <a:solidFill>
                <a:srgbClr val="000000"/>
              </a:solidFill>
              <a:effectLst/>
              <a:latin typeface="Century Gothic" pitchFamily="34" charset="0"/>
            </a:endParaRPr>
          </a:p>
          <a:p>
            <a:pPr marL="0" marR="0" lvl="0" indent="0" algn="just" defTabSz="914400" rtl="0" eaLnBrk="1" fontAlgn="base" latinLnBrk="0" hangingPunct="1">
              <a:lnSpc>
                <a:spcPct val="100000"/>
              </a:lnSpc>
              <a:spcBef>
                <a:spcPct val="0"/>
              </a:spcBef>
              <a:spcAft>
                <a:spcPct val="0"/>
              </a:spcAft>
              <a:buClrTx/>
              <a:buSzPts val="1000"/>
              <a:buFont typeface="Wingdings" pitchFamily="2" charset="2"/>
              <a:buChar char="q"/>
              <a:tabLst/>
            </a:pPr>
            <a:r>
              <a:rPr kumimoji="0" lang="fr-FR" sz="1600" b="0" i="0" u="none" strike="noStrike" cap="none" normalizeH="0" baseline="0" dirty="0" smtClean="0">
                <a:ln>
                  <a:noFill/>
                </a:ln>
                <a:solidFill>
                  <a:srgbClr val="000000"/>
                </a:solidFill>
                <a:effectLst/>
                <a:latin typeface="Century Gothic" pitchFamily="34" charset="0"/>
              </a:rPr>
              <a:t> </a:t>
            </a:r>
            <a:r>
              <a:rPr kumimoji="0" lang="fr-FR" sz="1600" b="1" i="0" u="none" strike="noStrike" cap="none" normalizeH="0" baseline="0" dirty="0" smtClean="0">
                <a:ln>
                  <a:noFill/>
                </a:ln>
                <a:solidFill>
                  <a:srgbClr val="000000"/>
                </a:solidFill>
                <a:effectLst/>
                <a:latin typeface="Century Gothic" pitchFamily="34" charset="0"/>
              </a:rPr>
              <a:t>SENSIBILISATION</a:t>
            </a:r>
            <a:r>
              <a:rPr kumimoji="0" lang="fr-FR" sz="1600" b="0" i="0" u="none" strike="noStrike" cap="none" normalizeH="0" baseline="0" dirty="0" smtClean="0">
                <a:ln>
                  <a:noFill/>
                </a:ln>
                <a:solidFill>
                  <a:srgbClr val="000000"/>
                </a:solidFill>
                <a:effectLst/>
                <a:latin typeface="Century Gothic" pitchFamily="34" charset="0"/>
              </a:rPr>
              <a:t> des familles des personnes handicapées dans la communauté;</a:t>
            </a:r>
          </a:p>
          <a:p>
            <a:pPr marL="0" marR="0" lvl="0" indent="0" algn="just" defTabSz="914400" rtl="0" eaLnBrk="1" fontAlgn="base" latinLnBrk="0" hangingPunct="1">
              <a:lnSpc>
                <a:spcPct val="100000"/>
              </a:lnSpc>
              <a:spcBef>
                <a:spcPct val="0"/>
              </a:spcBef>
              <a:spcAft>
                <a:spcPct val="0"/>
              </a:spcAft>
              <a:buClrTx/>
              <a:buSzPts val="1000"/>
              <a:tabLst/>
            </a:pPr>
            <a:endParaRPr kumimoji="0" lang="fr-FR" sz="800" b="0" i="0" u="none" strike="noStrike" cap="none" normalizeH="0" baseline="0" dirty="0" smtClean="0">
              <a:ln>
                <a:noFill/>
              </a:ln>
              <a:solidFill>
                <a:srgbClr val="000000"/>
              </a:solidFill>
              <a:effectLst/>
              <a:latin typeface="Century Gothic" pitchFamily="34" charset="0"/>
            </a:endParaRPr>
          </a:p>
          <a:p>
            <a:pPr marL="0" marR="0" lvl="0" indent="0" algn="just" defTabSz="914400" rtl="0" eaLnBrk="1" fontAlgn="base" latinLnBrk="0" hangingPunct="1">
              <a:lnSpc>
                <a:spcPct val="100000"/>
              </a:lnSpc>
              <a:spcBef>
                <a:spcPct val="0"/>
              </a:spcBef>
              <a:spcAft>
                <a:spcPct val="0"/>
              </a:spcAft>
              <a:buClrTx/>
              <a:buSzPts val="1000"/>
              <a:buFont typeface="Wingdings" pitchFamily="2" charset="2"/>
              <a:buChar char="q"/>
              <a:tabLst/>
            </a:pPr>
            <a:r>
              <a:rPr lang="fr-FR" sz="1600" dirty="0" smtClean="0">
                <a:solidFill>
                  <a:srgbClr val="000000"/>
                </a:solidFill>
                <a:latin typeface="Century Gothic" pitchFamily="34" charset="0"/>
              </a:rPr>
              <a:t> </a:t>
            </a:r>
            <a:r>
              <a:rPr kumimoji="0" lang="fr-FR" sz="1600" b="1" i="0" u="none" strike="noStrike" cap="none" normalizeH="0" baseline="0" dirty="0" smtClean="0">
                <a:ln>
                  <a:noFill/>
                </a:ln>
                <a:solidFill>
                  <a:srgbClr val="000000"/>
                </a:solidFill>
                <a:effectLst/>
                <a:latin typeface="Century Gothic" pitchFamily="34" charset="0"/>
              </a:rPr>
              <a:t>ASSURER</a:t>
            </a:r>
            <a:r>
              <a:rPr kumimoji="0" lang="fr-FR" sz="1600" b="0" i="0" u="none" strike="noStrike" cap="none" normalizeH="0" baseline="0" dirty="0" smtClean="0">
                <a:ln>
                  <a:noFill/>
                </a:ln>
                <a:solidFill>
                  <a:srgbClr val="000000"/>
                </a:solidFill>
                <a:effectLst/>
                <a:latin typeface="Century Gothic" pitchFamily="34" charset="0"/>
              </a:rPr>
              <a:t> le suivi des personnes  appareillées;</a:t>
            </a:r>
          </a:p>
          <a:p>
            <a:pPr marL="0" marR="0" lvl="0" indent="0" algn="just" defTabSz="914400" rtl="0" eaLnBrk="1" fontAlgn="base" latinLnBrk="0" hangingPunct="1">
              <a:lnSpc>
                <a:spcPct val="100000"/>
              </a:lnSpc>
              <a:spcBef>
                <a:spcPct val="0"/>
              </a:spcBef>
              <a:spcAft>
                <a:spcPct val="0"/>
              </a:spcAft>
              <a:buClrTx/>
              <a:buSzPts val="1000"/>
              <a:tabLst/>
            </a:pPr>
            <a:endParaRPr kumimoji="0" lang="fr-FR" sz="800" b="0" i="0" u="none" strike="noStrike" cap="none" normalizeH="0" baseline="0" dirty="0" smtClean="0">
              <a:ln>
                <a:noFill/>
              </a:ln>
              <a:solidFill>
                <a:srgbClr val="000000"/>
              </a:solidFill>
              <a:effectLst/>
              <a:latin typeface="Century Gothic" pitchFamily="34" charset="0"/>
            </a:endParaRPr>
          </a:p>
          <a:p>
            <a:pPr marL="0" marR="0" lvl="0" indent="0" algn="just" defTabSz="914400" rtl="0" eaLnBrk="1" fontAlgn="base" latinLnBrk="0" hangingPunct="1">
              <a:lnSpc>
                <a:spcPct val="100000"/>
              </a:lnSpc>
              <a:spcBef>
                <a:spcPct val="0"/>
              </a:spcBef>
              <a:spcAft>
                <a:spcPct val="0"/>
              </a:spcAft>
              <a:buClrTx/>
              <a:buSzPts val="1000"/>
              <a:buFont typeface="Wingdings" pitchFamily="2" charset="2"/>
              <a:buChar char="q"/>
              <a:tabLst/>
            </a:pPr>
            <a:r>
              <a:rPr lang="fr-FR" sz="1600" dirty="0">
                <a:solidFill>
                  <a:srgbClr val="000000"/>
                </a:solidFill>
                <a:latin typeface="Century Gothic" pitchFamily="34" charset="0"/>
              </a:rPr>
              <a:t> </a:t>
            </a:r>
            <a:r>
              <a:rPr kumimoji="0" lang="fr-FR" sz="1600" b="1" i="0" u="none" strike="noStrike" cap="none" normalizeH="0" baseline="0" dirty="0" smtClean="0">
                <a:ln>
                  <a:noFill/>
                </a:ln>
                <a:solidFill>
                  <a:srgbClr val="000000"/>
                </a:solidFill>
                <a:effectLst/>
                <a:latin typeface="Century Gothic" pitchFamily="34" charset="0"/>
              </a:rPr>
              <a:t>METTRE</a:t>
            </a:r>
            <a:r>
              <a:rPr kumimoji="0" lang="fr-FR" sz="1600" b="0" i="0" u="none" strike="noStrike" cap="none" normalizeH="0" baseline="0" dirty="0" smtClean="0">
                <a:ln>
                  <a:noFill/>
                </a:ln>
                <a:solidFill>
                  <a:srgbClr val="000000"/>
                </a:solidFill>
                <a:effectLst/>
                <a:latin typeface="Century Gothic" pitchFamily="34" charset="0"/>
              </a:rPr>
              <a:t> à la disposition des personnes handicapées les aides techniques adaptées;</a:t>
            </a:r>
          </a:p>
          <a:p>
            <a:pPr marL="0" marR="0" lvl="0" indent="0" algn="just" defTabSz="914400" rtl="0" eaLnBrk="1" fontAlgn="base" latinLnBrk="0" hangingPunct="1">
              <a:lnSpc>
                <a:spcPct val="100000"/>
              </a:lnSpc>
              <a:spcBef>
                <a:spcPct val="0"/>
              </a:spcBef>
              <a:spcAft>
                <a:spcPct val="0"/>
              </a:spcAft>
              <a:buClrTx/>
              <a:buSzPts val="1000"/>
              <a:tabLst/>
            </a:pPr>
            <a:endParaRPr kumimoji="0" lang="fr-FR" sz="800" b="0" i="0" u="none" strike="noStrike" cap="none" normalizeH="0" baseline="0" dirty="0" smtClean="0">
              <a:ln>
                <a:noFill/>
              </a:ln>
              <a:solidFill>
                <a:srgbClr val="000000"/>
              </a:solidFill>
              <a:effectLst/>
              <a:latin typeface="Century Gothic" pitchFamily="34" charset="0"/>
            </a:endParaRPr>
          </a:p>
          <a:p>
            <a:pPr marL="0" marR="0" lvl="0" indent="0" algn="just" defTabSz="914400" rtl="0" eaLnBrk="1" fontAlgn="base" latinLnBrk="0" hangingPunct="1">
              <a:lnSpc>
                <a:spcPct val="100000"/>
              </a:lnSpc>
              <a:spcBef>
                <a:spcPct val="0"/>
              </a:spcBef>
              <a:spcAft>
                <a:spcPct val="0"/>
              </a:spcAft>
              <a:buClrTx/>
              <a:buSzPts val="1000"/>
              <a:buFont typeface="Wingdings" pitchFamily="2" charset="2"/>
              <a:buChar char="q"/>
              <a:tabLst/>
            </a:pPr>
            <a:r>
              <a:rPr kumimoji="0" lang="fr-FR" sz="1600" b="0" i="0" u="none" strike="noStrike" cap="none" normalizeH="0" baseline="0" dirty="0" smtClean="0">
                <a:ln>
                  <a:noFill/>
                </a:ln>
                <a:solidFill>
                  <a:srgbClr val="000000"/>
                </a:solidFill>
                <a:effectLst/>
                <a:latin typeface="Century Gothic" pitchFamily="34" charset="0"/>
              </a:rPr>
              <a:t> </a:t>
            </a:r>
            <a:r>
              <a:rPr kumimoji="0" lang="fr-FR" sz="1600" b="1" i="0" u="none" strike="noStrike" cap="none" normalizeH="0" baseline="0" dirty="0" smtClean="0">
                <a:ln>
                  <a:noFill/>
                </a:ln>
                <a:solidFill>
                  <a:srgbClr val="000000"/>
                </a:solidFill>
                <a:effectLst/>
                <a:latin typeface="Century Gothic" pitchFamily="34" charset="0"/>
              </a:rPr>
              <a:t>NÉGOCIER</a:t>
            </a:r>
            <a:r>
              <a:rPr kumimoji="0" lang="fr-FR" sz="1600" b="0" i="0" u="none" strike="noStrike" cap="none" normalizeH="0" baseline="0" dirty="0" smtClean="0">
                <a:ln>
                  <a:noFill/>
                </a:ln>
                <a:solidFill>
                  <a:srgbClr val="000000"/>
                </a:solidFill>
                <a:effectLst/>
                <a:latin typeface="Century Gothic" pitchFamily="34" charset="0"/>
              </a:rPr>
              <a:t> les tiers payants dans la prise en charge des patients nécessiteux;</a:t>
            </a:r>
          </a:p>
          <a:p>
            <a:pPr marL="0" marR="0" lvl="0" indent="0" algn="just" defTabSz="914400" rtl="0" eaLnBrk="1" fontAlgn="base" latinLnBrk="0" hangingPunct="1">
              <a:lnSpc>
                <a:spcPct val="100000"/>
              </a:lnSpc>
              <a:spcBef>
                <a:spcPct val="0"/>
              </a:spcBef>
              <a:spcAft>
                <a:spcPct val="0"/>
              </a:spcAft>
              <a:buClrTx/>
              <a:buSzPts val="1000"/>
              <a:tabLst/>
            </a:pPr>
            <a:endParaRPr kumimoji="0" lang="fr-FR" sz="800" b="0" i="0" u="none" strike="noStrike" cap="none" normalizeH="0" baseline="0" dirty="0" smtClean="0">
              <a:ln>
                <a:noFill/>
              </a:ln>
              <a:solidFill>
                <a:srgbClr val="000000"/>
              </a:solidFill>
              <a:effectLst/>
              <a:latin typeface="Century Gothic" pitchFamily="34" charset="0"/>
            </a:endParaRPr>
          </a:p>
          <a:p>
            <a:pPr marL="0" marR="0" lvl="0" indent="0" algn="just" defTabSz="914400" rtl="0" eaLnBrk="1" fontAlgn="base" latinLnBrk="0" hangingPunct="1">
              <a:lnSpc>
                <a:spcPct val="100000"/>
              </a:lnSpc>
              <a:spcBef>
                <a:spcPct val="0"/>
              </a:spcBef>
              <a:spcAft>
                <a:spcPct val="0"/>
              </a:spcAft>
              <a:buClrTx/>
              <a:buSzPts val="1000"/>
              <a:buFont typeface="Wingdings" pitchFamily="2" charset="2"/>
              <a:buChar char="q"/>
              <a:tabLst/>
            </a:pPr>
            <a:r>
              <a:rPr kumimoji="0" lang="fr-FR" sz="1600" b="0" i="0" u="none" strike="noStrike" cap="none" normalizeH="0" baseline="0" dirty="0" smtClean="0">
                <a:ln>
                  <a:noFill/>
                </a:ln>
                <a:solidFill>
                  <a:srgbClr val="000000"/>
                </a:solidFill>
                <a:effectLst/>
                <a:latin typeface="Century Gothic" pitchFamily="34" charset="0"/>
              </a:rPr>
              <a:t> </a:t>
            </a:r>
            <a:r>
              <a:rPr kumimoji="0" lang="fr-FR" sz="1600" b="1" i="0" u="none" strike="noStrike" cap="none" normalizeH="0" baseline="0" dirty="0" smtClean="0">
                <a:ln>
                  <a:noFill/>
                </a:ln>
                <a:solidFill>
                  <a:srgbClr val="000000"/>
                </a:solidFill>
                <a:effectLst/>
                <a:latin typeface="Century Gothic" pitchFamily="34" charset="0"/>
              </a:rPr>
              <a:t>ENTRETENIR</a:t>
            </a:r>
            <a:r>
              <a:rPr kumimoji="0" lang="fr-FR" sz="1600" b="0" i="0" u="none" strike="noStrike" cap="none" normalizeH="0" baseline="0" dirty="0" smtClean="0">
                <a:ln>
                  <a:noFill/>
                </a:ln>
                <a:solidFill>
                  <a:srgbClr val="000000"/>
                </a:solidFill>
                <a:effectLst/>
                <a:latin typeface="Century Gothic" pitchFamily="34" charset="0"/>
              </a:rPr>
              <a:t> les relations avec les firmes et associations humanitaires œuvrant dans la prise en charge des       personnes handicapées;</a:t>
            </a:r>
          </a:p>
          <a:p>
            <a:pPr marL="0" marR="0" lvl="0" indent="0" algn="just" defTabSz="914400" rtl="0" eaLnBrk="1" fontAlgn="base" latinLnBrk="0" hangingPunct="1">
              <a:lnSpc>
                <a:spcPct val="100000"/>
              </a:lnSpc>
              <a:spcBef>
                <a:spcPct val="0"/>
              </a:spcBef>
              <a:spcAft>
                <a:spcPct val="0"/>
              </a:spcAft>
              <a:buClrTx/>
              <a:buSzPts val="1000"/>
              <a:tabLst/>
            </a:pPr>
            <a:endParaRPr kumimoji="0" lang="fr-FR" sz="800" b="0" i="0" u="none" strike="noStrike" cap="none" normalizeH="0" baseline="0" dirty="0" smtClean="0">
              <a:ln>
                <a:noFill/>
              </a:ln>
              <a:solidFill>
                <a:srgbClr val="000000"/>
              </a:solidFill>
              <a:effectLst/>
              <a:latin typeface="Century Gothic" pitchFamily="34" charset="0"/>
            </a:endParaRPr>
          </a:p>
          <a:p>
            <a:pPr marL="0" marR="0" lvl="0" indent="0" algn="just" defTabSz="914400" rtl="0" eaLnBrk="1" fontAlgn="base" latinLnBrk="0" hangingPunct="1">
              <a:lnSpc>
                <a:spcPct val="100000"/>
              </a:lnSpc>
              <a:spcBef>
                <a:spcPct val="0"/>
              </a:spcBef>
              <a:spcAft>
                <a:spcPct val="0"/>
              </a:spcAft>
              <a:buClrTx/>
              <a:buSzPts val="1000"/>
              <a:buFont typeface="Wingdings" pitchFamily="2" charset="2"/>
              <a:buChar char="q"/>
              <a:tabLst/>
            </a:pPr>
            <a:r>
              <a:rPr kumimoji="0" lang="fr-FR" sz="1600" b="0" i="0" u="none" strike="noStrike" cap="none" normalizeH="0" baseline="0" dirty="0" smtClean="0">
                <a:ln>
                  <a:noFill/>
                </a:ln>
                <a:solidFill>
                  <a:srgbClr val="000000"/>
                </a:solidFill>
                <a:effectLst/>
                <a:latin typeface="Century Gothic" pitchFamily="34" charset="0"/>
              </a:rPr>
              <a:t> </a:t>
            </a:r>
            <a:r>
              <a:rPr kumimoji="0" lang="fr-FR" sz="1600" b="1" i="0" u="none" strike="noStrike" cap="none" normalizeH="0" baseline="0" dirty="0" smtClean="0">
                <a:ln>
                  <a:noFill/>
                </a:ln>
                <a:solidFill>
                  <a:srgbClr val="000000"/>
                </a:solidFill>
                <a:effectLst/>
                <a:latin typeface="Century Gothic" pitchFamily="34" charset="0"/>
              </a:rPr>
              <a:t>FAIRE LA PROMOTION </a:t>
            </a:r>
            <a:r>
              <a:rPr kumimoji="0" lang="fr-FR" sz="1600" b="0" i="0" u="none" strike="noStrike" cap="none" normalizeH="0" baseline="0" dirty="0" smtClean="0">
                <a:ln>
                  <a:noFill/>
                </a:ln>
                <a:solidFill>
                  <a:srgbClr val="000000"/>
                </a:solidFill>
                <a:effectLst/>
                <a:latin typeface="Century Gothic" pitchFamily="34" charset="0"/>
              </a:rPr>
              <a:t>des personnes handicapées au moyen du sport, music, </a:t>
            </a:r>
            <a:r>
              <a:rPr kumimoji="0" lang="fr-FR" sz="1600" b="0" i="0" u="none" strike="noStrike" cap="none" normalizeH="0" baseline="0" dirty="0" err="1" smtClean="0">
                <a:ln>
                  <a:noFill/>
                </a:ln>
                <a:solidFill>
                  <a:srgbClr val="000000"/>
                </a:solidFill>
                <a:effectLst/>
                <a:latin typeface="Century Gothic" pitchFamily="34" charset="0"/>
              </a:rPr>
              <a:t>etc</a:t>
            </a:r>
            <a:r>
              <a:rPr kumimoji="0" lang="fr-FR" sz="1600" b="0" i="0" u="none" strike="noStrike" cap="none" normalizeH="0" baseline="0" dirty="0" smtClean="0">
                <a:ln>
                  <a:noFill/>
                </a:ln>
                <a:solidFill>
                  <a:srgbClr val="000000"/>
                </a:solidFill>
                <a:effectLst/>
                <a:latin typeface="Century Gothic" pitchFamily="34" charset="0"/>
              </a:rPr>
              <a:t>…</a:t>
            </a:r>
          </a:p>
          <a:p>
            <a:pPr marL="0" marR="0" lvl="0" indent="0" algn="just" defTabSz="914400" rtl="0" eaLnBrk="1" fontAlgn="base" latinLnBrk="0" hangingPunct="1">
              <a:lnSpc>
                <a:spcPct val="100000"/>
              </a:lnSpc>
              <a:spcBef>
                <a:spcPct val="0"/>
              </a:spcBef>
              <a:spcAft>
                <a:spcPct val="0"/>
              </a:spcAft>
              <a:buClrTx/>
              <a:buSzPts val="1000"/>
              <a:tabLst/>
            </a:pPr>
            <a:endParaRPr kumimoji="0" lang="fr-FR" sz="800" b="0" i="0" u="none" strike="noStrike" cap="none" normalizeH="0" baseline="0" dirty="0" smtClean="0">
              <a:ln>
                <a:noFill/>
              </a:ln>
              <a:solidFill>
                <a:srgbClr val="000000"/>
              </a:solidFill>
              <a:effectLst/>
              <a:latin typeface="Century Gothic" pitchFamily="34" charset="0"/>
            </a:endParaRPr>
          </a:p>
          <a:p>
            <a:pPr marL="0" marR="0" lvl="0" indent="0" algn="just" defTabSz="914400" rtl="0" eaLnBrk="1" fontAlgn="base" latinLnBrk="0" hangingPunct="1">
              <a:lnSpc>
                <a:spcPct val="100000"/>
              </a:lnSpc>
              <a:spcBef>
                <a:spcPct val="0"/>
              </a:spcBef>
              <a:spcAft>
                <a:spcPct val="0"/>
              </a:spcAft>
              <a:buClrTx/>
              <a:buSzPts val="1000"/>
              <a:buFont typeface="Wingdings" pitchFamily="2" charset="2"/>
              <a:buChar char="q"/>
              <a:tabLst/>
            </a:pPr>
            <a:r>
              <a:rPr kumimoji="0" lang="fr-FR" sz="1600" b="0" i="0" u="none" strike="noStrike" cap="none" normalizeH="0" baseline="0" dirty="0" smtClean="0">
                <a:ln>
                  <a:noFill/>
                </a:ln>
                <a:solidFill>
                  <a:srgbClr val="000000"/>
                </a:solidFill>
                <a:effectLst/>
                <a:latin typeface="Century Gothic" pitchFamily="34" charset="0"/>
              </a:rPr>
              <a:t> </a:t>
            </a:r>
            <a:r>
              <a:rPr kumimoji="0" lang="fr-FR" sz="1600" b="1" i="0" u="none" strike="noStrike" cap="none" normalizeH="0" baseline="0" dirty="0" smtClean="0">
                <a:ln>
                  <a:noFill/>
                </a:ln>
                <a:solidFill>
                  <a:srgbClr val="000000"/>
                </a:solidFill>
                <a:effectLst/>
                <a:latin typeface="Century Gothic" pitchFamily="34" charset="0"/>
              </a:rPr>
              <a:t>ASSURER LA FORMATION </a:t>
            </a:r>
            <a:r>
              <a:rPr kumimoji="0" lang="fr-FR" sz="1600" b="0" i="0" u="none" strike="noStrike" cap="none" normalizeH="0" baseline="0" dirty="0" smtClean="0">
                <a:ln>
                  <a:noFill/>
                </a:ln>
                <a:solidFill>
                  <a:srgbClr val="000000"/>
                </a:solidFill>
                <a:effectLst/>
                <a:latin typeface="Century Gothic" pitchFamily="34" charset="0"/>
              </a:rPr>
              <a:t>du personnel  technique</a:t>
            </a:r>
            <a:endParaRPr kumimoji="0" lang="fr-FR" sz="1800" b="0" i="0" u="none" strike="noStrike" cap="none" normalizeH="0" baseline="0" dirty="0" smtClean="0">
              <a:ln>
                <a:noFill/>
              </a:ln>
              <a:solidFill>
                <a:schemeClr val="tx1"/>
              </a:solidFill>
              <a:effectLst/>
              <a:latin typeface="Arial" pitchFamily="34" charset="0"/>
            </a:endParaRPr>
          </a:p>
        </p:txBody>
      </p:sp>
      <p:sp>
        <p:nvSpPr>
          <p:cNvPr id="8" name="ZoneTexte 7"/>
          <p:cNvSpPr txBox="1"/>
          <p:nvPr/>
        </p:nvSpPr>
        <p:spPr>
          <a:xfrm>
            <a:off x="505731" y="544160"/>
            <a:ext cx="8143932" cy="400110"/>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fr-FR" sz="2000" b="1" dirty="0" smtClean="0"/>
              <a:t>BUT ET OBJECTIFS</a:t>
            </a:r>
            <a:endParaRPr lang="fr-FR" sz="20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a:normAutofit fontScale="90000"/>
          </a:bodyPr>
          <a:lstStyle/>
          <a:p>
            <a:r>
              <a:rPr lang="fr-FR" dirty="0"/>
              <a:t>MISSION DU CENTRE DE READAPTATION ET D’APPAREILLAGE</a:t>
            </a:r>
          </a:p>
        </p:txBody>
      </p:sp>
      <p:sp>
        <p:nvSpPr>
          <p:cNvPr id="3" name="Espace réservé du contenu 2"/>
          <p:cNvSpPr>
            <a:spLocks noGrp="1"/>
          </p:cNvSpPr>
          <p:nvPr>
            <p:ph idx="1"/>
          </p:nvPr>
        </p:nvSpPr>
        <p:spPr>
          <a:xfrm>
            <a:off x="457200" y="1600200"/>
            <a:ext cx="8229600" cy="4997152"/>
          </a:xfrm>
        </p:spPr>
        <p:txBody>
          <a:bodyPr>
            <a:normAutofit/>
          </a:bodyPr>
          <a:lstStyle/>
          <a:p>
            <a:r>
              <a:rPr lang="fr-FR" dirty="0"/>
              <a:t>La mission du centre est </a:t>
            </a:r>
            <a:r>
              <a:rPr lang="fr-FR" dirty="0" smtClean="0"/>
              <a:t>:</a:t>
            </a:r>
            <a:endParaRPr lang="fr-FR" dirty="0"/>
          </a:p>
          <a:p>
            <a:pPr lvl="0"/>
            <a:r>
              <a:rPr lang="fr-FR" dirty="0"/>
              <a:t>D’administrer des traitements préventifs, curatifs et </a:t>
            </a:r>
            <a:r>
              <a:rPr lang="fr-FR" dirty="0" smtClean="0"/>
              <a:t>réadaptatifs </a:t>
            </a:r>
            <a:r>
              <a:rPr lang="fr-FR" dirty="0"/>
              <a:t>aux personnes présentant des déficiences ou des incapacités et aux personnes en situation de handicap ;</a:t>
            </a:r>
          </a:p>
          <a:p>
            <a:pPr lvl="0"/>
            <a:r>
              <a:rPr lang="fr-FR" dirty="0"/>
              <a:t>De permettre à toute personne en situation de handicap de reprendre ses activités quotidiennes.</a:t>
            </a:r>
          </a:p>
          <a:p>
            <a:pPr marL="0" indent="0">
              <a:buNone/>
            </a:pPr>
            <a:endParaRPr lang="fr-FR" dirty="0"/>
          </a:p>
          <a:p>
            <a:endParaRPr lang="fr-FR" dirty="0"/>
          </a:p>
        </p:txBody>
      </p:sp>
    </p:spTree>
    <p:extLst>
      <p:ext uri="{BB962C8B-B14F-4D97-AF65-F5344CB8AC3E}">
        <p14:creationId xmlns:p14="http://schemas.microsoft.com/office/powerpoint/2010/main" val="1751789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1315649"/>
            <a:ext cx="8229600" cy="5544616"/>
          </a:xfrm>
        </p:spPr>
        <p:txBody>
          <a:bodyPr>
            <a:normAutofit fontScale="62500" lnSpcReduction="20000"/>
          </a:bodyPr>
          <a:lstStyle/>
          <a:p>
            <a:pPr marL="0" indent="0">
              <a:buNone/>
            </a:pPr>
            <a:endParaRPr lang="fr-FR" dirty="0" smtClean="0"/>
          </a:p>
          <a:p>
            <a:pPr lvl="0"/>
            <a:r>
              <a:rPr lang="fr-FR" dirty="0" smtClean="0"/>
              <a:t>Le </a:t>
            </a:r>
            <a:r>
              <a:rPr lang="fr-FR" dirty="0"/>
              <a:t>service de production des appareils, chargé de la confection des appareils orthopédiques pour maintenir, corriger ou remplacer une partie du corps (orthèse prothèse), des semelles</a:t>
            </a:r>
            <a:r>
              <a:rPr lang="fr-FR" dirty="0" smtClean="0"/>
              <a:t>,).</a:t>
            </a:r>
          </a:p>
          <a:p>
            <a:pPr marL="0" lvl="0" indent="0">
              <a:buNone/>
            </a:pPr>
            <a:endParaRPr lang="fr-FR" dirty="0"/>
          </a:p>
          <a:p>
            <a:pPr lvl="0"/>
            <a:r>
              <a:rPr lang="fr-FR" dirty="0"/>
              <a:t>Le service </a:t>
            </a:r>
            <a:r>
              <a:rPr lang="fr-FR" dirty="0" smtClean="0"/>
              <a:t> de réadaptation à bases communautaire  et de Kinésithérapique chargé </a:t>
            </a:r>
            <a:r>
              <a:rPr lang="fr-FR" dirty="0"/>
              <a:t>des massages, de la rééducation pré et post appareillage, du renforcement </a:t>
            </a:r>
            <a:r>
              <a:rPr lang="fr-FR" dirty="0" smtClean="0"/>
              <a:t>musculaire, </a:t>
            </a:r>
            <a:r>
              <a:rPr lang="fr-FR" dirty="0"/>
              <a:t>l’électrothérapie, la rééducation </a:t>
            </a:r>
            <a:r>
              <a:rPr lang="fr-FR" dirty="0" smtClean="0"/>
              <a:t> </a:t>
            </a:r>
            <a:r>
              <a:rPr lang="fr-FR" dirty="0"/>
              <a:t>etc</a:t>
            </a:r>
            <a:r>
              <a:rPr lang="fr-FR" dirty="0" smtClean="0"/>
              <a:t>.</a:t>
            </a:r>
          </a:p>
          <a:p>
            <a:pPr marL="0" lvl="0" indent="0">
              <a:buNone/>
            </a:pPr>
            <a:endParaRPr lang="fr-FR" dirty="0" smtClean="0"/>
          </a:p>
          <a:p>
            <a:pPr lvl="0"/>
            <a:r>
              <a:rPr lang="fr-FR" dirty="0"/>
              <a:t>Le service </a:t>
            </a:r>
            <a:r>
              <a:rPr lang="fr-FR" dirty="0" smtClean="0"/>
              <a:t>d’ orthophonie et d’appareillage auditive </a:t>
            </a:r>
            <a:r>
              <a:rPr lang="fr-FR" dirty="0"/>
              <a:t>pour assurer la prévention, l’évaluation et le traitement des personnes  </a:t>
            </a:r>
            <a:r>
              <a:rPr lang="fr-FR" dirty="0" smtClean="0"/>
              <a:t>présentant des difficultés à entendre ou à parler,</a:t>
            </a:r>
          </a:p>
          <a:p>
            <a:pPr marL="0" lvl="0" indent="0">
              <a:buNone/>
            </a:pPr>
            <a:endParaRPr lang="fr-FR" dirty="0" smtClean="0"/>
          </a:p>
          <a:p>
            <a:pPr lvl="0"/>
            <a:r>
              <a:rPr lang="fr-FR" dirty="0" smtClean="0"/>
              <a:t>Service d’aumônerie  chargé de soutenir et entretenir les personnes présentant un handicap dans le domaine psychologique et spirituel</a:t>
            </a:r>
          </a:p>
          <a:p>
            <a:pPr lvl="0"/>
            <a:endParaRPr lang="fr-FR" dirty="0" smtClean="0"/>
          </a:p>
          <a:p>
            <a:pPr lvl="0"/>
            <a:r>
              <a:rPr lang="fr-FR" dirty="0" smtClean="0"/>
              <a:t>Importation des Aides </a:t>
            </a:r>
            <a:r>
              <a:rPr lang="fr-FR" dirty="0"/>
              <a:t>techniques </a:t>
            </a:r>
            <a:r>
              <a:rPr lang="fr-FR" dirty="0" smtClean="0"/>
              <a:t>orthopédiques (des  </a:t>
            </a:r>
            <a:r>
              <a:rPr lang="fr-FR" dirty="0"/>
              <a:t>chaussures orthopédiques et des aides techniques (cannes, béquilles et  fauteuils roulants</a:t>
            </a:r>
            <a:r>
              <a:rPr lang="fr-FR" dirty="0" smtClean="0"/>
              <a:t>..)</a:t>
            </a:r>
            <a:endParaRPr lang="fr-FR" dirty="0"/>
          </a:p>
          <a:p>
            <a:pPr lvl="0"/>
            <a:endParaRPr lang="fr-FR" dirty="0"/>
          </a:p>
          <a:p>
            <a:endParaRPr lang="fr-FR" dirty="0"/>
          </a:p>
        </p:txBody>
      </p:sp>
      <p:sp>
        <p:nvSpPr>
          <p:cNvPr id="2" name="TextBox 1"/>
          <p:cNvSpPr txBox="1"/>
          <p:nvPr/>
        </p:nvSpPr>
        <p:spPr>
          <a:xfrm>
            <a:off x="1619672" y="548680"/>
            <a:ext cx="6552728" cy="646331"/>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fr-FR" sz="3600" dirty="0" smtClean="0"/>
              <a:t>Les </a:t>
            </a:r>
            <a:r>
              <a:rPr lang="fr-FR" sz="3600" dirty="0"/>
              <a:t>principaux </a:t>
            </a:r>
            <a:r>
              <a:rPr lang="fr-FR" sz="3600" dirty="0" smtClean="0"/>
              <a:t>services  </a:t>
            </a:r>
            <a:r>
              <a:rPr lang="fr-FR" sz="3600" dirty="0"/>
              <a:t> </a:t>
            </a:r>
          </a:p>
        </p:txBody>
      </p:sp>
    </p:spTree>
    <p:extLst>
      <p:ext uri="{BB962C8B-B14F-4D97-AF65-F5344CB8AC3E}">
        <p14:creationId xmlns:p14="http://schemas.microsoft.com/office/powerpoint/2010/main" val="873109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681</TotalTime>
  <Words>1150</Words>
  <Application>Microsoft Office PowerPoint</Application>
  <PresentationFormat>Affichage à l'écran (4:3)</PresentationFormat>
  <Paragraphs>467</Paragraphs>
  <Slides>26</Slides>
  <Notes>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26</vt:i4>
      </vt:variant>
    </vt:vector>
  </HeadingPairs>
  <TitlesOfParts>
    <vt:vector size="35" baseType="lpstr">
      <vt:lpstr>Arial</vt:lpstr>
      <vt:lpstr>Bookman Old Style</vt:lpstr>
      <vt:lpstr>Calibri</vt:lpstr>
      <vt:lpstr>Californian FB</vt:lpstr>
      <vt:lpstr>Cambria</vt:lpstr>
      <vt:lpstr>Century Gothic</vt:lpstr>
      <vt:lpstr>Times New Roman</vt:lpstr>
      <vt:lpstr>Wingdings</vt:lpstr>
      <vt:lpstr>Thème Office</vt:lpstr>
      <vt:lpstr>Présentation PowerPoint</vt:lpstr>
      <vt:lpstr>Présentation PowerPoint</vt:lpstr>
      <vt:lpstr>Présentation PowerPoint</vt:lpstr>
      <vt:lpstr>Présentation PowerPoint</vt:lpstr>
      <vt:lpstr> SITUATION GEOGRAPHIQUE  </vt:lpstr>
      <vt:lpstr>Présentation PowerPoint</vt:lpstr>
      <vt:lpstr>Présentation PowerPoint</vt:lpstr>
      <vt:lpstr>MISSION DU CENTRE DE READAPTATION ET D’APPAREILLAGE</vt:lpstr>
      <vt:lpstr>Présentation PowerPoint</vt:lpstr>
      <vt:lpstr>QUALIFICATION ET ATTRIBUTIONS DU DIRECTEUR DU CRAPH</vt:lpstr>
      <vt:lpstr>Présentation PowerPoint</vt:lpstr>
      <vt:lpstr>Présentation PowerPoint</vt:lpstr>
      <vt:lpstr>Présentation PowerPoint</vt:lpstr>
      <vt:lpstr>QUALIFICATION ET ATTRIBUTION DES RESPONSABLES DES SERVICES TECHNIQUES</vt:lpstr>
      <vt:lpstr>RESSOURCES HUMAINES </vt:lpstr>
      <vt:lpstr>  Le CRAPH dispose d’infrastructures adaptées.    </vt:lpstr>
      <vt:lpstr>EQUIPEMENT DU CRAPH </vt:lpstr>
      <vt:lpstr>Présentation PowerPoint</vt:lpstr>
      <vt:lpstr>Présentation PowerPoint</vt:lpstr>
      <vt:lpstr>Présentation PowerPoint</vt:lpstr>
      <vt:lpstr>Présentation PowerPoint</vt:lpstr>
      <vt:lpstr>Présentation PowerPoint</vt:lpstr>
      <vt:lpstr>DIFFICULTES DU CRAPH</vt:lpstr>
      <vt:lpstr>Résultats et Témoignages vidéos et images</vt:lpstr>
      <vt:lpstr>Projet</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tiger</dc:creator>
  <cp:lastModifiedBy>SECRET</cp:lastModifiedBy>
  <cp:revision>50</cp:revision>
  <dcterms:created xsi:type="dcterms:W3CDTF">2013-11-07T14:55:58Z</dcterms:created>
  <dcterms:modified xsi:type="dcterms:W3CDTF">2019-10-28T15:41:48Z</dcterms:modified>
</cp:coreProperties>
</file>