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7" r:id="rId2"/>
    <p:sldId id="261" r:id="rId3"/>
    <p:sldId id="260" r:id="rId4"/>
    <p:sldId id="285" r:id="rId5"/>
    <p:sldId id="287" r:id="rId6"/>
    <p:sldId id="262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300" r:id="rId19"/>
    <p:sldId id="299" r:id="rId20"/>
    <p:sldId id="302" r:id="rId21"/>
    <p:sldId id="301" r:id="rId22"/>
    <p:sldId id="303" r:id="rId23"/>
    <p:sldId id="304" r:id="rId24"/>
    <p:sldId id="305" r:id="rId25"/>
    <p:sldId id="306" r:id="rId2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7385" autoAdjust="0"/>
  </p:normalViewPr>
  <p:slideViewPr>
    <p:cSldViewPr>
      <p:cViewPr varScale="1">
        <p:scale>
          <a:sx n="69" d="100"/>
          <a:sy n="69" d="100"/>
        </p:scale>
        <p:origin x="143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112B33-6708-49BD-9CC0-E3A040A587BA}" type="datetimeFigureOut">
              <a:rPr lang="fr-FR" smtClean="0"/>
              <a:pPr/>
              <a:t>29/10/2019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CF8B1-3C15-4B85-B852-3C118D9D31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4860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CF8B1-3C15-4B85-B852-3C118D9D31F5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2235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0DA0-1C13-4252-965C-D9863BF24687}" type="datetimeFigureOut">
              <a:rPr lang="fr-FR" smtClean="0"/>
              <a:pPr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E899E-289A-42CA-9DCD-5956923CF4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0DA0-1C13-4252-965C-D9863BF24687}" type="datetimeFigureOut">
              <a:rPr lang="fr-FR" smtClean="0"/>
              <a:pPr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E899E-289A-42CA-9DCD-5956923CF4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0DA0-1C13-4252-965C-D9863BF24687}" type="datetimeFigureOut">
              <a:rPr lang="fr-FR" smtClean="0"/>
              <a:pPr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E899E-289A-42CA-9DCD-5956923CF4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0DA0-1C13-4252-965C-D9863BF24687}" type="datetimeFigureOut">
              <a:rPr lang="fr-FR" smtClean="0"/>
              <a:pPr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E899E-289A-42CA-9DCD-5956923CF4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0DA0-1C13-4252-965C-D9863BF24687}" type="datetimeFigureOut">
              <a:rPr lang="fr-FR" smtClean="0"/>
              <a:pPr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E899E-289A-42CA-9DCD-5956923CF4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0DA0-1C13-4252-965C-D9863BF24687}" type="datetimeFigureOut">
              <a:rPr lang="fr-FR" smtClean="0"/>
              <a:pPr/>
              <a:t>29/10/2019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E899E-289A-42CA-9DCD-5956923CF4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0DA0-1C13-4252-965C-D9863BF24687}" type="datetimeFigureOut">
              <a:rPr lang="fr-FR" smtClean="0"/>
              <a:pPr/>
              <a:t>29/10/2019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E899E-289A-42CA-9DCD-5956923CF4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0DA0-1C13-4252-965C-D9863BF24687}" type="datetimeFigureOut">
              <a:rPr lang="fr-FR" smtClean="0"/>
              <a:pPr/>
              <a:t>29/10/2019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E899E-289A-42CA-9DCD-5956923CF4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0DA0-1C13-4252-965C-D9863BF24687}" type="datetimeFigureOut">
              <a:rPr lang="fr-FR" smtClean="0"/>
              <a:pPr/>
              <a:t>29/10/2019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E899E-289A-42CA-9DCD-5956923CF4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0DA0-1C13-4252-965C-D9863BF24687}" type="datetimeFigureOut">
              <a:rPr lang="fr-FR" smtClean="0"/>
              <a:pPr/>
              <a:t>29/10/2019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E899E-289A-42CA-9DCD-5956923CF4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0DA0-1C13-4252-965C-D9863BF24687}" type="datetimeFigureOut">
              <a:rPr lang="fr-FR" smtClean="0"/>
              <a:pPr/>
              <a:t>29/10/2019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E899E-289A-42CA-9DCD-5956923CF4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30DA0-1C13-4252-965C-D9863BF24687}" type="datetimeFigureOut">
              <a:rPr lang="fr-FR" smtClean="0"/>
              <a:pPr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E899E-289A-42CA-9DCD-5956923CF4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333777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892943" y="6333777"/>
            <a:ext cx="6991425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b="1" dirty="0" smtClean="0"/>
              <a:t>THE REASON TO LIVE</a:t>
            </a:r>
            <a:r>
              <a:rPr lang="fr-FR" sz="2800" b="1" dirty="0" smtClean="0"/>
              <a:t> </a:t>
            </a:r>
            <a:r>
              <a:rPr lang="fr-FR" sz="2800" b="1" dirty="0" smtClean="0"/>
              <a:t>– </a:t>
            </a:r>
            <a:r>
              <a:rPr lang="fr-FR" sz="2800" b="1" dirty="0" smtClean="0"/>
              <a:t>THE RIGHT TO HOPE                      </a:t>
            </a:r>
            <a:endParaRPr lang="fr-FR" sz="2800" b="1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1" y="116632"/>
            <a:ext cx="1800201" cy="145962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192688"/>
          </a:xfrm>
        </p:spPr>
        <p:txBody>
          <a:bodyPr>
            <a:normAutofit fontScale="92500"/>
          </a:bodyPr>
          <a:lstStyle/>
          <a:p>
            <a:pPr lvl="0"/>
            <a:r>
              <a:rPr lang="fr-FR" dirty="0" err="1" smtClean="0"/>
              <a:t>Ensuring</a:t>
            </a:r>
            <a:r>
              <a:rPr lang="fr-FR" dirty="0" smtClean="0"/>
              <a:t> the </a:t>
            </a:r>
            <a:r>
              <a:rPr lang="fr-FR" dirty="0" err="1" smtClean="0"/>
              <a:t>implementation</a:t>
            </a:r>
            <a:r>
              <a:rPr lang="fr-FR" dirty="0" smtClean="0"/>
              <a:t> of </a:t>
            </a:r>
            <a:r>
              <a:rPr lang="fr-FR" dirty="0" err="1" smtClean="0"/>
              <a:t>decisions</a:t>
            </a:r>
            <a:r>
              <a:rPr lang="fr-FR" dirty="0" smtClean="0"/>
              <a:t>;</a:t>
            </a:r>
            <a:endParaRPr lang="fr-FR" dirty="0"/>
          </a:p>
          <a:p>
            <a:pPr lvl="0"/>
            <a:r>
              <a:rPr lang="fr-FR" dirty="0" err="1" smtClean="0"/>
              <a:t>Supervising</a:t>
            </a:r>
            <a:r>
              <a:rPr lang="fr-FR" dirty="0" smtClean="0"/>
              <a:t> the centre </a:t>
            </a:r>
            <a:r>
              <a:rPr lang="fr-FR" dirty="0" err="1" smtClean="0"/>
              <a:t>incomes</a:t>
            </a:r>
            <a:r>
              <a:rPr lang="fr-FR" dirty="0" smtClean="0"/>
              <a:t> and </a:t>
            </a:r>
            <a:r>
              <a:rPr lang="fr-FR" dirty="0" err="1" smtClean="0"/>
              <a:t>expenditures</a:t>
            </a:r>
            <a:r>
              <a:rPr lang="fr-FR" dirty="0" smtClean="0"/>
              <a:t>;</a:t>
            </a:r>
            <a:endParaRPr lang="fr-FR" dirty="0"/>
          </a:p>
          <a:p>
            <a:pPr lvl="0"/>
            <a:r>
              <a:rPr lang="fr-FR" dirty="0" err="1" smtClean="0"/>
              <a:t>R</a:t>
            </a:r>
            <a:r>
              <a:rPr lang="fr-FR" dirty="0" err="1" smtClean="0"/>
              <a:t>epresenting</a:t>
            </a:r>
            <a:r>
              <a:rPr lang="fr-FR" dirty="0" smtClean="0"/>
              <a:t> the centre in all </a:t>
            </a:r>
            <a:r>
              <a:rPr lang="fr-FR" dirty="0" err="1" smtClean="0"/>
              <a:t>acts</a:t>
            </a:r>
            <a:r>
              <a:rPr lang="fr-FR" dirty="0" smtClean="0"/>
              <a:t> of the civil life;</a:t>
            </a:r>
            <a:endParaRPr lang="fr-FR" dirty="0"/>
          </a:p>
          <a:p>
            <a:pPr lvl="0"/>
            <a:r>
              <a:rPr lang="en-US" dirty="0" smtClean="0"/>
              <a:t>Exercising </a:t>
            </a:r>
            <a:r>
              <a:rPr lang="en-US" dirty="0"/>
              <a:t>all administrative and management functions</a:t>
            </a:r>
            <a:r>
              <a:rPr lang="fr-FR" dirty="0"/>
              <a:t> </a:t>
            </a:r>
            <a:r>
              <a:rPr lang="fr-FR" dirty="0" smtClean="0"/>
              <a:t>;</a:t>
            </a:r>
          </a:p>
          <a:p>
            <a:pPr lvl="0"/>
            <a:r>
              <a:rPr lang="fr-FR" dirty="0" err="1" smtClean="0"/>
              <a:t>P</a:t>
            </a:r>
            <a:r>
              <a:rPr lang="fr-FR" dirty="0" err="1" smtClean="0"/>
              <a:t>roposing</a:t>
            </a:r>
            <a:r>
              <a:rPr lang="fr-FR" dirty="0" smtClean="0"/>
              <a:t>  the </a:t>
            </a:r>
            <a:r>
              <a:rPr lang="fr-FR" dirty="0" err="1" smtClean="0"/>
              <a:t>recruitment</a:t>
            </a:r>
            <a:r>
              <a:rPr lang="fr-FR" dirty="0" smtClean="0"/>
              <a:t> and </a:t>
            </a:r>
            <a:r>
              <a:rPr lang="fr-FR" dirty="0" err="1" smtClean="0"/>
              <a:t>dismissal</a:t>
            </a:r>
            <a:r>
              <a:rPr lang="fr-FR" dirty="0" smtClean="0"/>
              <a:t> of the staff </a:t>
            </a:r>
            <a:r>
              <a:rPr lang="fr-FR" dirty="0" err="1" smtClean="0"/>
              <a:t>according</a:t>
            </a:r>
            <a:r>
              <a:rPr lang="fr-FR" dirty="0" smtClean="0"/>
              <a:t> to standard </a:t>
            </a:r>
            <a:r>
              <a:rPr lang="fr-FR" dirty="0" err="1" smtClean="0"/>
              <a:t>regulations</a:t>
            </a:r>
            <a:r>
              <a:rPr lang="fr-FR" dirty="0"/>
              <a:t> ;</a:t>
            </a:r>
          </a:p>
          <a:p>
            <a:pPr lvl="0"/>
            <a:r>
              <a:rPr lang="fr-FR" dirty="0" err="1" smtClean="0"/>
              <a:t>Submitting</a:t>
            </a:r>
            <a:r>
              <a:rPr lang="fr-FR" dirty="0" smtClean="0"/>
              <a:t> </a:t>
            </a:r>
            <a:r>
              <a:rPr lang="fr-FR" dirty="0" err="1" smtClean="0"/>
              <a:t>annual</a:t>
            </a:r>
            <a:r>
              <a:rPr lang="fr-FR" dirty="0" smtClean="0"/>
              <a:t> </a:t>
            </a:r>
            <a:r>
              <a:rPr lang="fr-FR" dirty="0" smtClean="0"/>
              <a:t>objectives 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achieved</a:t>
            </a:r>
            <a:r>
              <a:rPr lang="fr-FR" dirty="0" smtClean="0"/>
              <a:t> </a:t>
            </a:r>
            <a:r>
              <a:rPr lang="fr-FR" dirty="0" err="1" smtClean="0"/>
              <a:t>activities</a:t>
            </a:r>
            <a:r>
              <a:rPr lang="fr-FR" dirty="0" smtClean="0"/>
              <a:t> reports and the </a:t>
            </a:r>
            <a:r>
              <a:rPr lang="fr-FR" dirty="0" err="1" smtClean="0"/>
              <a:t>corresponding</a:t>
            </a:r>
            <a:r>
              <a:rPr lang="fr-FR" dirty="0" smtClean="0"/>
              <a:t> </a:t>
            </a:r>
            <a:r>
              <a:rPr lang="fr-FR" dirty="0" err="1" smtClean="0"/>
              <a:t>estimated</a:t>
            </a:r>
            <a:r>
              <a:rPr lang="fr-FR" dirty="0" smtClean="0"/>
              <a:t> budget;</a:t>
            </a:r>
            <a:endParaRPr lang="fr-FR" dirty="0"/>
          </a:p>
          <a:p>
            <a:pPr lvl="0"/>
            <a:r>
              <a:rPr lang="fr-FR" dirty="0" smtClean="0"/>
              <a:t>S</a:t>
            </a:r>
            <a:r>
              <a:rPr lang="en-US" dirty="0" err="1" smtClean="0"/>
              <a:t>igning</a:t>
            </a:r>
            <a:r>
              <a:rPr lang="en-US" dirty="0" smtClean="0"/>
              <a:t> </a:t>
            </a:r>
            <a:r>
              <a:rPr lang="en-US" dirty="0"/>
              <a:t>leases, agreements and contracts on behalf of the </a:t>
            </a:r>
            <a:r>
              <a:rPr lang="en-US" dirty="0" err="1" smtClean="0"/>
              <a:t>centre</a:t>
            </a:r>
            <a:endParaRPr lang="fr-FR" dirty="0"/>
          </a:p>
          <a:p>
            <a:endParaRPr lang="fr-FR" dirty="0"/>
          </a:p>
          <a:p>
            <a:pPr lvl="0"/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4632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88640"/>
            <a:ext cx="8496944" cy="576064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 </a:t>
            </a:r>
            <a:r>
              <a:rPr lang="en-US" dirty="0"/>
              <a:t>addition, the director is responsible for:</a:t>
            </a:r>
            <a:r>
              <a:rPr lang="fr-FR" dirty="0" smtClean="0"/>
              <a:t> </a:t>
            </a:r>
            <a:endParaRPr lang="fr-FR" dirty="0" smtClean="0"/>
          </a:p>
          <a:p>
            <a:pPr lvl="0"/>
            <a:r>
              <a:rPr lang="fr-FR" dirty="0" err="1" smtClean="0"/>
              <a:t>Approving</a:t>
            </a:r>
            <a:r>
              <a:rPr lang="fr-F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programming and monitoring of </a:t>
            </a:r>
            <a:r>
              <a:rPr lang="en-US" dirty="0" smtClean="0"/>
              <a:t>the activities </a:t>
            </a:r>
            <a:r>
              <a:rPr lang="en-US" dirty="0"/>
              <a:t>of the different </a:t>
            </a:r>
            <a:r>
              <a:rPr lang="en-US" dirty="0" smtClean="0"/>
              <a:t>services;</a:t>
            </a:r>
            <a:endParaRPr lang="fr-FR" dirty="0"/>
          </a:p>
          <a:p>
            <a:pPr lvl="0"/>
            <a:r>
              <a:rPr lang="fr-FR" dirty="0" err="1" smtClean="0"/>
              <a:t>O</a:t>
            </a:r>
            <a:r>
              <a:rPr lang="fr-FR" dirty="0" err="1" smtClean="0"/>
              <a:t>rganizing</a:t>
            </a:r>
            <a:r>
              <a:rPr lang="fr-FR" dirty="0" smtClean="0"/>
              <a:t> and </a:t>
            </a:r>
            <a:r>
              <a:rPr lang="fr-FR" dirty="0" err="1" smtClean="0"/>
              <a:t>supervising</a:t>
            </a:r>
            <a:r>
              <a:rPr lang="fr-FR" dirty="0" smtClean="0"/>
              <a:t> the </a:t>
            </a:r>
            <a:r>
              <a:rPr lang="fr-FR" dirty="0" err="1" smtClean="0"/>
              <a:t>research</a:t>
            </a:r>
            <a:r>
              <a:rPr lang="fr-FR" dirty="0" smtClean="0"/>
              <a:t> teams of the centre</a:t>
            </a:r>
            <a:r>
              <a:rPr lang="fr-FR" dirty="0"/>
              <a:t> ;</a:t>
            </a:r>
          </a:p>
          <a:p>
            <a:pPr lvl="0"/>
            <a:r>
              <a:rPr lang="fr-FR" dirty="0" err="1" smtClean="0"/>
              <a:t>Ensuring</a:t>
            </a:r>
            <a:r>
              <a:rPr lang="fr-FR" dirty="0" smtClean="0"/>
              <a:t> as th</a:t>
            </a:r>
            <a:r>
              <a:rPr lang="fr-FR" dirty="0" smtClean="0"/>
              <a:t>e budget </a:t>
            </a:r>
            <a:r>
              <a:rPr lang="fr-FR" dirty="0" err="1" smtClean="0"/>
              <a:t>authorizing</a:t>
            </a:r>
            <a:r>
              <a:rPr lang="fr-FR" dirty="0" smtClean="0"/>
              <a:t> </a:t>
            </a:r>
            <a:r>
              <a:rPr lang="fr-FR" dirty="0" err="1" smtClean="0"/>
              <a:t>officer</a:t>
            </a:r>
            <a:r>
              <a:rPr lang="fr-FR" dirty="0" smtClean="0"/>
              <a:t> the strict respect of </a:t>
            </a:r>
            <a:r>
              <a:rPr lang="fr-FR" dirty="0"/>
              <a:t> </a:t>
            </a:r>
            <a:r>
              <a:rPr lang="en-US" dirty="0"/>
              <a:t>regulatory procedures for the acquisition and management of goods and services</a:t>
            </a:r>
            <a:r>
              <a:rPr lang="en-US" dirty="0" smtClean="0"/>
              <a:t>;</a:t>
            </a:r>
            <a:endParaRPr lang="fr-FR" dirty="0"/>
          </a:p>
          <a:p>
            <a:pPr lvl="0"/>
            <a:r>
              <a:rPr lang="fr-FR" dirty="0" err="1" smtClean="0"/>
              <a:t>A</a:t>
            </a:r>
            <a:r>
              <a:rPr lang="fr-FR" dirty="0" err="1" smtClean="0"/>
              <a:t>pproving</a:t>
            </a:r>
            <a:r>
              <a:rPr lang="fr-FR" dirty="0" smtClean="0"/>
              <a:t> </a:t>
            </a:r>
            <a:r>
              <a:rPr lang="fr-FR" dirty="0" err="1" smtClean="0"/>
              <a:t>research</a:t>
            </a:r>
            <a:r>
              <a:rPr lang="fr-FR" dirty="0" smtClean="0"/>
              <a:t> protocoles; </a:t>
            </a:r>
            <a:endParaRPr lang="fr-FR" dirty="0"/>
          </a:p>
          <a:p>
            <a:pPr lvl="0"/>
            <a:r>
              <a:rPr lang="fr-FR" dirty="0" err="1" smtClean="0"/>
              <a:t>Ensuring</a:t>
            </a:r>
            <a:r>
              <a:rPr lang="fr-FR" dirty="0" smtClean="0"/>
              <a:t> the </a:t>
            </a:r>
            <a:r>
              <a:rPr lang="fr-FR" dirty="0" err="1" smtClean="0"/>
              <a:t>scientific</a:t>
            </a:r>
            <a:r>
              <a:rPr lang="fr-FR" dirty="0" smtClean="0"/>
              <a:t>  </a:t>
            </a:r>
            <a:r>
              <a:rPr lang="fr-FR" dirty="0" err="1" smtClean="0"/>
              <a:t>quality</a:t>
            </a:r>
            <a:r>
              <a:rPr lang="fr-FR" dirty="0" smtClean="0"/>
              <a:t> of </a:t>
            </a:r>
            <a:r>
              <a:rPr lang="fr-FR" dirty="0" err="1" smtClean="0"/>
              <a:t>any</a:t>
            </a:r>
            <a:r>
              <a:rPr lang="fr-FR" dirty="0" smtClean="0"/>
              <a:t> publication of the </a:t>
            </a:r>
            <a:r>
              <a:rPr lang="fr-FR" dirty="0"/>
              <a:t>centre </a:t>
            </a:r>
            <a:r>
              <a:rPr lang="fr-FR" dirty="0" smtClean="0"/>
              <a:t>;</a:t>
            </a:r>
          </a:p>
          <a:p>
            <a:pPr lvl="0"/>
            <a:endParaRPr lang="fr-FR" dirty="0"/>
          </a:p>
          <a:p>
            <a:pPr lvl="0"/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25616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4525963"/>
          </a:xfrm>
        </p:spPr>
        <p:txBody>
          <a:bodyPr>
            <a:normAutofit/>
          </a:bodyPr>
          <a:lstStyle/>
          <a:p>
            <a:pPr lvl="0"/>
            <a:endParaRPr lang="fr-FR" dirty="0"/>
          </a:p>
          <a:p>
            <a:pPr lvl="0"/>
            <a:r>
              <a:rPr lang="fr-FR" dirty="0" err="1" smtClean="0"/>
              <a:t>Representing</a:t>
            </a:r>
            <a:r>
              <a:rPr lang="fr-FR" dirty="0" smtClean="0"/>
              <a:t> the centre </a:t>
            </a:r>
            <a:r>
              <a:rPr lang="fr-FR" dirty="0" err="1" smtClean="0"/>
              <a:t>within</a:t>
            </a:r>
            <a:r>
              <a:rPr lang="fr-FR" dirty="0" smtClean="0"/>
              <a:t> </a:t>
            </a:r>
            <a:r>
              <a:rPr lang="fr-FR" dirty="0" err="1" smtClean="0"/>
              <a:t>scientific</a:t>
            </a:r>
            <a:r>
              <a:rPr lang="fr-FR" dirty="0" smtClean="0"/>
              <a:t> bodies;</a:t>
            </a:r>
            <a:endParaRPr lang="fr-FR" dirty="0"/>
          </a:p>
          <a:p>
            <a:pPr lvl="0"/>
            <a:r>
              <a:rPr lang="fr-FR" dirty="0" err="1" smtClean="0"/>
              <a:t>C</a:t>
            </a:r>
            <a:r>
              <a:rPr lang="fr-FR" dirty="0" err="1" smtClean="0"/>
              <a:t>ontributing</a:t>
            </a:r>
            <a:r>
              <a:rPr lang="fr-FR" dirty="0" smtClean="0"/>
              <a:t> to the </a:t>
            </a:r>
            <a:r>
              <a:rPr lang="fr-FR" dirty="0" err="1" smtClean="0"/>
              <a:t>development</a:t>
            </a:r>
            <a:r>
              <a:rPr lang="fr-FR" dirty="0" smtClean="0"/>
              <a:t> and </a:t>
            </a:r>
            <a:r>
              <a:rPr lang="fr-FR" dirty="0" err="1" smtClean="0"/>
              <a:t>achievements</a:t>
            </a:r>
            <a:r>
              <a:rPr lang="fr-FR" dirty="0" smtClean="0"/>
              <a:t> of </a:t>
            </a:r>
            <a:r>
              <a:rPr lang="fr-FR" dirty="0" err="1" smtClean="0"/>
              <a:t>research</a:t>
            </a:r>
            <a:r>
              <a:rPr lang="fr-FR" dirty="0" smtClean="0"/>
              <a:t> </a:t>
            </a:r>
            <a:r>
              <a:rPr lang="fr-FR" dirty="0" err="1" smtClean="0"/>
              <a:t>projects</a:t>
            </a:r>
            <a:r>
              <a:rPr lang="fr-FR" dirty="0" smtClean="0"/>
              <a:t>;</a:t>
            </a:r>
            <a:endParaRPr lang="fr-FR" dirty="0"/>
          </a:p>
          <a:p>
            <a:pPr lvl="0"/>
            <a:r>
              <a:rPr lang="fr-FR" dirty="0" smtClean="0"/>
              <a:t>To appoint services managers</a:t>
            </a:r>
            <a:r>
              <a:rPr lang="fr-FR" dirty="0" smtClean="0"/>
              <a:t>.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5180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fr-FR" sz="3600" dirty="0"/>
              <a:t>QUALIFICATION </a:t>
            </a:r>
            <a:r>
              <a:rPr lang="fr-FR" sz="3600" dirty="0" smtClean="0"/>
              <a:t>AND RESPONSIBILITIES OF MANAGERS OF TECHNICAL SERVICES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To </a:t>
            </a:r>
            <a:r>
              <a:rPr lang="en-US" dirty="0"/>
              <a:t>ensure the smooth running of their respective departments;</a:t>
            </a:r>
            <a:r>
              <a:rPr lang="fr-FR" dirty="0"/>
              <a:t> ;</a:t>
            </a:r>
          </a:p>
          <a:p>
            <a:pPr lvl="0"/>
            <a:r>
              <a:rPr lang="en-US" dirty="0" smtClean="0"/>
              <a:t>To </a:t>
            </a:r>
            <a:r>
              <a:rPr lang="en-US" dirty="0"/>
              <a:t>r</a:t>
            </a:r>
            <a:r>
              <a:rPr lang="en-US" dirty="0" smtClean="0"/>
              <a:t>egularly </a:t>
            </a:r>
            <a:r>
              <a:rPr lang="en-US" dirty="0"/>
              <a:t>report </a:t>
            </a:r>
            <a:r>
              <a:rPr lang="en-US" dirty="0" smtClean="0"/>
              <a:t>on </a:t>
            </a:r>
            <a:r>
              <a:rPr lang="en-US" dirty="0"/>
              <a:t>the situation of services to the Director</a:t>
            </a:r>
            <a:r>
              <a:rPr lang="en-US" dirty="0" smtClean="0"/>
              <a:t>;</a:t>
            </a:r>
            <a:endParaRPr lang="fr-FR" dirty="0" smtClean="0"/>
          </a:p>
          <a:p>
            <a:pPr lvl="0"/>
            <a:r>
              <a:rPr lang="en-US" dirty="0"/>
              <a:t>Prepare annual and </a:t>
            </a:r>
            <a:r>
              <a:rPr lang="en-US" dirty="0" smtClean="0"/>
              <a:t>technical reports as needed </a:t>
            </a:r>
            <a:r>
              <a:rPr lang="en-US" dirty="0"/>
              <a:t>for </a:t>
            </a:r>
            <a:r>
              <a:rPr lang="en-US" dirty="0" smtClean="0"/>
              <a:t>the direction;</a:t>
            </a:r>
            <a:endParaRPr lang="fr-FR" dirty="0"/>
          </a:p>
          <a:p>
            <a:pPr lvl="0"/>
            <a:r>
              <a:rPr lang="en-US" dirty="0" smtClean="0"/>
              <a:t>Implement </a:t>
            </a:r>
            <a:r>
              <a:rPr lang="en-US" dirty="0"/>
              <a:t>the annual operational </a:t>
            </a:r>
            <a:r>
              <a:rPr lang="en-US" dirty="0" smtClean="0"/>
              <a:t>plans;</a:t>
            </a:r>
            <a:endParaRPr lang="fr-FR" dirty="0"/>
          </a:p>
          <a:p>
            <a:pPr lvl="0"/>
            <a:r>
              <a:rPr lang="fr-FR" dirty="0" smtClean="0"/>
              <a:t>To </a:t>
            </a:r>
            <a:r>
              <a:rPr lang="fr-FR" dirty="0" err="1" smtClean="0"/>
              <a:t>re</a:t>
            </a:r>
            <a:r>
              <a:rPr lang="fr-FR" dirty="0" err="1" smtClean="0"/>
              <a:t>present</a:t>
            </a:r>
            <a:r>
              <a:rPr lang="fr-FR" dirty="0" smtClean="0"/>
              <a:t> the </a:t>
            </a:r>
            <a:r>
              <a:rPr lang="fr-FR" dirty="0" err="1" smtClean="0"/>
              <a:t>director</a:t>
            </a:r>
            <a:r>
              <a:rPr lang="fr-FR" dirty="0" smtClean="0"/>
              <a:t> </a:t>
            </a:r>
            <a:r>
              <a:rPr lang="fr-FR" dirty="0" err="1" smtClean="0"/>
              <a:t>during</a:t>
            </a:r>
            <a:r>
              <a:rPr lang="fr-FR" dirty="0" smtClean="0"/>
              <a:t> certain meetings as </a:t>
            </a:r>
            <a:r>
              <a:rPr lang="fr-FR" dirty="0" err="1" smtClean="0"/>
              <a:t>needed</a:t>
            </a:r>
            <a:r>
              <a:rPr lang="fr-FR" dirty="0" smtClean="0"/>
              <a:t>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414083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fr-FR" dirty="0" smtClean="0"/>
              <a:t>HUMAN RESOURCES </a:t>
            </a:r>
            <a:endParaRPr lang="fr-FR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768504"/>
              </p:ext>
            </p:extLst>
          </p:nvPr>
        </p:nvGraphicFramePr>
        <p:xfrm>
          <a:off x="1911304" y="1124753"/>
          <a:ext cx="5613023" cy="57332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41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71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3781"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 dirty="0" err="1" smtClean="0">
                          <a:effectLst/>
                        </a:rPr>
                        <a:t>Designation</a:t>
                      </a:r>
                      <a:r>
                        <a:rPr lang="fr-FR" sz="1100" dirty="0" smtClean="0">
                          <a:effectLst/>
                        </a:rPr>
                        <a:t> of </a:t>
                      </a:r>
                      <a:r>
                        <a:rPr lang="fr-FR" sz="1100" dirty="0" err="1" smtClean="0">
                          <a:effectLst/>
                        </a:rPr>
                        <a:t>socio-professional</a:t>
                      </a:r>
                      <a:r>
                        <a:rPr lang="fr-FR" sz="1100" dirty="0" smtClean="0">
                          <a:effectLst/>
                        </a:rPr>
                        <a:t> </a:t>
                      </a:r>
                      <a:r>
                        <a:rPr lang="fr-FR" sz="1100" dirty="0" err="1" smtClean="0">
                          <a:effectLst/>
                        </a:rPr>
                        <a:t>categories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CRAPH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937"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err="1" smtClean="0">
                          <a:effectLst/>
                        </a:rPr>
                        <a:t>Medical</a:t>
                      </a:r>
                      <a:r>
                        <a:rPr lang="fr-FR" sz="1400" dirty="0" smtClean="0">
                          <a:effectLst/>
                        </a:rPr>
                        <a:t> staff (</a:t>
                      </a:r>
                      <a:r>
                        <a:rPr lang="fr-FR" sz="1400" dirty="0" err="1" smtClean="0">
                          <a:effectLst/>
                        </a:rPr>
                        <a:t>Outside</a:t>
                      </a:r>
                      <a:r>
                        <a:rPr lang="fr-FR" sz="1400" dirty="0" smtClean="0">
                          <a:effectLst/>
                        </a:rPr>
                        <a:t>)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08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937"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Physical</a:t>
                      </a:r>
                      <a:r>
                        <a:rPr lang="fr-FR" sz="1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Rehabilitation</a:t>
                      </a:r>
                      <a:r>
                        <a:rPr lang="fr-FR" sz="1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Doctor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08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6974">
                <a:tc>
                  <a:txBody>
                    <a:bodyPr/>
                    <a:lstStyle/>
                    <a:p>
                      <a:pPr marL="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err="1" smtClean="0">
                          <a:effectLst/>
                        </a:rPr>
                        <a:t>Paramedical</a:t>
                      </a:r>
                      <a:r>
                        <a:rPr lang="fr-FR" sz="1400" dirty="0" smtClean="0">
                          <a:effectLst/>
                        </a:rPr>
                        <a:t> staff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05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4937">
                <a:tc>
                  <a:txBody>
                    <a:bodyPr/>
                    <a:lstStyle/>
                    <a:p>
                      <a:pPr marL="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</a:rPr>
                        <a:t>State</a:t>
                      </a:r>
                      <a:r>
                        <a:rPr lang="fr-FR" sz="1400" baseline="0" dirty="0" smtClean="0">
                          <a:effectLst/>
                        </a:rPr>
                        <a:t> </a:t>
                      </a:r>
                      <a:r>
                        <a:rPr lang="fr-FR" sz="1400" baseline="0" dirty="0" err="1" smtClean="0">
                          <a:effectLst/>
                        </a:rPr>
                        <a:t>Physiotherapists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02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4937">
                <a:tc>
                  <a:txBody>
                    <a:bodyPr/>
                    <a:lstStyle/>
                    <a:p>
                      <a:pPr marL="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</a:rPr>
                        <a:t>P&amp;O  </a:t>
                      </a:r>
                      <a:r>
                        <a:rPr lang="fr-FR" sz="1400" dirty="0" err="1" smtClean="0">
                          <a:effectLst/>
                        </a:rPr>
                        <a:t>Technologists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01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4937">
                <a:tc>
                  <a:txBody>
                    <a:bodyPr/>
                    <a:lstStyle/>
                    <a:p>
                      <a:pPr marL="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</a:rPr>
                        <a:t>Speech</a:t>
                      </a:r>
                      <a:r>
                        <a:rPr lang="fr-FR" sz="1400" baseline="0" dirty="0" smtClean="0">
                          <a:effectLst/>
                        </a:rPr>
                        <a:t> </a:t>
                      </a:r>
                      <a:r>
                        <a:rPr lang="fr-FR" sz="1400" baseline="0" dirty="0" err="1" smtClean="0">
                          <a:effectLst/>
                        </a:rPr>
                        <a:t>Therapists</a:t>
                      </a:r>
                      <a:r>
                        <a:rPr lang="fr-FR" sz="1400" dirty="0" smtClean="0">
                          <a:effectLst/>
                        </a:rPr>
                        <a:t> 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02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4937">
                <a:tc>
                  <a:txBody>
                    <a:bodyPr/>
                    <a:lstStyle/>
                    <a:p>
                      <a:pPr marL="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Shoemaker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01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4937">
                <a:tc>
                  <a:txBody>
                    <a:bodyPr/>
                    <a:lstStyle/>
                    <a:p>
                      <a:pPr marL="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</a:rPr>
                        <a:t>Communication Manager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01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4937">
                <a:tc>
                  <a:txBody>
                    <a:bodyPr/>
                    <a:lstStyle/>
                    <a:p>
                      <a:pPr marL="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</a:rPr>
                        <a:t>Administrative</a:t>
                      </a:r>
                      <a:r>
                        <a:rPr lang="fr-FR" sz="1400" baseline="0" dirty="0" smtClean="0">
                          <a:effectLst/>
                        </a:rPr>
                        <a:t> staff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11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4937">
                <a:tc>
                  <a:txBody>
                    <a:bodyPr/>
                    <a:lstStyle/>
                    <a:p>
                      <a:pPr marL="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err="1" smtClean="0">
                          <a:effectLst/>
                        </a:rPr>
                        <a:t>Director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01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4937">
                <a:tc>
                  <a:txBody>
                    <a:bodyPr/>
                    <a:lstStyle/>
                    <a:p>
                      <a:pPr marL="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err="1" smtClean="0">
                          <a:effectLst/>
                        </a:rPr>
                        <a:t>Deputy</a:t>
                      </a:r>
                      <a:r>
                        <a:rPr lang="fr-FR" sz="1400" dirty="0" smtClean="0">
                          <a:effectLst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</a:rPr>
                        <a:t>Director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01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4937">
                <a:tc>
                  <a:txBody>
                    <a:bodyPr/>
                    <a:lstStyle/>
                    <a:p>
                      <a:pPr marL="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err="1" smtClean="0">
                          <a:effectLst/>
                        </a:rPr>
                        <a:t>Accountants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01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4937">
                <a:tc>
                  <a:txBody>
                    <a:bodyPr/>
                    <a:lstStyle/>
                    <a:p>
                      <a:pPr marL="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err="1" smtClean="0">
                          <a:effectLst/>
                        </a:rPr>
                        <a:t>Cashers</a:t>
                      </a:r>
                      <a:r>
                        <a:rPr lang="fr-FR" sz="1400" dirty="0" smtClean="0">
                          <a:effectLst/>
                        </a:rPr>
                        <a:t> 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02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27158">
                <a:tc>
                  <a:txBody>
                    <a:bodyPr/>
                    <a:lstStyle/>
                    <a:p>
                      <a:pPr marL="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</a:rPr>
                        <a:t>Management</a:t>
                      </a:r>
                      <a:r>
                        <a:rPr lang="fr-FR" sz="1400" baseline="0" dirty="0" smtClean="0">
                          <a:effectLst/>
                        </a:rPr>
                        <a:t> of </a:t>
                      </a:r>
                      <a:r>
                        <a:rPr lang="fr-FR" sz="1400" baseline="0" dirty="0" err="1" smtClean="0">
                          <a:effectLst/>
                        </a:rPr>
                        <a:t>human</a:t>
                      </a:r>
                      <a:r>
                        <a:rPr lang="fr-FR" sz="1400" baseline="0" dirty="0" smtClean="0">
                          <a:effectLst/>
                        </a:rPr>
                        <a:t> </a:t>
                      </a:r>
                      <a:r>
                        <a:rPr lang="fr-FR" sz="1400" baseline="0" dirty="0" err="1" smtClean="0">
                          <a:effectLst/>
                        </a:rPr>
                        <a:t>resources</a:t>
                      </a:r>
                      <a:r>
                        <a:rPr lang="fr-FR" sz="1400" baseline="0" dirty="0" smtClean="0">
                          <a:effectLst/>
                        </a:rPr>
                        <a:t> 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01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4937">
                <a:tc>
                  <a:txBody>
                    <a:bodyPr/>
                    <a:lstStyle/>
                    <a:p>
                      <a:pPr marL="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err="1" smtClean="0">
                          <a:effectLst/>
                        </a:rPr>
                        <a:t>Welcome</a:t>
                      </a:r>
                      <a:r>
                        <a:rPr lang="fr-FR" sz="1400" baseline="0" dirty="0" smtClean="0">
                          <a:effectLst/>
                        </a:rPr>
                        <a:t> </a:t>
                      </a:r>
                      <a:r>
                        <a:rPr lang="fr-FR" sz="1400" dirty="0" smtClean="0">
                          <a:effectLst/>
                        </a:rPr>
                        <a:t>Agent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01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4937">
                <a:tc>
                  <a:txBody>
                    <a:bodyPr/>
                    <a:lstStyle/>
                    <a:p>
                      <a:pPr marL="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Drivers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01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4937">
                <a:tc>
                  <a:txBody>
                    <a:bodyPr/>
                    <a:lstStyle/>
                    <a:p>
                      <a:pPr marL="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</a:rPr>
                        <a:t>Security Agents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01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34937">
                <a:tc>
                  <a:txBody>
                    <a:bodyPr/>
                    <a:lstStyle/>
                    <a:p>
                      <a:pPr marL="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err="1" smtClean="0">
                          <a:effectLst/>
                        </a:rPr>
                        <a:t>Cleaning</a:t>
                      </a:r>
                      <a:r>
                        <a:rPr lang="fr-FR" sz="1400" dirty="0" smtClean="0">
                          <a:effectLst/>
                        </a:rPr>
                        <a:t> Agents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01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72391"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 err="1" smtClean="0">
                          <a:effectLst/>
                        </a:rPr>
                        <a:t>Secretary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01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34937"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 err="1" smtClean="0">
                          <a:effectLst/>
                        </a:rPr>
                        <a:t>Chaplain</a:t>
                      </a:r>
                      <a:r>
                        <a:rPr lang="fr-FR" sz="1400" dirty="0" smtClean="0">
                          <a:effectLst/>
                        </a:rPr>
                        <a:t> 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>
                          <a:effectLst/>
                        </a:rPr>
                        <a:t>01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99010"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effectLst/>
                        </a:rPr>
                        <a:t>TOTAL 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300" dirty="0">
                          <a:effectLst/>
                        </a:rPr>
                        <a:t>23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21" marR="66021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25766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14300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CRAPH has </a:t>
            </a:r>
            <a:r>
              <a:rPr lang="fr-FR" dirty="0" err="1" smtClean="0"/>
              <a:t>appropriate</a:t>
            </a:r>
            <a:r>
              <a:rPr lang="fr-FR" dirty="0" smtClean="0"/>
              <a:t> infrastructures.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br>
              <a:rPr lang="fr-FR" dirty="0"/>
            </a:br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020941"/>
              </p:ext>
            </p:extLst>
          </p:nvPr>
        </p:nvGraphicFramePr>
        <p:xfrm>
          <a:off x="467544" y="2136108"/>
          <a:ext cx="8208912" cy="41732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95847"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 dirty="0">
                          <a:effectLst/>
                        </a:rPr>
                        <a:t> </a:t>
                      </a:r>
                    </a:p>
                    <a:p>
                      <a:pPr marL="22669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2400" dirty="0" err="1" smtClean="0">
                          <a:effectLst/>
                        </a:rPr>
                        <a:t>Designation</a:t>
                      </a:r>
                      <a:r>
                        <a:rPr lang="fr-FR" sz="2400" dirty="0" smtClean="0">
                          <a:effectLst/>
                        </a:rPr>
                        <a:t> of </a:t>
                      </a:r>
                      <a:r>
                        <a:rPr lang="fr-FR" sz="2400" dirty="0">
                          <a:effectLst/>
                        </a:rPr>
                        <a:t>infrastructures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446">
                <a:tc>
                  <a:txBody>
                    <a:bodyPr/>
                    <a:lstStyle/>
                    <a:p>
                      <a:pPr marL="438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err="1" smtClean="0">
                          <a:effectLst/>
                        </a:rPr>
                        <a:t>Waiting</a:t>
                      </a:r>
                      <a:r>
                        <a:rPr lang="fr-FR" sz="1400" baseline="0" dirty="0" smtClean="0">
                          <a:effectLst/>
                        </a:rPr>
                        <a:t> room   </a:t>
                      </a:r>
                      <a:r>
                        <a:rPr lang="fr-FR" sz="1400" dirty="0" smtClean="0">
                          <a:effectLst/>
                        </a:rPr>
                        <a:t>                                                                                                                                  </a:t>
                      </a:r>
                      <a:r>
                        <a:rPr lang="fr-FR" sz="14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01</a:t>
                      </a:r>
                      <a:endParaRPr lang="fr-FR" sz="1400" dirty="0" smtClean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446">
                <a:tc>
                  <a:txBody>
                    <a:bodyPr/>
                    <a:lstStyle/>
                    <a:p>
                      <a:pPr marL="438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</a:rPr>
                        <a:t>Consultation room                                                                                                                           </a:t>
                      </a:r>
                      <a:r>
                        <a:rPr lang="fr-FR" sz="1400" dirty="0" smtClean="0">
                          <a:effectLst/>
                        </a:rPr>
                        <a:t>01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2446">
                <a:tc>
                  <a:txBody>
                    <a:bodyPr/>
                    <a:lstStyle/>
                    <a:p>
                      <a:pPr marL="438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err="1" smtClean="0">
                          <a:effectLst/>
                        </a:rPr>
                        <a:t>Physio</a:t>
                      </a:r>
                      <a:r>
                        <a:rPr lang="fr-FR" sz="1400" baseline="0" dirty="0" err="1" smtClean="0">
                          <a:effectLst/>
                        </a:rPr>
                        <a:t>therapy</a:t>
                      </a:r>
                      <a:r>
                        <a:rPr lang="fr-FR" sz="1400" baseline="0" dirty="0" smtClean="0">
                          <a:effectLst/>
                        </a:rPr>
                        <a:t> room          </a:t>
                      </a:r>
                      <a:r>
                        <a:rPr lang="fr-FR" sz="1400" dirty="0" smtClean="0">
                          <a:effectLst/>
                        </a:rPr>
                        <a:t>                                                                                                              </a:t>
                      </a:r>
                      <a:r>
                        <a:rPr lang="fr-FR" sz="1400" dirty="0" smtClean="0">
                          <a:effectLst/>
                        </a:rPr>
                        <a:t>01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446">
                <a:tc>
                  <a:txBody>
                    <a:bodyPr/>
                    <a:lstStyle/>
                    <a:p>
                      <a:pPr marL="438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</a:rPr>
                        <a:t>Speech </a:t>
                      </a:r>
                      <a:r>
                        <a:rPr lang="fr-FR" sz="1400" dirty="0" err="1" smtClean="0">
                          <a:effectLst/>
                        </a:rPr>
                        <a:t>therapy</a:t>
                      </a:r>
                      <a:r>
                        <a:rPr lang="fr-FR" sz="1400" baseline="0" dirty="0" smtClean="0">
                          <a:effectLst/>
                        </a:rPr>
                        <a:t> room    </a:t>
                      </a:r>
                      <a:r>
                        <a:rPr lang="fr-FR" sz="1400" dirty="0" smtClean="0">
                          <a:effectLst/>
                        </a:rPr>
                        <a:t>                                                                                                                  </a:t>
                      </a:r>
                      <a:r>
                        <a:rPr lang="fr-FR" sz="1400" dirty="0" smtClean="0">
                          <a:effectLst/>
                        </a:rPr>
                        <a:t>01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2446">
                <a:tc>
                  <a:txBody>
                    <a:bodyPr/>
                    <a:lstStyle/>
                    <a:p>
                      <a:pPr marL="438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err="1" smtClean="0">
                          <a:effectLst/>
                        </a:rPr>
                        <a:t>Orthopedic</a:t>
                      </a:r>
                      <a:r>
                        <a:rPr lang="fr-FR" sz="1400" baseline="0" dirty="0" smtClean="0">
                          <a:effectLst/>
                        </a:rPr>
                        <a:t> </a:t>
                      </a:r>
                      <a:r>
                        <a:rPr lang="fr-FR" sz="1400" baseline="0" dirty="0" err="1" smtClean="0">
                          <a:effectLst/>
                        </a:rPr>
                        <a:t>fitting</a:t>
                      </a:r>
                      <a:r>
                        <a:rPr lang="fr-FR" sz="1400" baseline="0" dirty="0" smtClean="0">
                          <a:effectLst/>
                        </a:rPr>
                        <a:t> room</a:t>
                      </a:r>
                      <a:r>
                        <a:rPr lang="fr-FR" sz="1400" dirty="0" smtClean="0">
                          <a:effectLst/>
                        </a:rPr>
                        <a:t>                                                                                                                 </a:t>
                      </a:r>
                      <a:r>
                        <a:rPr lang="fr-FR" sz="1400" dirty="0" smtClean="0">
                          <a:effectLst/>
                        </a:rPr>
                        <a:t>01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446">
                <a:tc>
                  <a:txBody>
                    <a:bodyPr/>
                    <a:lstStyle/>
                    <a:p>
                      <a:pPr marL="438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</a:rPr>
                        <a:t>Trial room                                                                                                                                          </a:t>
                      </a:r>
                      <a:r>
                        <a:rPr lang="fr-FR" sz="1400" dirty="0" smtClean="0">
                          <a:effectLst/>
                        </a:rPr>
                        <a:t>01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2446">
                <a:tc>
                  <a:txBody>
                    <a:bodyPr/>
                    <a:lstStyle/>
                    <a:p>
                      <a:pPr marL="438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</a:rPr>
                        <a:t>Office</a:t>
                      </a:r>
                      <a:r>
                        <a:rPr lang="fr-FR" sz="1400" baseline="0" dirty="0" smtClean="0">
                          <a:effectLst/>
                        </a:rPr>
                        <a:t> for </a:t>
                      </a:r>
                      <a:r>
                        <a:rPr lang="fr-FR" sz="1400" dirty="0" smtClean="0">
                          <a:effectLst/>
                        </a:rPr>
                        <a:t>agents                                                                                                                              </a:t>
                      </a:r>
                      <a:r>
                        <a:rPr lang="fr-FR" sz="1400" dirty="0" smtClean="0">
                          <a:effectLst/>
                        </a:rPr>
                        <a:t>04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2446">
                <a:tc>
                  <a:txBody>
                    <a:bodyPr/>
                    <a:lstStyle/>
                    <a:p>
                      <a:pPr marL="438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</a:rPr>
                        <a:t>Meeting room                                                                                                                                  </a:t>
                      </a:r>
                      <a:r>
                        <a:rPr lang="fr-FR" sz="1400" dirty="0" smtClean="0">
                          <a:effectLst/>
                        </a:rPr>
                        <a:t>01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0464">
                <a:tc>
                  <a:txBody>
                    <a:bodyPr/>
                    <a:lstStyle/>
                    <a:p>
                      <a:pPr marL="438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</a:rPr>
                        <a:t>Store</a:t>
                      </a:r>
                      <a:r>
                        <a:rPr lang="fr-FR" sz="1400" baseline="0" dirty="0" smtClean="0">
                          <a:effectLst/>
                        </a:rPr>
                        <a:t>          </a:t>
                      </a:r>
                      <a:r>
                        <a:rPr lang="fr-FR" sz="1400" dirty="0" smtClean="0">
                          <a:effectLst/>
                        </a:rPr>
                        <a:t>                                                                                                                                         </a:t>
                      </a:r>
                      <a:r>
                        <a:rPr lang="fr-FR" sz="1400" dirty="0" smtClean="0">
                          <a:effectLst/>
                        </a:rPr>
                        <a:t>01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2446">
                <a:tc>
                  <a:txBody>
                    <a:bodyPr/>
                    <a:lstStyle/>
                    <a:p>
                      <a:pPr marL="438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</a:rPr>
                        <a:t>Parking                                                                                                                                               01             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44891">
                <a:tc>
                  <a:txBody>
                    <a:bodyPr/>
                    <a:lstStyle/>
                    <a:p>
                      <a:pPr marL="43815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effectLst/>
                        </a:rPr>
                        <a:t>TOTAL                                                                                                                                                 13</a:t>
                      </a:r>
                      <a:endParaRPr lang="fr-FR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38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30435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fr-FR" dirty="0" smtClean="0"/>
              <a:t>EQUIPMENT </a:t>
            </a:r>
            <a:r>
              <a:rPr lang="fr-FR" dirty="0" smtClean="0"/>
              <a:t>OF </a:t>
            </a:r>
            <a:r>
              <a:rPr lang="fr-FR" dirty="0" smtClean="0"/>
              <a:t>CRAPH 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4998048"/>
              </p:ext>
            </p:extLst>
          </p:nvPr>
        </p:nvGraphicFramePr>
        <p:xfrm>
          <a:off x="2094030" y="1407996"/>
          <a:ext cx="4955940" cy="52970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519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19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1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3610"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3605" algn="l"/>
                        </a:tabLst>
                      </a:pPr>
                      <a:r>
                        <a:rPr lang="fr-FR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PLACE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3605" algn="l"/>
                        </a:tabLst>
                      </a:pPr>
                      <a:r>
                        <a:rPr lang="fr-FR" sz="1000" dirty="0">
                          <a:effectLst/>
                        </a:rPr>
                        <a:t>DESIGNATION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3605" algn="l"/>
                        </a:tabLst>
                      </a:pPr>
                      <a:r>
                        <a:rPr lang="fr-FR" sz="1000" dirty="0" smtClean="0">
                          <a:effectLst/>
                        </a:rPr>
                        <a:t>QUANTITY</a:t>
                      </a:r>
                      <a:r>
                        <a:rPr lang="fr-FR" sz="1000" baseline="0" dirty="0" smtClean="0">
                          <a:effectLst/>
                        </a:rPr>
                        <a:t> AT</a:t>
                      </a:r>
                      <a:r>
                        <a:rPr lang="fr-FR" sz="1000" dirty="0" smtClean="0">
                          <a:effectLst/>
                        </a:rPr>
                        <a:t> </a:t>
                      </a:r>
                      <a:r>
                        <a:rPr lang="fr-FR" sz="1000" dirty="0">
                          <a:effectLst/>
                        </a:rPr>
                        <a:t>CRAPH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830"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3605" algn="l"/>
                        </a:tabLst>
                      </a:pPr>
                      <a:r>
                        <a:rPr lang="fr-FR" sz="1000" dirty="0" smtClean="0">
                          <a:effectLst/>
                        </a:rPr>
                        <a:t>PHYISIOTHERAPY MATERIAL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</a:rPr>
                        <a:t>Massage Tables 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3605" algn="l"/>
                        </a:tabLst>
                      </a:pPr>
                      <a:r>
                        <a:rPr lang="fr-FR" sz="1000">
                          <a:effectLst/>
                        </a:rPr>
                        <a:t>01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971">
                <a:tc rowSpan="18"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3605" algn="l"/>
                        </a:tabLst>
                      </a:pPr>
                      <a:r>
                        <a:rPr lang="fr-FR" sz="10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</a:rPr>
                        <a:t>Ball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3605" algn="l"/>
                        </a:tabLst>
                      </a:pPr>
                      <a:r>
                        <a:rPr lang="fr-FR" sz="1000">
                          <a:effectLst/>
                        </a:rPr>
                        <a:t>01</a:t>
                      </a:r>
                      <a:endParaRPr lang="fr-F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47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</a:rPr>
                        <a:t>Infra-</a:t>
                      </a:r>
                      <a:r>
                        <a:rPr lang="fr-FR" sz="1000" dirty="0" err="1" smtClean="0">
                          <a:effectLst/>
                        </a:rPr>
                        <a:t>red</a:t>
                      </a:r>
                      <a:r>
                        <a:rPr lang="fr-FR" sz="1000" dirty="0" smtClean="0">
                          <a:effectLst/>
                        </a:rPr>
                        <a:t> </a:t>
                      </a:r>
                      <a:r>
                        <a:rPr lang="fr-FR" sz="1000" dirty="0" err="1" smtClean="0">
                          <a:effectLst/>
                        </a:rPr>
                        <a:t>lamp</a:t>
                      </a:r>
                      <a:r>
                        <a:rPr lang="fr-FR" sz="1000" dirty="0" smtClean="0">
                          <a:effectLst/>
                        </a:rPr>
                        <a:t> </a:t>
                      </a:r>
                      <a:r>
                        <a:rPr lang="fr-FR" sz="1000" dirty="0" err="1" smtClean="0">
                          <a:effectLst/>
                        </a:rPr>
                        <a:t>with</a:t>
                      </a:r>
                      <a:r>
                        <a:rPr lang="fr-FR" sz="1000" dirty="0" smtClean="0">
                          <a:effectLst/>
                        </a:rPr>
                        <a:t> </a:t>
                      </a:r>
                      <a:r>
                        <a:rPr lang="fr-FR" sz="1000" dirty="0" err="1" smtClean="0">
                          <a:effectLst/>
                        </a:rPr>
                        <a:t>wheels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3605" algn="l"/>
                        </a:tabLst>
                      </a:pPr>
                      <a:r>
                        <a:rPr lang="fr-FR" sz="1000" dirty="0">
                          <a:effectLst/>
                        </a:rPr>
                        <a:t>01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47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err="1" smtClean="0">
                          <a:effectLst/>
                        </a:rPr>
                        <a:t>Rehabilitation</a:t>
                      </a:r>
                      <a:r>
                        <a:rPr lang="fr-FR" sz="1000" dirty="0" smtClean="0">
                          <a:effectLst/>
                        </a:rPr>
                        <a:t> bike for </a:t>
                      </a:r>
                      <a:r>
                        <a:rPr lang="fr-FR" sz="1000" dirty="0" err="1" smtClean="0">
                          <a:effectLst/>
                        </a:rPr>
                        <a:t>children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3605" algn="l"/>
                        </a:tabLst>
                      </a:pPr>
                      <a:r>
                        <a:rPr lang="fr-FR" sz="1000" dirty="0">
                          <a:effectLst/>
                        </a:rPr>
                        <a:t>01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47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err="1" smtClean="0">
                          <a:effectLst/>
                        </a:rPr>
                        <a:t>Rehabilitation</a:t>
                      </a:r>
                      <a:r>
                        <a:rPr lang="fr-FR" sz="1000" dirty="0" smtClean="0">
                          <a:effectLst/>
                        </a:rPr>
                        <a:t> bike for</a:t>
                      </a:r>
                      <a:r>
                        <a:rPr lang="fr-FR" sz="1000" baseline="0" dirty="0" smtClean="0">
                          <a:effectLst/>
                        </a:rPr>
                        <a:t> </a:t>
                      </a:r>
                      <a:r>
                        <a:rPr lang="fr-FR" sz="1000" baseline="0" dirty="0" err="1" smtClean="0">
                          <a:effectLst/>
                        </a:rPr>
                        <a:t>adult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3605" algn="l"/>
                        </a:tabLst>
                      </a:pPr>
                      <a:r>
                        <a:rPr lang="fr-FR" sz="1000" dirty="0">
                          <a:effectLst/>
                        </a:rPr>
                        <a:t>01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47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err="1" smtClean="0">
                          <a:effectLst/>
                        </a:rPr>
                        <a:t>Walkers</a:t>
                      </a:r>
                      <a:endParaRPr lang="fr-FR" sz="1000" dirty="0" smtClean="0">
                        <a:effectLst/>
                      </a:endParaRPr>
                    </a:p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</a:rPr>
                        <a:t> </a:t>
                      </a:r>
                      <a:r>
                        <a:rPr lang="fr-FR" sz="1000" dirty="0">
                          <a:effectLst/>
                        </a:rPr>
                        <a:t>(</a:t>
                      </a:r>
                      <a:r>
                        <a:rPr lang="fr-FR" sz="1000" dirty="0" err="1" smtClean="0">
                          <a:effectLst/>
                        </a:rPr>
                        <a:t>adult</a:t>
                      </a:r>
                      <a:r>
                        <a:rPr lang="fr-FR" sz="1000" baseline="0" dirty="0" smtClean="0">
                          <a:effectLst/>
                        </a:rPr>
                        <a:t> and </a:t>
                      </a:r>
                      <a:r>
                        <a:rPr lang="fr-FR" sz="1000" baseline="0" dirty="0" err="1" smtClean="0">
                          <a:effectLst/>
                        </a:rPr>
                        <a:t>children</a:t>
                      </a:r>
                      <a:r>
                        <a:rPr lang="fr-FR" sz="1000" dirty="0" smtClean="0">
                          <a:effectLst/>
                        </a:rPr>
                        <a:t>)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3605" algn="l"/>
                        </a:tabLst>
                      </a:pPr>
                      <a:r>
                        <a:rPr lang="fr-FR" sz="1000" dirty="0">
                          <a:effectLst/>
                        </a:rPr>
                        <a:t>01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97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</a:rPr>
                        <a:t>Standing table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3605" algn="l"/>
                        </a:tabLst>
                      </a:pPr>
                      <a:r>
                        <a:rPr lang="fr-FR" sz="1000" dirty="0">
                          <a:effectLst/>
                        </a:rPr>
                        <a:t>01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97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err="1" smtClean="0">
                          <a:effectLst/>
                        </a:rPr>
                        <a:t>Cushions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3605" algn="l"/>
                        </a:tabLst>
                      </a:pPr>
                      <a:r>
                        <a:rPr lang="fr-FR" sz="1000" dirty="0">
                          <a:effectLst/>
                        </a:rPr>
                        <a:t>01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97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err="1" smtClean="0">
                          <a:effectLst/>
                        </a:rPr>
                        <a:t>Ultrasound</a:t>
                      </a:r>
                      <a:r>
                        <a:rPr lang="fr-FR" sz="1000" dirty="0" smtClean="0">
                          <a:effectLst/>
                        </a:rPr>
                        <a:t> </a:t>
                      </a:r>
                      <a:r>
                        <a:rPr lang="fr-FR" sz="1000" dirty="0" err="1" smtClean="0">
                          <a:effectLst/>
                        </a:rPr>
                        <a:t>devices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3605" algn="l"/>
                        </a:tabLst>
                      </a:pPr>
                      <a:r>
                        <a:rPr lang="fr-FR" sz="1000" dirty="0">
                          <a:effectLst/>
                        </a:rPr>
                        <a:t>01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97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err="1" smtClean="0">
                          <a:effectLst/>
                        </a:rPr>
                        <a:t>Mattress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3605" algn="l"/>
                        </a:tabLst>
                      </a:pPr>
                      <a:r>
                        <a:rPr lang="fr-FR" sz="1000" dirty="0">
                          <a:effectLst/>
                        </a:rPr>
                        <a:t>01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97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Toys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3605" algn="l"/>
                        </a:tabLst>
                      </a:pPr>
                      <a:r>
                        <a:rPr lang="fr-FR" sz="1000" dirty="0">
                          <a:effectLst/>
                        </a:rPr>
                        <a:t>01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097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</a:rPr>
                        <a:t>Mirror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3605" algn="l"/>
                        </a:tabLst>
                      </a:pPr>
                      <a:r>
                        <a:rPr lang="fr-FR" sz="1000" dirty="0">
                          <a:effectLst/>
                        </a:rPr>
                        <a:t>01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097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</a:rPr>
                        <a:t>Standing fan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3605" algn="l"/>
                        </a:tabLst>
                      </a:pPr>
                      <a:r>
                        <a:rPr lang="fr-FR" sz="1000" dirty="0">
                          <a:effectLst/>
                        </a:rPr>
                        <a:t>01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3743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err="1" smtClean="0">
                          <a:effectLst/>
                        </a:rPr>
                        <a:t>Cupboards</a:t>
                      </a:r>
                      <a:endParaRPr lang="fr-FR" sz="1000" dirty="0" smtClean="0">
                        <a:effectLst/>
                      </a:endParaRPr>
                    </a:p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</a:rPr>
                        <a:t>(per </a:t>
                      </a:r>
                      <a:r>
                        <a:rPr lang="fr-FR" sz="1000" dirty="0" err="1" smtClean="0">
                          <a:effectLst/>
                        </a:rPr>
                        <a:t>physiotherapy</a:t>
                      </a:r>
                      <a:r>
                        <a:rPr lang="fr-FR" sz="1000" dirty="0" smtClean="0">
                          <a:effectLst/>
                        </a:rPr>
                        <a:t> and </a:t>
                      </a:r>
                      <a:r>
                        <a:rPr lang="fr-FR" sz="1000" dirty="0" err="1" smtClean="0">
                          <a:effectLst/>
                        </a:rPr>
                        <a:t>fitting</a:t>
                      </a:r>
                      <a:r>
                        <a:rPr lang="fr-FR" sz="1000" dirty="0" smtClean="0">
                          <a:effectLst/>
                        </a:rPr>
                        <a:t> room)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3605" algn="l"/>
                        </a:tabLst>
                      </a:pPr>
                      <a:r>
                        <a:rPr lang="fr-FR" sz="1000" dirty="0">
                          <a:effectLst/>
                        </a:rPr>
                        <a:t>01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097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err="1" smtClean="0">
                          <a:effectLst/>
                        </a:rPr>
                        <a:t>Stool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3605" algn="l"/>
                        </a:tabLst>
                      </a:pPr>
                      <a:r>
                        <a:rPr lang="fr-FR" sz="1000" dirty="0">
                          <a:effectLst/>
                        </a:rPr>
                        <a:t>01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097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</a:rPr>
                        <a:t>Chairs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3605" algn="l"/>
                        </a:tabLst>
                      </a:pPr>
                      <a:r>
                        <a:rPr lang="fr-FR" sz="1000" dirty="0">
                          <a:effectLst/>
                        </a:rPr>
                        <a:t>01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547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err="1" smtClean="0">
                          <a:effectLst/>
                        </a:rPr>
                        <a:t>Stimulator</a:t>
                      </a:r>
                      <a:r>
                        <a:rPr lang="fr-FR" sz="1000" dirty="0" smtClean="0">
                          <a:effectLst/>
                        </a:rPr>
                        <a:t> </a:t>
                      </a:r>
                      <a:r>
                        <a:rPr lang="fr-FR" sz="1000" dirty="0" err="1" smtClean="0">
                          <a:effectLst/>
                        </a:rPr>
                        <a:t>devices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3605" algn="l"/>
                        </a:tabLst>
                      </a:pPr>
                      <a:r>
                        <a:rPr lang="fr-FR" sz="1000" dirty="0">
                          <a:effectLst/>
                        </a:rPr>
                        <a:t>01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097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Weight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3605" algn="l"/>
                        </a:tabLst>
                      </a:pPr>
                      <a:r>
                        <a:rPr lang="fr-FR" sz="1000" dirty="0">
                          <a:effectLst/>
                        </a:rPr>
                        <a:t>01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9097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err="1" smtClean="0">
                          <a:effectLst/>
                        </a:rPr>
                        <a:t>Strap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3605" algn="l"/>
                        </a:tabLst>
                      </a:pPr>
                      <a:r>
                        <a:rPr lang="fr-FR" sz="1000" dirty="0">
                          <a:effectLst/>
                        </a:rPr>
                        <a:t>01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643" marR="58643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59864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1122885"/>
              </p:ext>
            </p:extLst>
          </p:nvPr>
        </p:nvGraphicFramePr>
        <p:xfrm>
          <a:off x="467544" y="1052736"/>
          <a:ext cx="8208912" cy="43422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497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59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0622"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effectLst/>
                        </a:rPr>
                        <a:t>PLACE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DESIGNATION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335"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</a:rPr>
                        <a:t>SPEECH</a:t>
                      </a:r>
                      <a:r>
                        <a:rPr lang="fr-FR" sz="1400" baseline="0" dirty="0" smtClean="0">
                          <a:effectLst/>
                        </a:rPr>
                        <a:t> THERAPY ROOM</a:t>
                      </a:r>
                      <a:r>
                        <a:rPr lang="fr-FR" sz="1400" dirty="0" smtClean="0">
                          <a:effectLst/>
                        </a:rPr>
                        <a:t> 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2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311"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</a:rPr>
                        <a:t>Office supplies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22669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>Massage table                                                                                  </a:t>
                      </a:r>
                      <a:r>
                        <a:rPr lang="fr-FR" sz="1200" dirty="0" smtClean="0">
                          <a:effectLst/>
                        </a:rPr>
                        <a:t>02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311"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22669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>Office table                                                                                        </a:t>
                      </a:r>
                      <a:r>
                        <a:rPr lang="fr-FR" sz="1200" dirty="0" smtClean="0">
                          <a:effectLst/>
                        </a:rPr>
                        <a:t>02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311"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22669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 smtClean="0">
                          <a:effectLst/>
                        </a:rPr>
                        <a:t>Visitors</a:t>
                      </a:r>
                      <a:r>
                        <a:rPr lang="fr-FR" sz="1200" dirty="0" smtClean="0">
                          <a:effectLst/>
                        </a:rPr>
                        <a:t>’ chairs                                                                                   </a:t>
                      </a:r>
                      <a:r>
                        <a:rPr lang="fr-FR" sz="1200" dirty="0" smtClean="0">
                          <a:effectLst/>
                        </a:rPr>
                        <a:t>04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311"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22669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 smtClean="0">
                          <a:effectLst/>
                        </a:rPr>
                        <a:t>Cupboard</a:t>
                      </a:r>
                      <a:r>
                        <a:rPr lang="fr-FR" sz="1200" dirty="0" smtClean="0">
                          <a:effectLst/>
                        </a:rPr>
                        <a:t>                                                                                            01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311"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22669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 smtClean="0">
                          <a:effectLst/>
                        </a:rPr>
                        <a:t>Waiting</a:t>
                      </a:r>
                      <a:r>
                        <a:rPr lang="fr-FR" sz="1200" dirty="0" smtClean="0">
                          <a:effectLst/>
                        </a:rPr>
                        <a:t> </a:t>
                      </a:r>
                      <a:r>
                        <a:rPr lang="fr-FR" sz="1200" dirty="0" err="1" smtClean="0">
                          <a:effectLst/>
                        </a:rPr>
                        <a:t>benches</a:t>
                      </a:r>
                      <a:r>
                        <a:rPr lang="fr-FR" sz="1200" dirty="0" smtClean="0">
                          <a:effectLst/>
                        </a:rPr>
                        <a:t>                                                                                02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5311"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22669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 smtClean="0">
                          <a:effectLst/>
                        </a:rPr>
                        <a:t>Refrigérator</a:t>
                      </a:r>
                      <a:r>
                        <a:rPr lang="fr-FR" sz="1200" dirty="0" smtClean="0">
                          <a:effectLst/>
                        </a:rPr>
                        <a:t>                                                                                        </a:t>
                      </a:r>
                      <a:r>
                        <a:rPr lang="fr-FR" sz="1200" dirty="0" smtClean="0">
                          <a:effectLst/>
                        </a:rPr>
                        <a:t>01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6473"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err="1" smtClean="0">
                          <a:effectLst/>
                        </a:rPr>
                        <a:t>Diagnosis</a:t>
                      </a:r>
                      <a:r>
                        <a:rPr lang="fr-FR" sz="1400" dirty="0" smtClean="0">
                          <a:effectLst/>
                        </a:rPr>
                        <a:t> and  </a:t>
                      </a:r>
                      <a:r>
                        <a:rPr lang="fr-FR" sz="1400" dirty="0" err="1" smtClean="0">
                          <a:effectLst/>
                        </a:rPr>
                        <a:t>functional</a:t>
                      </a:r>
                      <a:r>
                        <a:rPr lang="fr-FR" sz="1400" dirty="0" smtClean="0">
                          <a:effectLst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</a:rPr>
                        <a:t>rehabilitation</a:t>
                      </a:r>
                      <a:r>
                        <a:rPr lang="fr-FR" sz="1400" dirty="0" smtClean="0">
                          <a:effectLst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</a:rPr>
                        <a:t>devices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fr-FR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5311"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22669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 smtClean="0">
                          <a:effectLst/>
                        </a:rPr>
                        <a:t>Audiometer</a:t>
                      </a:r>
                      <a:r>
                        <a:rPr lang="fr-FR" sz="1200" baseline="0" dirty="0" smtClean="0">
                          <a:effectLst/>
                        </a:rPr>
                        <a:t>   </a:t>
                      </a:r>
                      <a:r>
                        <a:rPr lang="fr-FR" sz="1200" dirty="0" smtClean="0">
                          <a:effectLst/>
                        </a:rPr>
                        <a:t>                                                                                    </a:t>
                      </a:r>
                      <a:r>
                        <a:rPr lang="fr-FR" sz="1200" dirty="0" smtClean="0">
                          <a:effectLst/>
                        </a:rPr>
                        <a:t>01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5311"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22669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 smtClean="0">
                          <a:effectLst/>
                        </a:rPr>
                        <a:t>Sonometer</a:t>
                      </a:r>
                      <a:r>
                        <a:rPr lang="fr-FR" sz="1200" baseline="0" dirty="0" smtClean="0">
                          <a:effectLst/>
                        </a:rPr>
                        <a:t>        </a:t>
                      </a:r>
                      <a:r>
                        <a:rPr lang="fr-FR" sz="1200" dirty="0" smtClean="0">
                          <a:effectLst/>
                        </a:rPr>
                        <a:t>                                                                                 </a:t>
                      </a:r>
                      <a:r>
                        <a:rPr lang="fr-FR" sz="1200" dirty="0" smtClean="0">
                          <a:effectLst/>
                        </a:rPr>
                        <a:t>01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5311"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22669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 smtClean="0">
                          <a:effectLst/>
                        </a:rPr>
                        <a:t>Tympanometer</a:t>
                      </a:r>
                      <a:r>
                        <a:rPr lang="fr-FR" sz="1200" dirty="0" smtClean="0">
                          <a:effectLst/>
                        </a:rPr>
                        <a:t>                                                                                  </a:t>
                      </a:r>
                      <a:r>
                        <a:rPr lang="fr-FR" sz="1200" dirty="0" smtClean="0">
                          <a:effectLst/>
                        </a:rPr>
                        <a:t>01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5311"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22669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>Table amplifier                                                                                   </a:t>
                      </a:r>
                      <a:r>
                        <a:rPr lang="fr-FR" sz="1200" dirty="0" smtClean="0">
                          <a:effectLst/>
                        </a:rPr>
                        <a:t>01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5311"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22669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 smtClean="0">
                          <a:effectLst/>
                        </a:rPr>
                        <a:t>Rehabilitation</a:t>
                      </a:r>
                      <a:r>
                        <a:rPr lang="fr-FR" sz="1200" dirty="0" smtClean="0">
                          <a:effectLst/>
                        </a:rPr>
                        <a:t>   software</a:t>
                      </a:r>
                      <a:r>
                        <a:rPr lang="fr-FR" sz="1200" baseline="0" dirty="0" smtClean="0">
                          <a:effectLst/>
                        </a:rPr>
                        <a:t>                 </a:t>
                      </a:r>
                      <a:r>
                        <a:rPr lang="fr-FR" sz="1200" dirty="0" smtClean="0">
                          <a:effectLst/>
                        </a:rPr>
                        <a:t>                                                 </a:t>
                      </a:r>
                      <a:r>
                        <a:rPr lang="fr-FR" sz="1200" dirty="0" smtClean="0">
                          <a:effectLst/>
                        </a:rPr>
                        <a:t>01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1576">
                <a:tc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22669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 smtClean="0">
                          <a:effectLst/>
                        </a:rPr>
                        <a:t>Babymeter</a:t>
                      </a:r>
                      <a:r>
                        <a:rPr lang="fr-FR" sz="1200" baseline="0" dirty="0" smtClean="0">
                          <a:effectLst/>
                        </a:rPr>
                        <a:t>        </a:t>
                      </a:r>
                      <a:r>
                        <a:rPr lang="fr-FR" sz="1200" dirty="0" smtClean="0">
                          <a:effectLst/>
                        </a:rPr>
                        <a:t>                                                                                 </a:t>
                      </a:r>
                      <a:r>
                        <a:rPr lang="fr-FR" sz="1200" dirty="0" smtClean="0">
                          <a:effectLst/>
                        </a:rPr>
                        <a:t>PM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74139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44096"/>
              </p:ext>
            </p:extLst>
          </p:nvPr>
        </p:nvGraphicFramePr>
        <p:xfrm>
          <a:off x="107505" y="-12528"/>
          <a:ext cx="8784975" cy="660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8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8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8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0195"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PLACE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DESIGNATION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QUANTITY AT </a:t>
                      </a:r>
                      <a:r>
                        <a:rPr lang="fr-FR" sz="1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CRAPH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7652">
                <a:tc rowSpan="14">
                  <a:txBody>
                    <a:bodyPr/>
                    <a:lstStyle/>
                    <a:p>
                      <a:r>
                        <a:rPr lang="fr-FR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HEAVY MACHINES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200" dirty="0" smtClean="0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Mill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02</a:t>
                      </a:r>
                      <a:endParaRPr lang="fr-F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7652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Electric </a:t>
                      </a:r>
                      <a:r>
                        <a:rPr lang="fr-FR" sz="1200" dirty="0" err="1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sewing</a:t>
                      </a:r>
                      <a:r>
                        <a:rPr lang="fr-FR" sz="12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machine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01</a:t>
                      </a:r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195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200" dirty="0" smtClean="0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Mill-Titan 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200" dirty="0" smtClean="0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(for </a:t>
                      </a:r>
                      <a:r>
                        <a:rPr lang="fr-FR" sz="1200" dirty="0" err="1" smtClean="0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shoemaker</a:t>
                      </a:r>
                      <a:r>
                        <a:rPr lang="fr-FR" sz="1200" dirty="0" smtClean="0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02</a:t>
                      </a:r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7652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Oven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02</a:t>
                      </a:r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195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Drill </a:t>
                      </a:r>
                      <a:r>
                        <a:rPr lang="fr-FR" sz="1200" dirty="0" err="1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press</a:t>
                      </a:r>
                      <a:r>
                        <a:rPr lang="fr-FR" sz="12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for </a:t>
                      </a:r>
                      <a:r>
                        <a:rPr lang="fr-FR" sz="1200" dirty="0" err="1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metal</a:t>
                      </a:r>
                      <a:r>
                        <a:rPr lang="fr-FR" sz="12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200" dirty="0" err="1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tools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01</a:t>
                      </a:r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7652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Table drill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01</a:t>
                      </a:r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7652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Grinder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01</a:t>
                      </a:r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7652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Machining lathe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01</a:t>
                      </a:r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7652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Band saw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01</a:t>
                      </a:r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7652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Compressor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01</a:t>
                      </a:r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9258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Vacuum</a:t>
                      </a:r>
                      <a:endParaRPr lang="fr-FR" sz="1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fr-FR" sz="12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01</a:t>
                      </a:r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7652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Electric </a:t>
                      </a:r>
                      <a:r>
                        <a:rPr lang="fr-FR" sz="1200" dirty="0" err="1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welding</a:t>
                      </a:r>
                      <a:r>
                        <a:rPr lang="fr-FR" sz="12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machine</a:t>
                      </a:r>
                      <a:endParaRPr lang="fr-FR" sz="12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01</a:t>
                      </a:r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101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Standing vises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02</a:t>
                      </a:r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0765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Bench</a:t>
                      </a: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vises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02</a:t>
                      </a:r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67760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870114"/>
              </p:ext>
            </p:extLst>
          </p:nvPr>
        </p:nvGraphicFramePr>
        <p:xfrm>
          <a:off x="323528" y="188640"/>
          <a:ext cx="8568951" cy="6552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6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63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63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PLACE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DESIGNATION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QUANTITY</a:t>
                      </a:r>
                      <a:r>
                        <a:rPr lang="fr-FR" sz="1000" b="1" baseline="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AT</a:t>
                      </a:r>
                      <a:r>
                        <a:rPr lang="fr-FR" sz="1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000" b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CRAPH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 rowSpan="14"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PORTABLE</a:t>
                      </a:r>
                    </a:p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MACHINES</a:t>
                      </a:r>
                      <a:endParaRPr lang="fr-FR" sz="1400" b="1" dirty="0" smtClean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dirty="0" smtClean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dirty="0" smtClean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dirty="0" smtClean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dirty="0" smtClean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dirty="0" smtClean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dirty="0" smtClean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dirty="0" smtClean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dirty="0" smtClean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dirty="0" smtClean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dirty="0" smtClean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dirty="0" smtClean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dirty="0" smtClean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dirty="0" smtClean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dirty="0" smtClean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dirty="0" smtClean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dirty="0" smtClean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dirty="0" smtClean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dirty="0" smtClean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dirty="0" smtClean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dirty="0" smtClean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dirty="0" smtClean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Trial room </a:t>
                      </a:r>
                      <a:r>
                        <a:rPr lang="fr-FR" sz="14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Californian FB" panose="0207040306080B030204" pitchFamily="18" charset="0"/>
                          <a:ea typeface="+mn-ea"/>
                          <a:cs typeface="+mn-cs"/>
                        </a:rPr>
                        <a:t>Oscillating</a:t>
                      </a:r>
                      <a:r>
                        <a:rPr lang="fr-FR" sz="1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Californian FB" panose="0207040306080B0302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b="1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fornian FB" panose="0207040306080B030204" pitchFamily="18" charset="0"/>
                          <a:ea typeface="+mn-ea"/>
                          <a:cs typeface="+mn-cs"/>
                        </a:rPr>
                        <a:t>saw</a:t>
                      </a:r>
                      <a:endParaRPr lang="fr-FR" sz="1400" b="1" dirty="0">
                        <a:latin typeface="Californian FB" panose="0207040306080B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01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Californian FB" panose="0207040306080B030204" pitchFamily="18" charset="0"/>
                          <a:ea typeface="+mn-ea"/>
                          <a:cs typeface="+mn-cs"/>
                        </a:rPr>
                        <a:t>Pneumatic</a:t>
                      </a: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Californian FB" panose="0207040306080B030204" pitchFamily="18" charset="0"/>
                          <a:ea typeface="+mn-ea"/>
                          <a:cs typeface="+mn-cs"/>
                        </a:rPr>
                        <a:t>  </a:t>
                      </a:r>
                      <a:r>
                        <a:rPr lang="fr-FR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Californian FB" panose="0207040306080B030204" pitchFamily="18" charset="0"/>
                          <a:ea typeface="+mn-ea"/>
                          <a:cs typeface="+mn-cs"/>
                        </a:rPr>
                        <a:t>oscillating</a:t>
                      </a: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Californian FB" panose="0207040306080B0302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Californian FB" panose="0207040306080B030204" pitchFamily="18" charset="0"/>
                          <a:ea typeface="+mn-ea"/>
                          <a:cs typeface="+mn-cs"/>
                        </a:rPr>
                        <a:t>saw</a:t>
                      </a: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Californian FB" panose="0207040306080B030204" pitchFamily="18" charset="0"/>
                          <a:ea typeface="+mn-ea"/>
                          <a:cs typeface="+mn-cs"/>
                        </a:rPr>
                        <a:t> </a:t>
                      </a:r>
                      <a:endParaRPr lang="fr-FR" sz="1400" b="1" dirty="0">
                        <a:latin typeface="Californian FB" panose="0207040306080B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01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Californian FB" panose="0207040306080B030204" pitchFamily="18" charset="0"/>
                          <a:ea typeface="+mn-ea"/>
                          <a:cs typeface="+mn-cs"/>
                        </a:rPr>
                        <a:t>Plastic </a:t>
                      </a:r>
                      <a:r>
                        <a:rPr lang="fr-FR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Californian FB" panose="0207040306080B030204" pitchFamily="18" charset="0"/>
                          <a:ea typeface="+mn-ea"/>
                          <a:cs typeface="+mn-cs"/>
                        </a:rPr>
                        <a:t>soldering</a:t>
                      </a: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Californian FB" panose="0207040306080B0302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Californian FB" panose="0207040306080B030204" pitchFamily="18" charset="0"/>
                          <a:ea typeface="+mn-ea"/>
                          <a:cs typeface="+mn-cs"/>
                        </a:rPr>
                        <a:t>iron</a:t>
                      </a:r>
                      <a:endParaRPr lang="fr-FR" sz="1400" b="1" dirty="0">
                        <a:latin typeface="Californian FB" panose="0207040306080B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01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Californian FB" panose="0207040306080B030204" pitchFamily="18" charset="0"/>
                          <a:ea typeface="+mn-ea"/>
                          <a:cs typeface="+mn-cs"/>
                        </a:rPr>
                        <a:t>Hot air gun</a:t>
                      </a:r>
                      <a:endParaRPr lang="fr-FR" sz="1400" b="1" dirty="0">
                        <a:latin typeface="Californian FB" panose="0207040306080B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01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Californian FB" panose="0207040306080B030204" pitchFamily="18" charset="0"/>
                          <a:ea typeface="+mn-ea"/>
                          <a:cs typeface="+mn-cs"/>
                        </a:rPr>
                        <a:t>Hand</a:t>
                      </a:r>
                      <a:r>
                        <a:rPr lang="fr-FR" sz="1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Californian FB" panose="0207040306080B030204" pitchFamily="18" charset="0"/>
                          <a:ea typeface="+mn-ea"/>
                          <a:cs typeface="+mn-cs"/>
                        </a:rPr>
                        <a:t> drill</a:t>
                      </a:r>
                      <a:endParaRPr lang="fr-FR" sz="1400" b="1" dirty="0">
                        <a:latin typeface="Californian FB" panose="0207040306080B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02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22669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 err="1" smtClean="0">
                          <a:effectLst/>
                          <a:latin typeface="Californian FB" panose="0207040306080B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Jigsaw</a:t>
                      </a:r>
                      <a:endParaRPr lang="fr-FR" sz="1400" b="1" dirty="0">
                        <a:effectLst/>
                        <a:latin typeface="Californian FB" panose="0207040306080B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01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Californian FB" panose="0207040306080B030204" pitchFamily="18" charset="0"/>
                          <a:ea typeface="+mn-ea"/>
                          <a:cs typeface="+mn-cs"/>
                        </a:rPr>
                        <a:t>Soldering</a:t>
                      </a: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Californian FB" panose="0207040306080B030204" pitchFamily="18" charset="0"/>
                          <a:ea typeface="+mn-ea"/>
                          <a:cs typeface="+mn-cs"/>
                        </a:rPr>
                        <a:t> gun</a:t>
                      </a:r>
                      <a:endParaRPr lang="fr-FR" sz="1400" b="1" dirty="0">
                        <a:latin typeface="Californian FB" panose="0207040306080B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01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Californian FB" panose="0207040306080B030204" pitchFamily="18" charset="0"/>
                          <a:ea typeface="+mn-ea"/>
                          <a:cs typeface="+mn-cs"/>
                        </a:rPr>
                        <a:t>Soldering</a:t>
                      </a: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Californian FB" panose="0207040306080B030204" pitchFamily="18" charset="0"/>
                          <a:ea typeface="+mn-ea"/>
                          <a:cs typeface="+mn-cs"/>
                        </a:rPr>
                        <a:t> Mirror</a:t>
                      </a:r>
                      <a:endParaRPr lang="fr-FR" sz="1400" b="1" dirty="0">
                        <a:latin typeface="Californian FB" panose="0207040306080B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01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Californian FB" panose="0207040306080B030204" pitchFamily="18" charset="0"/>
                          <a:ea typeface="+mn-ea"/>
                          <a:cs typeface="+mn-cs"/>
                        </a:rPr>
                        <a:t>PVA </a:t>
                      </a:r>
                      <a:r>
                        <a:rPr lang="fr-FR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Californian FB" panose="0207040306080B030204" pitchFamily="18" charset="0"/>
                          <a:ea typeface="+mn-ea"/>
                          <a:cs typeface="+mn-cs"/>
                        </a:rPr>
                        <a:t>soldering</a:t>
                      </a: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effectLst/>
                          <a:latin typeface="Californian FB" panose="0207040306080B0302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Californian FB" panose="0207040306080B030204" pitchFamily="18" charset="0"/>
                          <a:ea typeface="+mn-ea"/>
                          <a:cs typeface="+mn-cs"/>
                        </a:rPr>
                        <a:t>iron</a:t>
                      </a:r>
                      <a:endParaRPr lang="fr-FR" sz="1400" b="1" dirty="0">
                        <a:latin typeface="Californian FB" panose="0207040306080B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01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r>
                        <a:rPr lang="fr-FR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Beds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02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Desk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02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04056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r>
                        <a:rPr lang="fr-FR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Stuffed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Chairs 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02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r>
                        <a:rPr lang="fr-FR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Curtains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MP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r>
                        <a:rPr lang="fr-FR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Parallel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bars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PM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01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2983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0100" y="2500306"/>
            <a:ext cx="7500990" cy="373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5613">
              <a:lnSpc>
                <a:spcPct val="90000"/>
              </a:lnSpc>
              <a:spcBef>
                <a:spcPts val="700"/>
              </a:spcBef>
              <a:buClr>
                <a:srgbClr val="A50021"/>
              </a:buClr>
              <a:buSzPct val="75000"/>
              <a:buFont typeface="Wingdings" pitchFamily="2" charset="2"/>
              <a:buChar char="q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3200" b="1" dirty="0" smtClean="0">
                <a:solidFill>
                  <a:srgbClr val="0070C0"/>
                </a:solidFill>
              </a:rPr>
              <a:t>CRAPH </a:t>
            </a:r>
            <a:r>
              <a:rPr lang="fr-FR" sz="3200" b="1" dirty="0" smtClean="0">
                <a:solidFill>
                  <a:srgbClr val="0070C0"/>
                </a:solidFill>
              </a:rPr>
              <a:t>27 March </a:t>
            </a:r>
            <a:r>
              <a:rPr lang="fr-FR" sz="3200" b="1" dirty="0" smtClean="0">
                <a:solidFill>
                  <a:srgbClr val="0070C0"/>
                </a:solidFill>
              </a:rPr>
              <a:t>2009 </a:t>
            </a:r>
          </a:p>
          <a:p>
            <a:pPr marL="457200" indent="-455613">
              <a:lnSpc>
                <a:spcPct val="90000"/>
              </a:lnSpc>
              <a:spcBef>
                <a:spcPts val="700"/>
              </a:spcBef>
              <a:buClr>
                <a:srgbClr val="A50021"/>
              </a:buClr>
              <a:buSzPct val="75000"/>
              <a:buFont typeface="Wingdings" pitchFamily="2" charset="2"/>
              <a:buChar char="q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3200" dirty="0" smtClean="0">
                <a:solidFill>
                  <a:srgbClr val="0070C0"/>
                </a:solidFill>
              </a:rPr>
              <a:t> </a:t>
            </a:r>
            <a:r>
              <a:rPr lang="fr-FR" sz="3200" b="1" dirty="0" smtClean="0">
                <a:solidFill>
                  <a:srgbClr val="0070C0"/>
                </a:solidFill>
              </a:rPr>
              <a:t>VISION </a:t>
            </a:r>
          </a:p>
          <a:p>
            <a:pPr marL="457200" indent="-455613">
              <a:lnSpc>
                <a:spcPct val="90000"/>
              </a:lnSpc>
              <a:spcBef>
                <a:spcPts val="700"/>
              </a:spcBef>
              <a:buClr>
                <a:srgbClr val="A50021"/>
              </a:buClr>
              <a:buSzPct val="7500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3200" dirty="0" smtClean="0">
                <a:solidFill>
                  <a:srgbClr val="0070C0"/>
                </a:solidFill>
              </a:rPr>
              <a:t>     </a:t>
            </a:r>
            <a:r>
              <a:rPr lang="fr-FR" sz="3200" dirty="0" err="1" smtClean="0">
                <a:solidFill>
                  <a:srgbClr val="0070C0"/>
                </a:solidFill>
              </a:rPr>
              <a:t>Give</a:t>
            </a:r>
            <a:r>
              <a:rPr lang="fr-FR" sz="3200" dirty="0" smtClean="0">
                <a:solidFill>
                  <a:srgbClr val="0070C0"/>
                </a:solidFill>
              </a:rPr>
              <a:t> </a:t>
            </a:r>
            <a:r>
              <a:rPr lang="fr-FR" sz="3200" dirty="0" err="1" smtClean="0">
                <a:solidFill>
                  <a:srgbClr val="0070C0"/>
                </a:solidFill>
              </a:rPr>
              <a:t>joy</a:t>
            </a:r>
            <a:r>
              <a:rPr lang="fr-FR" sz="3200" dirty="0" smtClean="0">
                <a:solidFill>
                  <a:srgbClr val="0070C0"/>
                </a:solidFill>
              </a:rPr>
              <a:t> to people </a:t>
            </a:r>
            <a:r>
              <a:rPr lang="fr-FR" sz="3200" dirty="0" err="1" smtClean="0">
                <a:solidFill>
                  <a:srgbClr val="0070C0"/>
                </a:solidFill>
              </a:rPr>
              <a:t>with</a:t>
            </a:r>
            <a:r>
              <a:rPr lang="fr-FR" sz="3200" dirty="0" smtClean="0">
                <a:solidFill>
                  <a:srgbClr val="0070C0"/>
                </a:solidFill>
              </a:rPr>
              <a:t> </a:t>
            </a:r>
            <a:r>
              <a:rPr lang="fr-FR" sz="3200" dirty="0" err="1" smtClean="0">
                <a:solidFill>
                  <a:srgbClr val="0070C0"/>
                </a:solidFill>
              </a:rPr>
              <a:t>disabilities</a:t>
            </a:r>
            <a:r>
              <a:rPr lang="fr-FR" sz="3200" dirty="0" smtClean="0">
                <a:solidFill>
                  <a:srgbClr val="0070C0"/>
                </a:solidFill>
              </a:rPr>
              <a:t>; </a:t>
            </a:r>
          </a:p>
          <a:p>
            <a:pPr marL="457200" indent="-455613">
              <a:lnSpc>
                <a:spcPct val="90000"/>
              </a:lnSpc>
              <a:spcBef>
                <a:spcPts val="700"/>
              </a:spcBef>
              <a:buClr>
                <a:srgbClr val="A50021"/>
              </a:buClr>
              <a:buSzPct val="7500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3200" dirty="0">
                <a:solidFill>
                  <a:srgbClr val="0070C0"/>
                </a:solidFill>
              </a:rPr>
              <a:t>	</a:t>
            </a:r>
            <a:r>
              <a:rPr lang="fr-FR" sz="3200" dirty="0" smtClean="0">
                <a:solidFill>
                  <a:srgbClr val="0070C0"/>
                </a:solidFill>
              </a:rPr>
              <a:t>Restore </a:t>
            </a:r>
            <a:r>
              <a:rPr lang="fr-FR" sz="3200" dirty="0" err="1" smtClean="0">
                <a:solidFill>
                  <a:srgbClr val="0070C0"/>
                </a:solidFill>
              </a:rPr>
              <a:t>Hu</a:t>
            </a:r>
            <a:r>
              <a:rPr lang="fr-FR" sz="3200" dirty="0" err="1" smtClean="0">
                <a:solidFill>
                  <a:srgbClr val="0070C0"/>
                </a:solidFill>
              </a:rPr>
              <a:t>man</a:t>
            </a:r>
            <a:r>
              <a:rPr lang="fr-FR" sz="3200" dirty="0" smtClean="0">
                <a:solidFill>
                  <a:srgbClr val="0070C0"/>
                </a:solidFill>
              </a:rPr>
              <a:t> </a:t>
            </a:r>
            <a:r>
              <a:rPr lang="fr-FR" sz="3200" dirty="0" err="1" smtClean="0">
                <a:solidFill>
                  <a:srgbClr val="0070C0"/>
                </a:solidFill>
              </a:rPr>
              <a:t>Dignity</a:t>
            </a:r>
            <a:endParaRPr lang="fr-FR" sz="3200" dirty="0" smtClean="0">
              <a:solidFill>
                <a:srgbClr val="0070C0"/>
              </a:solidFill>
            </a:endParaRPr>
          </a:p>
          <a:p>
            <a:pPr marL="457200" indent="-455613">
              <a:lnSpc>
                <a:spcPct val="90000"/>
              </a:lnSpc>
              <a:spcBef>
                <a:spcPts val="700"/>
              </a:spcBef>
              <a:buClr>
                <a:srgbClr val="A50021"/>
              </a:buClr>
              <a:buSzPct val="75000"/>
              <a:buFont typeface="Wingdings" pitchFamily="2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3200" b="1" dirty="0" smtClean="0">
                <a:solidFill>
                  <a:srgbClr val="0070C0"/>
                </a:solidFill>
              </a:rPr>
              <a:t>PASSION </a:t>
            </a:r>
            <a:endParaRPr lang="fr-FR" sz="3200" b="1" dirty="0" smtClean="0">
              <a:solidFill>
                <a:srgbClr val="0070C0"/>
              </a:solidFill>
            </a:endParaRPr>
          </a:p>
          <a:p>
            <a:pPr marL="457200" indent="-455613">
              <a:lnSpc>
                <a:spcPct val="90000"/>
              </a:lnSpc>
              <a:spcBef>
                <a:spcPts val="700"/>
              </a:spcBef>
              <a:buClr>
                <a:srgbClr val="A50021"/>
              </a:buClr>
              <a:buSzPct val="7500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3200" dirty="0" smtClean="0">
                <a:solidFill>
                  <a:srgbClr val="0070C0"/>
                </a:solidFill>
              </a:rPr>
              <a:t>      </a:t>
            </a:r>
            <a:r>
              <a:rPr lang="fr-FR" sz="3200" dirty="0" err="1" smtClean="0">
                <a:solidFill>
                  <a:srgbClr val="0070C0"/>
                </a:solidFill>
              </a:rPr>
              <a:t>Meet</a:t>
            </a:r>
            <a:r>
              <a:rPr lang="fr-FR" sz="3200" dirty="0" smtClean="0">
                <a:solidFill>
                  <a:srgbClr val="0070C0"/>
                </a:solidFill>
              </a:rPr>
              <a:t> </a:t>
            </a:r>
            <a:r>
              <a:rPr lang="fr-FR" sz="3200" dirty="0" err="1" smtClean="0">
                <a:solidFill>
                  <a:srgbClr val="0070C0"/>
                </a:solidFill>
              </a:rPr>
              <a:t>my</a:t>
            </a:r>
            <a:r>
              <a:rPr lang="fr-FR" sz="3200" dirty="0" smtClean="0">
                <a:solidFill>
                  <a:srgbClr val="0070C0"/>
                </a:solidFill>
              </a:rPr>
              <a:t> </a:t>
            </a:r>
            <a:r>
              <a:rPr lang="fr-FR" sz="3200" dirty="0" err="1" smtClean="0">
                <a:solidFill>
                  <a:srgbClr val="0070C0"/>
                </a:solidFill>
              </a:rPr>
              <a:t>father’s</a:t>
            </a:r>
            <a:r>
              <a:rPr lang="fr-FR" sz="3200" dirty="0" smtClean="0">
                <a:solidFill>
                  <a:srgbClr val="0070C0"/>
                </a:solidFill>
              </a:rPr>
              <a:t> challenge </a:t>
            </a:r>
            <a:endParaRPr lang="fr-FR" sz="3200" dirty="0" smtClean="0">
              <a:solidFill>
                <a:srgbClr val="0070C0"/>
              </a:solidFill>
            </a:endParaRPr>
          </a:p>
          <a:p>
            <a:pPr marL="457200" indent="-455613">
              <a:lnSpc>
                <a:spcPct val="90000"/>
              </a:lnSpc>
              <a:spcBef>
                <a:spcPts val="700"/>
              </a:spcBef>
              <a:buClr>
                <a:srgbClr val="A50021"/>
              </a:buClr>
              <a:buSzPct val="75000"/>
              <a:buFont typeface="Wingdings" pitchFamily="2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3200" b="1" dirty="0" smtClean="0">
                <a:solidFill>
                  <a:srgbClr val="0070C0"/>
                </a:solidFill>
              </a:rPr>
              <a:t>COMMITMENT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403648" y="1052736"/>
            <a:ext cx="7286676" cy="58477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3200" b="1" dirty="0" smtClean="0"/>
              <a:t>CREATION</a:t>
            </a:r>
            <a:endParaRPr lang="fr-FR" sz="3200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871442"/>
              </p:ext>
            </p:extLst>
          </p:nvPr>
        </p:nvGraphicFramePr>
        <p:xfrm>
          <a:off x="323528" y="188640"/>
          <a:ext cx="8568951" cy="6552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6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63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63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 rowSpan="15"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PORTABLE MACHINES 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Metal</a:t>
                      </a:r>
                      <a:r>
                        <a:rPr lang="fr-FR" sz="1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2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cupboard</a:t>
                      </a:r>
                      <a:r>
                        <a:rPr lang="fr-FR" sz="1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Standing fan</a:t>
                      </a:r>
                      <a:endParaRPr lang="fr-FR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01</a:t>
                      </a:r>
                      <a:endParaRPr lang="fr-F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kern="1200" dirty="0" err="1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Work</a:t>
                      </a: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200" kern="1200" dirty="0" err="1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bench</a:t>
                      </a:r>
                      <a:endParaRPr lang="fr-FR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02</a:t>
                      </a:r>
                      <a:endParaRPr lang="fr-F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Standing frame</a:t>
                      </a:r>
                      <a:endParaRPr lang="fr-FR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02</a:t>
                      </a:r>
                      <a:endParaRPr lang="fr-F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walker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PM</a:t>
                      </a:r>
                      <a:endParaRPr lang="fr-F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Chars for </a:t>
                      </a:r>
                      <a:r>
                        <a:rPr lang="fr-FR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visitors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06</a:t>
                      </a:r>
                      <a:endParaRPr lang="fr-F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Small </a:t>
                      </a:r>
                      <a:r>
                        <a:rPr lang="fr-FR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tools</a:t>
                      </a: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01</a:t>
                      </a:r>
                      <a:endParaRPr lang="fr-F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Wooden</a:t>
                      </a:r>
                      <a:r>
                        <a:rPr lang="fr-FR" sz="12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200" dirty="0" err="1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staircase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02</a:t>
                      </a:r>
                      <a:endParaRPr lang="fr-F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Box for </a:t>
                      </a:r>
                      <a:r>
                        <a:rPr lang="fr-FR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devices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01</a:t>
                      </a:r>
                      <a:endParaRPr lang="fr-F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Benches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02</a:t>
                      </a:r>
                      <a:endParaRPr lang="fr-F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Compensation </a:t>
                      </a:r>
                      <a:r>
                        <a:rPr lang="fr-FR" sz="1200" kern="1200" dirty="0" err="1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boards</a:t>
                      </a:r>
                      <a:endParaRPr lang="fr-FR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PM</a:t>
                      </a:r>
                      <a:endParaRPr lang="fr-F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Weight</a:t>
                      </a:r>
                      <a:endParaRPr lang="fr-FR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PM</a:t>
                      </a:r>
                      <a:endParaRPr lang="fr-F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04056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Gel Pack (</a:t>
                      </a:r>
                      <a:r>
                        <a:rPr lang="fr-FR" sz="1200" dirty="0" err="1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criotherapy</a:t>
                      </a:r>
                      <a:r>
                        <a:rPr lang="fr-FR" sz="12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fr-FR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PM</a:t>
                      </a:r>
                      <a:endParaRPr lang="fr-F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pPr marL="226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kern="1200" dirty="0" err="1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Réfrigerator</a:t>
                      </a:r>
                      <a:endParaRPr lang="fr-FR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01</a:t>
                      </a:r>
                      <a:endParaRPr lang="fr-F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kern="1200" dirty="0" err="1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Pharmacy</a:t>
                      </a: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box </a:t>
                      </a:r>
                      <a:endParaRPr lang="fr-FR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01</a:t>
                      </a:r>
                      <a:endParaRPr lang="fr-F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1178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81931" y="332656"/>
            <a:ext cx="7959104" cy="93610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Statistic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 data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Distribution per </a:t>
            </a:r>
            <a:r>
              <a:rPr kumimoji="0" lang="fr-FR" sz="2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year</a:t>
            </a:r>
            <a:r>
              <a:rPr lang="fr-FR" sz="2200" b="1" dirty="0" smtClean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fr-FR" sz="2200" b="1" dirty="0" smtClean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(2009-2018)</a:t>
            </a:r>
            <a:endParaRPr kumimoji="0" lang="fr-FR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7082018"/>
              </p:ext>
            </p:extLst>
          </p:nvPr>
        </p:nvGraphicFramePr>
        <p:xfrm>
          <a:off x="467544" y="1393670"/>
          <a:ext cx="8208912" cy="5293256"/>
        </p:xfrm>
        <a:graphic>
          <a:graphicData uri="http://schemas.openxmlformats.org/drawingml/2006/table">
            <a:tbl>
              <a:tblPr firstRow="1" firstCol="1" bandRow="1"/>
              <a:tblGrid>
                <a:gridCol w="4651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7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697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b="1" u="sng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Situation per </a:t>
                      </a:r>
                      <a:r>
                        <a:rPr lang="fr-FR" sz="1800" b="1" u="sng" dirty="0" err="1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year</a:t>
                      </a:r>
                      <a:endParaRPr lang="fr-FR" sz="3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 err="1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</a:rPr>
                        <a:t>Number</a:t>
                      </a:r>
                      <a:r>
                        <a:rPr lang="fr-FR" sz="1800" b="1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fr-FR" sz="1800" b="1" dirty="0" err="1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</a:rPr>
                        <a:t>quoted</a:t>
                      </a:r>
                      <a:endParaRPr lang="fr-FR" sz="3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48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Patients </a:t>
                      </a:r>
                      <a:r>
                        <a:rPr lang="fr-FR" sz="1800" dirty="0" smtClean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 </a:t>
                      </a:r>
                      <a:r>
                        <a:rPr lang="fr-FR" sz="1800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2009</a:t>
                      </a:r>
                      <a:endParaRPr lang="fr-FR" sz="32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</a:rPr>
                        <a:t>50</a:t>
                      </a:r>
                      <a:endParaRPr lang="fr-FR" sz="32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48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Patients </a:t>
                      </a:r>
                      <a:r>
                        <a:rPr lang="fr-FR" sz="1800" dirty="0" smtClean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 </a:t>
                      </a:r>
                      <a:r>
                        <a:rPr lang="fr-FR" sz="1800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2010</a:t>
                      </a:r>
                      <a:endParaRPr lang="fr-FR" sz="32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</a:rPr>
                        <a:t>100</a:t>
                      </a:r>
                      <a:endParaRPr lang="fr-FR" sz="32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48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Patients </a:t>
                      </a:r>
                      <a:r>
                        <a:rPr lang="fr-FR" sz="1800" dirty="0" smtClean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 </a:t>
                      </a:r>
                      <a:r>
                        <a:rPr lang="fr-FR" sz="1800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2011</a:t>
                      </a:r>
                      <a:endParaRPr lang="fr-FR" sz="32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</a:rPr>
                        <a:t>102</a:t>
                      </a:r>
                      <a:endParaRPr lang="fr-FR" sz="32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48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Patients </a:t>
                      </a:r>
                      <a:r>
                        <a:rPr lang="fr-FR" sz="1800" dirty="0" smtClean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 </a:t>
                      </a:r>
                      <a:r>
                        <a:rPr lang="fr-FR" sz="1800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2012</a:t>
                      </a:r>
                      <a:endParaRPr lang="fr-FR" sz="32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128</a:t>
                      </a:r>
                      <a:endParaRPr lang="fr-FR" sz="32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348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Patients </a:t>
                      </a:r>
                      <a:r>
                        <a:rPr lang="fr-FR" sz="1800" dirty="0" smtClean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 </a:t>
                      </a:r>
                      <a:r>
                        <a:rPr lang="fr-FR" sz="1800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2013</a:t>
                      </a:r>
                      <a:endParaRPr lang="fr-FR" sz="32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200</a:t>
                      </a:r>
                      <a:endParaRPr lang="fr-FR" sz="32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348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Patient </a:t>
                      </a:r>
                      <a:r>
                        <a:rPr lang="fr-FR" sz="1800" dirty="0" smtClean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 </a:t>
                      </a:r>
                      <a:r>
                        <a:rPr lang="fr-FR" sz="1800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2014</a:t>
                      </a:r>
                      <a:endParaRPr lang="fr-FR" sz="32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</a:t>
                      </a:r>
                      <a:endParaRPr lang="fr-FR" sz="32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348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Patients </a:t>
                      </a:r>
                      <a:r>
                        <a:rPr lang="fr-FR" sz="1800" dirty="0" smtClean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 </a:t>
                      </a:r>
                      <a:r>
                        <a:rPr lang="fr-FR" sz="1800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2015</a:t>
                      </a:r>
                      <a:endParaRPr lang="fr-FR" sz="32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300</a:t>
                      </a:r>
                      <a:endParaRPr lang="fr-FR" sz="32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348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Patients </a:t>
                      </a:r>
                      <a:r>
                        <a:rPr lang="fr-FR" sz="1800" dirty="0" smtClean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 </a:t>
                      </a:r>
                      <a:r>
                        <a:rPr lang="fr-FR" sz="1800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2016</a:t>
                      </a:r>
                      <a:endParaRPr lang="fr-FR" sz="32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302</a:t>
                      </a:r>
                      <a:endParaRPr lang="fr-FR" sz="32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348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Patients </a:t>
                      </a:r>
                      <a:r>
                        <a:rPr lang="fr-FR" sz="1800" dirty="0" smtClean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 </a:t>
                      </a:r>
                      <a:r>
                        <a:rPr lang="fr-FR" sz="1800" dirty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2017</a:t>
                      </a:r>
                      <a:endParaRPr lang="fr-FR" sz="32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330</a:t>
                      </a:r>
                      <a:endParaRPr lang="fr-FR" sz="32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151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</a:rPr>
                        <a:t>Patients</a:t>
                      </a:r>
                      <a:r>
                        <a:rPr lang="fr-FR" sz="1800" baseline="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800" baseline="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</a:rPr>
                        <a:t>in </a:t>
                      </a:r>
                      <a:r>
                        <a:rPr lang="fr-FR" sz="1800" baseline="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</a:rPr>
                        <a:t>2018</a:t>
                      </a:r>
                      <a:endParaRPr lang="fr-FR" sz="18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</a:rPr>
                        <a:t>318</a:t>
                      </a:r>
                      <a:endParaRPr lang="fr-FR" sz="18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348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Total</a:t>
                      </a:r>
                      <a:endParaRPr lang="fr-FR" sz="3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Times New Roman" panose="02020603050405020304" pitchFamily="18" charset="0"/>
                        </a:rPr>
                        <a:t>2031</a:t>
                      </a:r>
                      <a:endParaRPr lang="fr-FR" sz="3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7871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fr-FR" dirty="0" smtClean="0"/>
              <a:t>DIFFICULTIES OF THE </a:t>
            </a:r>
            <a:r>
              <a:rPr lang="fr-FR" dirty="0" smtClean="0"/>
              <a:t>CRAPH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556792"/>
            <a:ext cx="8784976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-  </a:t>
            </a:r>
            <a:r>
              <a:rPr lang="fr-FR" b="1" dirty="0" err="1" smtClean="0"/>
              <a:t>Lack</a:t>
            </a:r>
            <a:r>
              <a:rPr lang="fr-FR" b="1" dirty="0" smtClean="0"/>
              <a:t> of </a:t>
            </a:r>
            <a:r>
              <a:rPr lang="fr-FR" b="1" dirty="0" err="1" smtClean="0"/>
              <a:t>qualified</a:t>
            </a:r>
            <a:r>
              <a:rPr lang="fr-FR" b="1" dirty="0" smtClean="0"/>
              <a:t> staff</a:t>
            </a:r>
            <a:endParaRPr lang="fr-FR" b="1" dirty="0" smtClean="0"/>
          </a:p>
          <a:p>
            <a:pPr marL="0" indent="0" algn="ctr">
              <a:buNone/>
            </a:pPr>
            <a:r>
              <a:rPr lang="fr-FR" i="1" dirty="0" smtClean="0"/>
              <a:t>CRAPH </a:t>
            </a:r>
            <a:r>
              <a:rPr lang="fr-FR" i="1" dirty="0" err="1" smtClean="0"/>
              <a:t>is</a:t>
            </a:r>
            <a:r>
              <a:rPr lang="fr-FR" i="1" dirty="0" smtClean="0"/>
              <a:t> </a:t>
            </a:r>
            <a:r>
              <a:rPr lang="fr-FR" i="1" dirty="0" err="1" smtClean="0"/>
              <a:t>looking</a:t>
            </a:r>
            <a:r>
              <a:rPr lang="fr-FR" i="1" dirty="0" smtClean="0"/>
              <a:t> for </a:t>
            </a:r>
            <a:r>
              <a:rPr lang="fr-FR" i="1" dirty="0" err="1" smtClean="0"/>
              <a:t>well</a:t>
            </a:r>
            <a:r>
              <a:rPr lang="fr-FR" i="1" dirty="0" smtClean="0"/>
              <a:t> </a:t>
            </a:r>
            <a:r>
              <a:rPr lang="fr-FR" i="1" dirty="0" err="1" smtClean="0"/>
              <a:t>trained</a:t>
            </a:r>
            <a:r>
              <a:rPr lang="fr-FR" i="1" dirty="0" smtClean="0"/>
              <a:t> </a:t>
            </a:r>
            <a:r>
              <a:rPr lang="fr-FR" i="1" dirty="0" err="1" smtClean="0"/>
              <a:t>technologists</a:t>
            </a:r>
            <a:r>
              <a:rPr lang="fr-FR" i="1" dirty="0" smtClean="0"/>
              <a:t> in </a:t>
            </a:r>
            <a:r>
              <a:rPr lang="fr-FR" i="1" dirty="0" err="1" smtClean="0"/>
              <a:t>order</a:t>
            </a:r>
            <a:r>
              <a:rPr lang="fr-FR" i="1" dirty="0" smtClean="0"/>
              <a:t> to </a:t>
            </a:r>
            <a:r>
              <a:rPr lang="fr-FR" i="1" dirty="0" err="1" smtClean="0"/>
              <a:t>better</a:t>
            </a:r>
            <a:r>
              <a:rPr lang="fr-FR" i="1" dirty="0" smtClean="0"/>
              <a:t> face the </a:t>
            </a:r>
            <a:r>
              <a:rPr lang="fr-FR" i="1" dirty="0" err="1" smtClean="0"/>
              <a:t>needs</a:t>
            </a:r>
            <a:r>
              <a:rPr lang="fr-FR" i="1" dirty="0" smtClean="0"/>
              <a:t>,</a:t>
            </a:r>
            <a:endParaRPr lang="fr-FR" i="1" dirty="0" smtClean="0"/>
          </a:p>
          <a:p>
            <a:pPr marL="0" indent="0">
              <a:buNone/>
            </a:pPr>
            <a:r>
              <a:rPr lang="fr-FR" dirty="0" smtClean="0"/>
              <a:t>- </a:t>
            </a:r>
            <a:r>
              <a:rPr lang="fr-FR" b="1" dirty="0" smtClean="0"/>
              <a:t>Training of </a:t>
            </a:r>
            <a:r>
              <a:rPr lang="fr-FR" b="1" dirty="0" err="1" smtClean="0"/>
              <a:t>Gabonese</a:t>
            </a:r>
            <a:r>
              <a:rPr lang="fr-FR" b="1" dirty="0" smtClean="0"/>
              <a:t> </a:t>
            </a:r>
            <a:r>
              <a:rPr lang="fr-FR" b="1" dirty="0" err="1" smtClean="0"/>
              <a:t>women</a:t>
            </a:r>
            <a:r>
              <a:rPr lang="fr-FR" b="1" dirty="0" smtClean="0"/>
              <a:t> to </a:t>
            </a:r>
            <a:r>
              <a:rPr lang="fr-FR" b="1" dirty="0" err="1" smtClean="0"/>
              <a:t>Orthopaedics</a:t>
            </a:r>
            <a:r>
              <a:rPr lang="fr-FR" b="1" dirty="0" smtClean="0"/>
              <a:t>,</a:t>
            </a:r>
            <a:endParaRPr lang="fr-FR" b="1" dirty="0" smtClean="0"/>
          </a:p>
          <a:p>
            <a:pPr>
              <a:buFontTx/>
              <a:buChar char="-"/>
            </a:pPr>
            <a:r>
              <a:rPr lang="fr-FR" b="1" dirty="0" smtClean="0"/>
              <a:t>Delay in the </a:t>
            </a:r>
            <a:r>
              <a:rPr lang="fr-FR" b="1" dirty="0" smtClean="0"/>
              <a:t>payement of service provisions </a:t>
            </a:r>
            <a:endParaRPr lang="fr-FR" b="1" dirty="0" smtClean="0"/>
          </a:p>
          <a:p>
            <a:pPr marL="0" indent="0" algn="ctr">
              <a:buNone/>
            </a:pPr>
            <a:r>
              <a:rPr lang="fr-FR" b="1" dirty="0" smtClean="0"/>
              <a:t>( CNSS,CNAMGS </a:t>
            </a:r>
            <a:r>
              <a:rPr lang="fr-FR" b="1" dirty="0" err="1" smtClean="0"/>
              <a:t>Etc</a:t>
            </a:r>
            <a:r>
              <a:rPr lang="fr-FR" b="1" dirty="0" smtClean="0"/>
              <a:t>,,,) </a:t>
            </a:r>
          </a:p>
          <a:p>
            <a:pPr>
              <a:buFontTx/>
              <a:buChar char="-"/>
            </a:pPr>
            <a:r>
              <a:rPr lang="fr-FR" b="1" dirty="0" smtClean="0"/>
              <a:t>Equipment in </a:t>
            </a:r>
            <a:r>
              <a:rPr lang="fr-FR" b="1" dirty="0" smtClean="0"/>
              <a:t>machines</a:t>
            </a:r>
          </a:p>
          <a:p>
            <a:pPr>
              <a:buFontTx/>
              <a:buChar char="-"/>
            </a:pPr>
            <a:r>
              <a:rPr lang="fr-FR" b="1" dirty="0" err="1"/>
              <a:t>O</a:t>
            </a:r>
            <a:r>
              <a:rPr lang="fr-FR" b="1" dirty="0" err="1" smtClean="0"/>
              <a:t>rthopedic</a:t>
            </a:r>
            <a:r>
              <a:rPr lang="fr-FR" b="1" dirty="0" smtClean="0"/>
              <a:t> components </a:t>
            </a:r>
            <a:r>
              <a:rPr lang="fr-FR" b="1" dirty="0" err="1" smtClean="0"/>
              <a:t>supply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8273248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fr-FR" dirty="0" err="1" smtClean="0"/>
              <a:t>Results</a:t>
            </a:r>
            <a:r>
              <a:rPr lang="fr-FR" dirty="0"/>
              <a:t> and </a:t>
            </a:r>
            <a:r>
              <a:rPr lang="fr-FR" dirty="0" err="1" smtClean="0"/>
              <a:t>testimonials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err="1" smtClean="0"/>
              <a:t>videos</a:t>
            </a:r>
            <a:r>
              <a:rPr lang="fr-FR" dirty="0" smtClean="0"/>
              <a:t> and images</a:t>
            </a:r>
            <a:endParaRPr lang="fr-FR" dirty="0"/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28800"/>
            <a:ext cx="3502484" cy="466997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663080"/>
            <a:ext cx="4022220" cy="30166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065157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fr-FR" dirty="0" smtClean="0"/>
              <a:t>Project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514294"/>
            <a:ext cx="8712968" cy="4853136"/>
          </a:xfrm>
        </p:spPr>
        <p:txBody>
          <a:bodyPr/>
          <a:lstStyle/>
          <a:p>
            <a:endParaRPr lang="fr-FR" dirty="0" smtClean="0"/>
          </a:p>
          <a:p>
            <a:pPr algn="ctr"/>
            <a:r>
              <a:rPr lang="fr-FR" b="1" dirty="0" smtClean="0"/>
              <a:t>Construction </a:t>
            </a:r>
            <a:r>
              <a:rPr lang="fr-FR" b="1" dirty="0" smtClean="0"/>
              <a:t>and Equipment of the </a:t>
            </a:r>
            <a:r>
              <a:rPr lang="fr-FR" b="1" dirty="0" err="1" smtClean="0"/>
              <a:t>Orthopedic</a:t>
            </a:r>
            <a:r>
              <a:rPr lang="fr-FR" b="1" dirty="0" smtClean="0"/>
              <a:t> centre and Training </a:t>
            </a:r>
            <a:r>
              <a:rPr lang="fr-FR" b="1" dirty="0" err="1" smtClean="0"/>
              <a:t>School</a:t>
            </a:r>
            <a:r>
              <a:rPr lang="fr-FR" b="1" dirty="0" smtClean="0"/>
              <a:t> in </a:t>
            </a:r>
            <a:r>
              <a:rPr lang="fr-FR" b="1" dirty="0" smtClean="0"/>
              <a:t>Gabon </a:t>
            </a:r>
            <a:endParaRPr lang="fr-FR" b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1997" y="3068960"/>
            <a:ext cx="2981737" cy="360165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3198734"/>
            <a:ext cx="2703209" cy="3604279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0409" y="3212976"/>
            <a:ext cx="3144342" cy="2288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4268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fr-FR" b="1" dirty="0" smtClean="0"/>
              <a:t>Conclusion</a:t>
            </a:r>
            <a:endParaRPr lang="fr-FR" b="1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6973" y="1412776"/>
            <a:ext cx="3667797" cy="373036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ZoneTexte 5"/>
          <p:cNvSpPr txBox="1"/>
          <p:nvPr/>
        </p:nvSpPr>
        <p:spPr>
          <a:xfrm>
            <a:off x="395536" y="1988840"/>
            <a:ext cx="4451437" cy="22467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When </a:t>
            </a:r>
            <a:r>
              <a:rPr lang="en-US" sz="2800" b="1" i="1" dirty="0">
                <a:solidFill>
                  <a:schemeClr val="tx1"/>
                </a:solidFill>
              </a:rPr>
              <a:t>you have the vision of something</a:t>
            </a:r>
          </a:p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You </a:t>
            </a:r>
            <a:r>
              <a:rPr lang="en-US" sz="2800" b="1" i="1" dirty="0">
                <a:solidFill>
                  <a:schemeClr val="tx1"/>
                </a:solidFill>
              </a:rPr>
              <a:t>have </a:t>
            </a:r>
            <a:r>
              <a:rPr lang="en-US" sz="2800" b="1" i="1" dirty="0" smtClean="0">
                <a:solidFill>
                  <a:schemeClr val="tx1"/>
                </a:solidFill>
              </a:rPr>
              <a:t>a passion </a:t>
            </a:r>
            <a:r>
              <a:rPr lang="en-US" sz="2800" b="1" i="1" smtClean="0">
                <a:solidFill>
                  <a:schemeClr val="tx1"/>
                </a:solidFill>
              </a:rPr>
              <a:t>to realize </a:t>
            </a:r>
            <a:r>
              <a:rPr lang="en-US" sz="2800" b="1" i="1" dirty="0" smtClean="0">
                <a:solidFill>
                  <a:schemeClr val="tx1"/>
                </a:solidFill>
              </a:rPr>
              <a:t>thing</a:t>
            </a:r>
            <a:endParaRPr lang="fr-FR" sz="2800" b="1" i="1" dirty="0">
              <a:solidFill>
                <a:schemeClr val="tx1"/>
              </a:solidFill>
            </a:endParaRPr>
          </a:p>
          <a:p>
            <a:endParaRPr lang="fr-FR" sz="2800" b="1" dirty="0"/>
          </a:p>
        </p:txBody>
      </p:sp>
      <p:sp>
        <p:nvSpPr>
          <p:cNvPr id="8" name="ZoneTexte 5"/>
          <p:cNvSpPr txBox="1"/>
          <p:nvPr/>
        </p:nvSpPr>
        <p:spPr>
          <a:xfrm>
            <a:off x="4427984" y="5138028"/>
            <a:ext cx="4451437" cy="523220"/>
          </a:xfrm>
          <a:prstGeom prst="rect">
            <a:avLst/>
          </a:prstGeom>
          <a:gradFill>
            <a:gsLst>
              <a:gs pos="0">
                <a:schemeClr val="bg1"/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b="1" i="1" dirty="0" err="1" smtClean="0">
                <a:solidFill>
                  <a:schemeClr val="tx1"/>
                </a:solidFill>
              </a:rPr>
              <a:t>Diboti</a:t>
            </a:r>
            <a:r>
              <a:rPr lang="fr-FR" sz="2800" b="1" i="1" dirty="0" smtClean="0">
                <a:solidFill>
                  <a:schemeClr val="tx1"/>
                </a:solidFill>
              </a:rPr>
              <a:t> </a:t>
            </a:r>
            <a:r>
              <a:rPr lang="fr-FR" sz="2800" b="1" i="1" dirty="0" smtClean="0">
                <a:solidFill>
                  <a:schemeClr val="tx1"/>
                </a:solidFill>
              </a:rPr>
              <a:t>(</a:t>
            </a:r>
            <a:r>
              <a:rPr lang="fr-FR" sz="2800" b="1" i="1" dirty="0" err="1" smtClean="0">
                <a:solidFill>
                  <a:schemeClr val="tx1"/>
                </a:solidFill>
              </a:rPr>
              <a:t>T</a:t>
            </a:r>
            <a:r>
              <a:rPr lang="fr-FR" sz="2800" b="1" i="1" dirty="0" err="1" smtClean="0">
                <a:solidFill>
                  <a:schemeClr val="tx1"/>
                </a:solidFill>
              </a:rPr>
              <a:t>hank</a:t>
            </a:r>
            <a:r>
              <a:rPr lang="fr-FR" sz="2800" b="1" i="1" dirty="0" smtClean="0">
                <a:solidFill>
                  <a:schemeClr val="tx1"/>
                </a:solidFill>
              </a:rPr>
              <a:t> </a:t>
            </a:r>
            <a:r>
              <a:rPr lang="fr-FR" sz="2800" b="1" i="1" dirty="0" err="1" smtClean="0">
                <a:solidFill>
                  <a:schemeClr val="tx1"/>
                </a:solidFill>
              </a:rPr>
              <a:t>you</a:t>
            </a:r>
            <a:r>
              <a:rPr lang="fr-FR" sz="2800" b="1" i="1" dirty="0" smtClean="0">
                <a:solidFill>
                  <a:schemeClr val="tx1"/>
                </a:solidFill>
              </a:rPr>
              <a:t>)</a:t>
            </a:r>
            <a:endParaRPr lang="fr-FR" sz="28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533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971600" y="620688"/>
            <a:ext cx="2928958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2400" dirty="0" smtClean="0"/>
              <a:t>INTRODUCTION</a:t>
            </a:r>
            <a:endParaRPr lang="fr-FR" sz="2400" dirty="0"/>
          </a:p>
        </p:txBody>
      </p:sp>
      <p:sp>
        <p:nvSpPr>
          <p:cNvPr id="7" name="Rectangle 6"/>
          <p:cNvSpPr/>
          <p:nvPr/>
        </p:nvSpPr>
        <p:spPr>
          <a:xfrm>
            <a:off x="395536" y="1484784"/>
            <a:ext cx="8177562" cy="21390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0000"/>
                </a:solidFill>
                <a:latin typeface="Century Gothic" pitchFamily="34" charset="0"/>
              </a:rPr>
              <a:t>Gabon</a:t>
            </a:r>
            <a:r>
              <a:rPr lang="en-US" dirty="0">
                <a:solidFill>
                  <a:srgbClr val="000000"/>
                </a:solidFill>
                <a:latin typeface="Century Gothic" pitchFamily="34" charset="0"/>
              </a:rPr>
              <a:t>, like all other developing countries, has </a:t>
            </a:r>
            <a:r>
              <a:rPr lang="en-US" dirty="0" smtClean="0">
                <a:solidFill>
                  <a:srgbClr val="000000"/>
                </a:solidFill>
                <a:latin typeface="Century Gothic" pitchFamily="34" charset="0"/>
              </a:rPr>
              <a:t>huge </a:t>
            </a:r>
            <a:r>
              <a:rPr lang="en-US" dirty="0">
                <a:solidFill>
                  <a:srgbClr val="000000"/>
                </a:solidFill>
                <a:latin typeface="Century Gothic" pitchFamily="34" charset="0"/>
              </a:rPr>
              <a:t>problems.</a:t>
            </a:r>
            <a:endParaRPr kumimoji="0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 </a:t>
            </a:r>
            <a:endParaRPr kumimoji="0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  <a:latin typeface="Century Gothic" pitchFamily="34" charset="0"/>
              </a:rPr>
              <a:t>In </a:t>
            </a:r>
            <a:r>
              <a:rPr lang="en-US" dirty="0" smtClean="0">
                <a:solidFill>
                  <a:srgbClr val="000000"/>
                </a:solidFill>
                <a:latin typeface="Century Gothic" pitchFamily="34" charset="0"/>
              </a:rPr>
              <a:t>health field, as far as people with disabilities are </a:t>
            </a:r>
            <a:r>
              <a:rPr lang="en-US" dirty="0" err="1" smtClean="0">
                <a:solidFill>
                  <a:srgbClr val="000000"/>
                </a:solidFill>
                <a:latin typeface="Century Gothic" pitchFamily="34" charset="0"/>
              </a:rPr>
              <a:t>concernerd</a:t>
            </a:r>
            <a:r>
              <a:rPr lang="en-US" dirty="0" smtClean="0">
                <a:solidFill>
                  <a:srgbClr val="000000"/>
                </a:solidFill>
                <a:latin typeface="Century Gothic" pitchFamily="34" charset="0"/>
              </a:rPr>
              <a:t>, </a:t>
            </a:r>
            <a:r>
              <a:rPr lang="en-US" dirty="0">
                <a:solidFill>
                  <a:srgbClr val="000000"/>
                </a:solidFill>
                <a:latin typeface="Century Gothic" pitchFamily="34" charset="0"/>
              </a:rPr>
              <a:t>despite the tireless efforts of the government, much remains to be done. </a:t>
            </a:r>
            <a:endParaRPr lang="en-US" dirty="0" smtClean="0">
              <a:solidFill>
                <a:srgbClr val="000000"/>
              </a:solidFill>
              <a:latin typeface="Century Gothic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  <a:latin typeface="Century Gothic" pitchFamily="34" charset="0"/>
              </a:rPr>
              <a:t>Several surveys reveal a significant rate of disabilities throughout the national territory, so it is true that many children are born, grow up and die with their disability after a </a:t>
            </a:r>
            <a:r>
              <a:rPr lang="en-US" dirty="0" smtClean="0">
                <a:solidFill>
                  <a:srgbClr val="000000"/>
                </a:solidFill>
                <a:latin typeface="Century Gothic" pitchFamily="34" charset="0"/>
              </a:rPr>
              <a:t>family, </a:t>
            </a:r>
            <a:r>
              <a:rPr lang="en-US" dirty="0">
                <a:solidFill>
                  <a:srgbClr val="000000"/>
                </a:solidFill>
                <a:latin typeface="Century Gothic" pitchFamily="34" charset="0"/>
              </a:rPr>
              <a:t>school, social and professional </a:t>
            </a:r>
            <a:r>
              <a:rPr lang="en-US" dirty="0" smtClean="0">
                <a:solidFill>
                  <a:srgbClr val="000000"/>
                </a:solidFill>
                <a:latin typeface="Century Gothic" pitchFamily="34" charset="0"/>
              </a:rPr>
              <a:t>painful life.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0991"/>
            <a:ext cx="8229600" cy="1138138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FFFF00"/>
                </a:solidFill>
              </a:rPr>
              <a:t/>
            </a:r>
            <a:br>
              <a:rPr lang="fr-FR" b="1" dirty="0" smtClean="0">
                <a:solidFill>
                  <a:srgbClr val="FFFF00"/>
                </a:solidFill>
              </a:rPr>
            </a:br>
            <a:r>
              <a:rPr lang="fr-FR" b="1" dirty="0" smtClean="0">
                <a:solidFill>
                  <a:schemeClr val="bg1"/>
                </a:solidFill>
              </a:rPr>
              <a:t>GEOGRAPHIC LOCATION</a:t>
            </a:r>
            <a:r>
              <a:rPr lang="fr-FR" b="1" u="sng" dirty="0" smtClean="0">
                <a:solidFill>
                  <a:schemeClr val="bg1"/>
                </a:solidFill>
              </a:rPr>
              <a:t>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Gabon </a:t>
            </a:r>
            <a:r>
              <a:rPr lang="en-US" dirty="0"/>
              <a:t>is a country of Central Africa, which is bathed by the Atlantic Ocean. It has 800 km of coast, and is crossed by the </a:t>
            </a:r>
            <a:r>
              <a:rPr lang="en-US" dirty="0" smtClean="0"/>
              <a:t>Equator</a:t>
            </a:r>
            <a:r>
              <a:rPr lang="en-US" dirty="0"/>
              <a:t>. It is limited </a:t>
            </a:r>
            <a:r>
              <a:rPr lang="en-US" dirty="0" smtClean="0"/>
              <a:t>at </a:t>
            </a:r>
            <a:r>
              <a:rPr lang="en-US" dirty="0"/>
              <a:t>the North by Equatorial Guinea, Cameroon and </a:t>
            </a:r>
            <a:r>
              <a:rPr lang="en-US" dirty="0" smtClean="0"/>
              <a:t>at </a:t>
            </a:r>
            <a:r>
              <a:rPr lang="en-US" dirty="0"/>
              <a:t>the </a:t>
            </a:r>
            <a:r>
              <a:rPr lang="en-US" dirty="0" smtClean="0"/>
              <a:t>South East </a:t>
            </a:r>
            <a:r>
              <a:rPr lang="en-US" dirty="0"/>
              <a:t>by Congo.</a:t>
            </a:r>
            <a:endParaRPr lang="fr-FR" dirty="0"/>
          </a:p>
          <a:p>
            <a:r>
              <a:rPr lang="en-US" dirty="0" smtClean="0"/>
              <a:t>The </a:t>
            </a:r>
            <a:r>
              <a:rPr lang="en-US" dirty="0"/>
              <a:t>country is full of many important riches such as oil, uranium, manganese, iron, lead, silver </a:t>
            </a:r>
            <a:r>
              <a:rPr lang="en-US" dirty="0" smtClean="0"/>
              <a:t>among others…..</a:t>
            </a:r>
            <a:endParaRPr lang="fr-FR" dirty="0"/>
          </a:p>
          <a:p>
            <a:r>
              <a:rPr lang="en-US" dirty="0" smtClean="0"/>
              <a:t>It </a:t>
            </a:r>
            <a:r>
              <a:rPr lang="en-US" dirty="0"/>
              <a:t>has one of the highest per capita incomes in Black Africa.</a:t>
            </a:r>
            <a:endParaRPr lang="fr-FR" dirty="0"/>
          </a:p>
          <a:p>
            <a:r>
              <a:rPr lang="fr-FR" dirty="0" err="1" smtClean="0"/>
              <a:t>Its</a:t>
            </a:r>
            <a:r>
              <a:rPr lang="fr-FR" dirty="0" smtClean="0"/>
              <a:t> </a:t>
            </a:r>
            <a:r>
              <a:rPr lang="fr-FR" dirty="0" smtClean="0"/>
              <a:t>population </a:t>
            </a:r>
            <a:r>
              <a:rPr lang="fr-FR" dirty="0" err="1" smtClean="0"/>
              <a:t>is</a:t>
            </a:r>
            <a:r>
              <a:rPr lang="fr-FR" dirty="0" smtClean="0"/>
              <a:t>  </a:t>
            </a:r>
            <a:r>
              <a:rPr lang="fr-FR" dirty="0">
                <a:solidFill>
                  <a:srgbClr val="FF0000"/>
                </a:solidFill>
              </a:rPr>
              <a:t>1 587 685 </a:t>
            </a:r>
            <a:r>
              <a:rPr lang="fr-FR" dirty="0" err="1" smtClean="0"/>
              <a:t>inh</a:t>
            </a:r>
            <a:r>
              <a:rPr lang="fr-FR" dirty="0" err="1" smtClean="0"/>
              <a:t>abitants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a surface of </a:t>
            </a:r>
            <a:r>
              <a:rPr lang="fr-FR" dirty="0">
                <a:solidFill>
                  <a:srgbClr val="FF0000"/>
                </a:solidFill>
              </a:rPr>
              <a:t>267 667 km2</a:t>
            </a:r>
            <a:r>
              <a:rPr lang="fr-FR" dirty="0"/>
              <a:t>. </a:t>
            </a:r>
          </a:p>
          <a:p>
            <a:r>
              <a:rPr lang="fr-FR" dirty="0" err="1" smtClean="0"/>
              <a:t>Gabon’s</a:t>
            </a:r>
            <a:r>
              <a:rPr lang="fr-FR" dirty="0" smtClean="0"/>
              <a:t> capital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/>
              <a:t>Libreville, </a:t>
            </a:r>
            <a:r>
              <a:rPr lang="fr-FR" dirty="0" err="1" smtClean="0"/>
              <a:t>wih</a:t>
            </a:r>
            <a:r>
              <a:rPr lang="fr-FR" dirty="0" smtClean="0"/>
              <a:t>  </a:t>
            </a:r>
            <a:r>
              <a:rPr lang="fr-FR" dirty="0">
                <a:solidFill>
                  <a:srgbClr val="FF0000"/>
                </a:solidFill>
              </a:rPr>
              <a:t>700 000 </a:t>
            </a:r>
            <a:r>
              <a:rPr lang="fr-FR" dirty="0" err="1" smtClean="0">
                <a:solidFill>
                  <a:srgbClr val="FF0000"/>
                </a:solidFill>
              </a:rPr>
              <a:t>inhabitants</a:t>
            </a:r>
            <a:r>
              <a:rPr lang="fr-FR" dirty="0"/>
              <a:t>. </a:t>
            </a:r>
            <a:r>
              <a:rPr lang="fr-FR" dirty="0" smtClean="0"/>
              <a:t>The official </a:t>
            </a:r>
            <a:r>
              <a:rPr lang="fr-FR" dirty="0" err="1" smtClean="0"/>
              <a:t>language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French and </a:t>
            </a:r>
            <a:r>
              <a:rPr lang="fr-FR" dirty="0" err="1" smtClean="0"/>
              <a:t>its</a:t>
            </a:r>
            <a:r>
              <a:rPr lang="fr-FR" dirty="0" smtClean="0"/>
              <a:t> </a:t>
            </a:r>
            <a:r>
              <a:rPr lang="fr-FR" dirty="0" err="1" smtClean="0"/>
              <a:t>currency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CFA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 smtClean="0"/>
              <a:t>The </a:t>
            </a:r>
            <a:r>
              <a:rPr lang="fr-FR" dirty="0" err="1" smtClean="0"/>
              <a:t>Gabonese</a:t>
            </a:r>
            <a:r>
              <a:rPr lang="fr-FR" dirty="0" smtClean="0"/>
              <a:t> </a:t>
            </a:r>
            <a:r>
              <a:rPr lang="fr-FR" dirty="0" err="1" smtClean="0"/>
              <a:t>Republic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divided</a:t>
            </a:r>
            <a:r>
              <a:rPr lang="fr-FR" dirty="0" smtClean="0"/>
              <a:t> </a:t>
            </a:r>
            <a:r>
              <a:rPr lang="fr-FR" dirty="0" err="1" smtClean="0"/>
              <a:t>into</a:t>
            </a:r>
            <a:r>
              <a:rPr lang="fr-FR" dirty="0" smtClean="0"/>
              <a:t> </a:t>
            </a:r>
            <a:r>
              <a:rPr lang="fr-FR" dirty="0" err="1" smtClean="0"/>
              <a:t>nine</a:t>
            </a:r>
            <a:r>
              <a:rPr lang="fr-FR" dirty="0" smtClean="0"/>
              <a:t>(09</a:t>
            </a:r>
            <a:r>
              <a:rPr lang="fr-FR" dirty="0"/>
              <a:t>) provinces, </a:t>
            </a:r>
            <a:r>
              <a:rPr lang="fr-FR" dirty="0" err="1" smtClean="0"/>
              <a:t>each</a:t>
            </a:r>
            <a:r>
              <a:rPr lang="fr-FR" dirty="0" smtClean="0"/>
              <a:t> </a:t>
            </a:r>
            <a:r>
              <a:rPr lang="fr-FR" dirty="0" err="1" smtClean="0"/>
              <a:t>und</a:t>
            </a:r>
            <a:r>
              <a:rPr lang="fr-FR" dirty="0" err="1" smtClean="0"/>
              <a:t>er</a:t>
            </a:r>
            <a:r>
              <a:rPr lang="fr-FR" dirty="0" smtClean="0"/>
              <a:t> the </a:t>
            </a:r>
            <a:r>
              <a:rPr lang="fr-FR" dirty="0" err="1" smtClean="0"/>
              <a:t>authority</a:t>
            </a:r>
            <a:r>
              <a:rPr lang="fr-FR" dirty="0" smtClean="0"/>
              <a:t> of a </a:t>
            </a:r>
            <a:r>
              <a:rPr lang="fr-FR" dirty="0" err="1" smtClean="0"/>
              <a:t>governor</a:t>
            </a:r>
            <a:r>
              <a:rPr lang="fr-FR" dirty="0" smtClean="0"/>
              <a:t>. The </a:t>
            </a:r>
            <a:r>
              <a:rPr lang="fr-FR" dirty="0" err="1" smtClean="0"/>
              <a:t>nine</a:t>
            </a:r>
            <a:r>
              <a:rPr lang="fr-FR" dirty="0" smtClean="0"/>
              <a:t> (09</a:t>
            </a:r>
            <a:r>
              <a:rPr lang="fr-FR" dirty="0"/>
              <a:t>) provinces </a:t>
            </a:r>
            <a:r>
              <a:rPr lang="fr-FR" dirty="0" smtClean="0"/>
              <a:t>and </a:t>
            </a:r>
            <a:r>
              <a:rPr lang="fr-FR" dirty="0" err="1" smtClean="0"/>
              <a:t>their</a:t>
            </a:r>
            <a:r>
              <a:rPr lang="fr-FR" dirty="0" smtClean="0"/>
              <a:t> administrative centres are:</a:t>
            </a:r>
            <a:endParaRPr lang="fr-FR" dirty="0" smtClean="0"/>
          </a:p>
          <a:p>
            <a:endParaRPr lang="fr-FR" dirty="0"/>
          </a:p>
          <a:p>
            <a:pPr lvl="0"/>
            <a:r>
              <a:rPr lang="fr-FR" dirty="0" err="1" smtClean="0">
                <a:solidFill>
                  <a:srgbClr val="FF0000"/>
                </a:solidFill>
              </a:rPr>
              <a:t>Estuary</a:t>
            </a:r>
            <a:r>
              <a:rPr lang="fr-FR" dirty="0" smtClean="0">
                <a:solidFill>
                  <a:srgbClr val="FF0000"/>
                </a:solidFill>
              </a:rPr>
              <a:t> (Administrative centre  </a:t>
            </a:r>
            <a:r>
              <a:rPr lang="fr-FR" dirty="0">
                <a:solidFill>
                  <a:srgbClr val="FF0000"/>
                </a:solidFill>
              </a:rPr>
              <a:t>Libreville) ;</a:t>
            </a:r>
          </a:p>
          <a:p>
            <a:pPr lvl="0"/>
            <a:r>
              <a:rPr lang="fr-FR" dirty="0" smtClean="0">
                <a:solidFill>
                  <a:srgbClr val="FF0000"/>
                </a:solidFill>
              </a:rPr>
              <a:t>High-</a:t>
            </a:r>
            <a:r>
              <a:rPr lang="fr-FR" dirty="0" err="1" smtClean="0">
                <a:solidFill>
                  <a:srgbClr val="FF0000"/>
                </a:solidFill>
              </a:rPr>
              <a:t>Ogooue</a:t>
            </a:r>
            <a:r>
              <a:rPr lang="fr-FR" dirty="0" smtClean="0">
                <a:solidFill>
                  <a:srgbClr val="FF0000"/>
                </a:solidFill>
              </a:rPr>
              <a:t> (Administrative centre Franceville</a:t>
            </a:r>
            <a:r>
              <a:rPr lang="fr-FR" dirty="0">
                <a:solidFill>
                  <a:srgbClr val="FF0000"/>
                </a:solidFill>
              </a:rPr>
              <a:t>) ;</a:t>
            </a:r>
          </a:p>
          <a:p>
            <a:pPr lvl="0"/>
            <a:r>
              <a:rPr lang="fr-FR" dirty="0" smtClean="0">
                <a:solidFill>
                  <a:srgbClr val="FF0000"/>
                </a:solidFill>
              </a:rPr>
              <a:t>Middle </a:t>
            </a:r>
            <a:r>
              <a:rPr lang="fr-FR" dirty="0" err="1" smtClean="0">
                <a:solidFill>
                  <a:srgbClr val="FF0000"/>
                </a:solidFill>
              </a:rPr>
              <a:t>Ogooue</a:t>
            </a:r>
            <a:r>
              <a:rPr lang="fr-FR" dirty="0" smtClean="0">
                <a:solidFill>
                  <a:srgbClr val="FF0000"/>
                </a:solidFill>
              </a:rPr>
              <a:t> ( </a:t>
            </a:r>
            <a:r>
              <a:rPr lang="fr-FR" dirty="0">
                <a:solidFill>
                  <a:srgbClr val="FF0000"/>
                </a:solidFill>
              </a:rPr>
              <a:t>Lambaréné) ;</a:t>
            </a:r>
          </a:p>
          <a:p>
            <a:pPr lvl="0"/>
            <a:r>
              <a:rPr lang="fr-FR" dirty="0" err="1" smtClean="0">
                <a:solidFill>
                  <a:srgbClr val="FF0000"/>
                </a:solidFill>
              </a:rPr>
              <a:t>Ngounié</a:t>
            </a:r>
            <a:r>
              <a:rPr lang="fr-FR" dirty="0" smtClean="0">
                <a:solidFill>
                  <a:srgbClr val="FF0000"/>
                </a:solidFill>
              </a:rPr>
              <a:t> (Mouila</a:t>
            </a:r>
            <a:r>
              <a:rPr lang="fr-FR" dirty="0">
                <a:solidFill>
                  <a:srgbClr val="FF0000"/>
                </a:solidFill>
              </a:rPr>
              <a:t>);</a:t>
            </a:r>
          </a:p>
          <a:p>
            <a:pPr lvl="0"/>
            <a:r>
              <a:rPr lang="fr-FR" dirty="0" err="1" smtClean="0">
                <a:solidFill>
                  <a:srgbClr val="FF0000"/>
                </a:solidFill>
              </a:rPr>
              <a:t>Nyanga</a:t>
            </a:r>
            <a:r>
              <a:rPr lang="fr-FR" dirty="0" smtClean="0">
                <a:solidFill>
                  <a:srgbClr val="FF0000"/>
                </a:solidFill>
              </a:rPr>
              <a:t> (Tchibanga</a:t>
            </a:r>
            <a:r>
              <a:rPr lang="fr-FR" dirty="0">
                <a:solidFill>
                  <a:srgbClr val="FF0000"/>
                </a:solidFill>
              </a:rPr>
              <a:t>) ;</a:t>
            </a:r>
          </a:p>
          <a:p>
            <a:pPr lvl="0"/>
            <a:r>
              <a:rPr lang="fr-FR" dirty="0" smtClean="0">
                <a:solidFill>
                  <a:srgbClr val="FF0000"/>
                </a:solidFill>
              </a:rPr>
              <a:t>Maritime </a:t>
            </a:r>
            <a:r>
              <a:rPr lang="fr-FR" dirty="0" err="1" smtClean="0">
                <a:solidFill>
                  <a:srgbClr val="FF0000"/>
                </a:solidFill>
              </a:rPr>
              <a:t>Ogooue</a:t>
            </a:r>
            <a:r>
              <a:rPr lang="fr-FR" dirty="0" smtClean="0">
                <a:solidFill>
                  <a:srgbClr val="FF0000"/>
                </a:solidFill>
              </a:rPr>
              <a:t> (Port- </a:t>
            </a:r>
            <a:r>
              <a:rPr lang="fr-FR" dirty="0">
                <a:solidFill>
                  <a:srgbClr val="FF0000"/>
                </a:solidFill>
              </a:rPr>
              <a:t>Gentil) ;</a:t>
            </a:r>
          </a:p>
          <a:p>
            <a:pPr lvl="0"/>
            <a:r>
              <a:rPr lang="fr-FR" dirty="0" err="1" smtClean="0">
                <a:solidFill>
                  <a:srgbClr val="FF0000"/>
                </a:solidFill>
              </a:rPr>
              <a:t>Ogooue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>
                <a:solidFill>
                  <a:srgbClr val="FF0000"/>
                </a:solidFill>
              </a:rPr>
              <a:t>Ivindo </a:t>
            </a:r>
            <a:r>
              <a:rPr lang="fr-FR" dirty="0" smtClean="0">
                <a:solidFill>
                  <a:srgbClr val="FF0000"/>
                </a:solidFill>
              </a:rPr>
              <a:t>(Makokou</a:t>
            </a:r>
            <a:r>
              <a:rPr lang="fr-FR" dirty="0">
                <a:solidFill>
                  <a:srgbClr val="FF0000"/>
                </a:solidFill>
              </a:rPr>
              <a:t>) ;</a:t>
            </a:r>
          </a:p>
          <a:p>
            <a:pPr lvl="0"/>
            <a:r>
              <a:rPr lang="fr-FR" dirty="0" err="1" smtClean="0">
                <a:solidFill>
                  <a:srgbClr val="FF0000"/>
                </a:solidFill>
              </a:rPr>
              <a:t>Ogooue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>
                <a:solidFill>
                  <a:srgbClr val="FF0000"/>
                </a:solidFill>
              </a:rPr>
              <a:t>Lolo </a:t>
            </a:r>
            <a:r>
              <a:rPr lang="fr-FR" dirty="0" smtClean="0">
                <a:solidFill>
                  <a:srgbClr val="FF0000"/>
                </a:solidFill>
              </a:rPr>
              <a:t>(</a:t>
            </a:r>
            <a:r>
              <a:rPr lang="fr-FR" dirty="0" err="1" smtClean="0">
                <a:solidFill>
                  <a:srgbClr val="FF0000"/>
                </a:solidFill>
              </a:rPr>
              <a:t>Koulamoutou</a:t>
            </a:r>
            <a:r>
              <a:rPr lang="fr-FR" dirty="0">
                <a:solidFill>
                  <a:srgbClr val="FF0000"/>
                </a:solidFill>
              </a:rPr>
              <a:t>) ;</a:t>
            </a:r>
          </a:p>
          <a:p>
            <a:pPr lvl="0"/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>
                <a:solidFill>
                  <a:srgbClr val="FF0000"/>
                </a:solidFill>
              </a:rPr>
              <a:t>Woleu-Ntem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 smtClean="0">
                <a:solidFill>
                  <a:srgbClr val="FF0000"/>
                </a:solidFill>
              </a:rPr>
              <a:t>(Oyem</a:t>
            </a:r>
            <a:r>
              <a:rPr lang="fr-FR" dirty="0">
                <a:solidFill>
                  <a:srgbClr val="FF0000"/>
                </a:solidFill>
              </a:rPr>
              <a:t>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6506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0850063"/>
              </p:ext>
            </p:extLst>
          </p:nvPr>
        </p:nvGraphicFramePr>
        <p:xfrm>
          <a:off x="-13759" y="836711"/>
          <a:ext cx="9143999" cy="50726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29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2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85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3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92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    PROVINCES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 smtClean="0">
                        <a:effectLst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>New data </a:t>
                      </a:r>
                      <a:r>
                        <a:rPr lang="fr-FR" sz="1200" dirty="0" err="1" smtClean="0">
                          <a:effectLst/>
                        </a:rPr>
                        <a:t>after</a:t>
                      </a:r>
                      <a:r>
                        <a:rPr lang="fr-FR" sz="1200" dirty="0" smtClean="0">
                          <a:effectLst/>
                        </a:rPr>
                        <a:t> </a:t>
                      </a:r>
                      <a:r>
                        <a:rPr lang="fr-FR" sz="1200" dirty="0" err="1" smtClean="0">
                          <a:effectLst/>
                        </a:rPr>
                        <a:t>verification</a:t>
                      </a:r>
                      <a:endParaRPr lang="fr-FR" sz="1100" dirty="0">
                        <a:effectLst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>Men </a:t>
                      </a:r>
                      <a:r>
                        <a:rPr lang="fr-FR" sz="1200" dirty="0">
                          <a:effectLst/>
                        </a:rPr>
                        <a:t>(%)</a:t>
                      </a:r>
                      <a:endParaRPr lang="fr-FR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 smtClean="0">
                          <a:effectLst/>
                        </a:rPr>
                        <a:t>Women</a:t>
                      </a:r>
                      <a:r>
                        <a:rPr lang="fr-FR" sz="1200" dirty="0" smtClean="0">
                          <a:effectLst/>
                        </a:rPr>
                        <a:t> </a:t>
                      </a:r>
                      <a:r>
                        <a:rPr lang="fr-FR" sz="1200" dirty="0">
                          <a:effectLst/>
                        </a:rPr>
                        <a:t>(%)</a:t>
                      </a:r>
                      <a:endParaRPr lang="fr-FR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76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>ESTUARY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3243   /100%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1739           /54%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1504            /46 %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01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>HIGH </a:t>
                      </a:r>
                      <a:r>
                        <a:rPr lang="fr-FR" sz="1200" dirty="0">
                          <a:effectLst/>
                        </a:rPr>
                        <a:t>- OGOOUE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749   /100%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399            / 53%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349               /47%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01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>MIDDLE- </a:t>
                      </a:r>
                      <a:r>
                        <a:rPr lang="fr-FR" sz="1200" dirty="0">
                          <a:effectLst/>
                        </a:rPr>
                        <a:t>OGOOUE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790  /99%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>           382            </a:t>
                      </a:r>
                      <a:r>
                        <a:rPr lang="fr-FR" sz="1200" dirty="0">
                          <a:effectLst/>
                        </a:rPr>
                        <a:t>/ 52%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408               /47%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76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NGOUNIE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1038  /100%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>             346             </a:t>
                      </a:r>
                      <a:r>
                        <a:rPr lang="fr-FR" sz="1200" dirty="0">
                          <a:effectLst/>
                        </a:rPr>
                        <a:t>/33%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692                /67%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101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NYANGA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981  /100%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514             /52%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467               /48%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01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OGOOUE-IVINDO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776  /100%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404             /52%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372               /48%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101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OGOOUE-LOLO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808  / 100%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428             /53%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380                /47%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101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>MARITME OGOOUE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546  / 100%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284             /52%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262               /48%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101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WOLEU-NTEM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1232  /100%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632             /51%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262               /49%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101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TOTAL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smtClean="0">
                          <a:effectLst/>
                        </a:rPr>
                        <a:t>          </a:t>
                      </a:r>
                      <a:r>
                        <a:rPr lang="fr-FR" sz="1200" dirty="0">
                          <a:effectLst/>
                        </a:rPr>
                        <a:t>10162   /96%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4828          /47%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5034             /49%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7322" y="6027003"/>
            <a:ext cx="9126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                                                                                              </a:t>
            </a:r>
            <a:r>
              <a:rPr lang="en-US" sz="1200" b="1" u="sng" dirty="0">
                <a:solidFill>
                  <a:srgbClr val="FF0000"/>
                </a:solidFill>
              </a:rPr>
              <a:t>Notes:</a:t>
            </a:r>
            <a:r>
              <a:rPr lang="en-US" sz="1200" dirty="0"/>
              <a:t> In Gabon, the number of women with disabilities is higher than that of men. </a:t>
            </a:r>
            <a:endParaRPr lang="en-US" sz="1200" dirty="0" smtClean="0"/>
          </a:p>
          <a:p>
            <a:pPr algn="ctr"/>
            <a:r>
              <a:rPr lang="en-US" sz="1200" dirty="0"/>
              <a:t> </a:t>
            </a:r>
            <a:r>
              <a:rPr lang="en-US" sz="1200" dirty="0" smtClean="0"/>
              <a:t>  More </a:t>
            </a:r>
            <a:r>
              <a:rPr lang="en-US" sz="1200" dirty="0"/>
              <a:t>than a third (1/3) of people with disabilities live in the Estuary province.</a:t>
            </a:r>
            <a:r>
              <a:rPr lang="fr-FR" sz="1200" dirty="0"/>
              <a:t/>
            </a:r>
            <a:br>
              <a:rPr lang="fr-FR" sz="1200" dirty="0"/>
            </a:br>
            <a:endParaRPr lang="fr-FR" sz="1200" dirty="0"/>
          </a:p>
        </p:txBody>
      </p:sp>
      <p:sp>
        <p:nvSpPr>
          <p:cNvPr id="2" name="TextBox 1"/>
          <p:cNvSpPr txBox="1"/>
          <p:nvPr/>
        </p:nvSpPr>
        <p:spPr>
          <a:xfrm>
            <a:off x="539552" y="116632"/>
            <a:ext cx="7992888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b="1" u="sng" dirty="0" smtClean="0">
                <a:solidFill>
                  <a:schemeClr val="bg1"/>
                </a:solidFill>
              </a:rPr>
              <a:t> CORRECTED CENSUS DATA</a:t>
            </a:r>
            <a:r>
              <a:rPr lang="fr-FR" sz="1200" b="1" u="sng" dirty="0">
                <a:solidFill>
                  <a:schemeClr val="bg1"/>
                </a:solidFill>
              </a:rPr>
              <a:t/>
            </a:r>
            <a:br>
              <a:rPr lang="fr-FR" sz="1200" b="1" u="sng" dirty="0">
                <a:solidFill>
                  <a:schemeClr val="bg1"/>
                </a:solidFill>
              </a:rPr>
            </a:br>
            <a:r>
              <a:rPr lang="fr-FR" sz="1200" b="1" u="sng" dirty="0">
                <a:solidFill>
                  <a:schemeClr val="bg1"/>
                </a:solidFill>
              </a:rPr>
              <a:t> </a:t>
            </a:r>
            <a:r>
              <a:rPr lang="fr-FR" sz="1200" b="1" u="sng" dirty="0" smtClean="0">
                <a:solidFill>
                  <a:schemeClr val="bg1"/>
                </a:solidFill>
              </a:rPr>
              <a:t>ON PEOPLE WITH DISABILITIES (</a:t>
            </a:r>
            <a:r>
              <a:rPr lang="fr-FR" sz="1200" b="1" u="sng" dirty="0" err="1" smtClean="0">
                <a:solidFill>
                  <a:schemeClr val="bg1"/>
                </a:solidFill>
              </a:rPr>
              <a:t>October</a:t>
            </a:r>
            <a:r>
              <a:rPr lang="fr-FR" sz="1200" b="1" u="sng" dirty="0" smtClean="0">
                <a:solidFill>
                  <a:schemeClr val="bg1"/>
                </a:solidFill>
              </a:rPr>
              <a:t> </a:t>
            </a:r>
            <a:r>
              <a:rPr lang="fr-FR" sz="1200" b="1" u="sng" dirty="0">
                <a:solidFill>
                  <a:schemeClr val="bg1"/>
                </a:solidFill>
              </a:rPr>
              <a:t>1997</a:t>
            </a:r>
            <a:r>
              <a:rPr lang="fr-FR" sz="1200" b="1" u="sng" dirty="0" smtClean="0">
                <a:solidFill>
                  <a:schemeClr val="bg1"/>
                </a:solidFill>
              </a:rPr>
              <a:t>)</a:t>
            </a:r>
            <a:r>
              <a:rPr lang="fr-FR" sz="1200" dirty="0"/>
              <a:t/>
            </a:r>
            <a:br>
              <a:rPr lang="fr-FR" sz="1200" dirty="0"/>
            </a:br>
            <a:r>
              <a:rPr lang="fr-FR" sz="1200" b="1" dirty="0"/>
              <a:t> </a:t>
            </a:r>
            <a:r>
              <a:rPr lang="fr-FR" sz="1200" b="1" dirty="0" smtClean="0"/>
              <a:t>ORGANIZED BY THE DEPARTMENT SOCIAL AFFAIRS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305762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500034" y="1052736"/>
            <a:ext cx="8215370" cy="56624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fr-FR" sz="1600" b="1" dirty="0">
                <a:solidFill>
                  <a:srgbClr val="000000"/>
                </a:solidFill>
                <a:latin typeface="Century Gothic" pitchFamily="34" charset="0"/>
              </a:rPr>
              <a:t> </a:t>
            </a:r>
            <a:r>
              <a:rPr lang="fr-FR" sz="1600" b="1" dirty="0" smtClean="0">
                <a:solidFill>
                  <a:srgbClr val="000000"/>
                </a:solidFill>
                <a:latin typeface="Century Gothic" pitchFamily="34" charset="0"/>
              </a:rPr>
              <a:t> </a:t>
            </a:r>
            <a:r>
              <a:rPr lang="fr-FR" sz="1600" b="1" dirty="0" smtClean="0">
                <a:solidFill>
                  <a:srgbClr val="000000"/>
                </a:solidFill>
                <a:latin typeface="Century Gothic" pitchFamily="34" charset="0"/>
              </a:rPr>
              <a:t>IMPROVE 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</a:t>
            </a:r>
            <a:r>
              <a:rPr lang="fr-FR" sz="1600" dirty="0" smtClean="0">
                <a:solidFill>
                  <a:srgbClr val="000000"/>
                </a:solidFill>
                <a:latin typeface="Century Gothic" pitchFamily="34" charset="0"/>
              </a:rPr>
              <a:t>the </a:t>
            </a:r>
            <a:r>
              <a:rPr lang="fr-FR" sz="1600" dirty="0" err="1" smtClean="0">
                <a:solidFill>
                  <a:srgbClr val="000000"/>
                </a:solidFill>
                <a:latin typeface="Century Gothic" pitchFamily="34" charset="0"/>
              </a:rPr>
              <a:t>physical</a:t>
            </a:r>
            <a:r>
              <a:rPr lang="fr-FR" sz="1600" dirty="0" smtClean="0">
                <a:solidFill>
                  <a:srgbClr val="000000"/>
                </a:solidFill>
                <a:latin typeface="Century Gothic" pitchFamily="34" charset="0"/>
              </a:rPr>
              <a:t>, </a:t>
            </a:r>
            <a:r>
              <a:rPr lang="fr-FR" sz="1600" dirty="0" err="1" smtClean="0">
                <a:solidFill>
                  <a:srgbClr val="000000"/>
                </a:solidFill>
                <a:latin typeface="Century Gothic" pitchFamily="34" charset="0"/>
              </a:rPr>
              <a:t>locomotor</a:t>
            </a:r>
            <a:r>
              <a:rPr lang="fr-FR" sz="1600" dirty="0" smtClean="0">
                <a:solidFill>
                  <a:srgbClr val="000000"/>
                </a:solidFill>
                <a:latin typeface="Century Gothic" pitchFamily="34" charset="0"/>
              </a:rPr>
              <a:t> and moral </a:t>
            </a:r>
            <a:r>
              <a:rPr lang="fr-FR" sz="1600" dirty="0" err="1" smtClean="0">
                <a:solidFill>
                  <a:srgbClr val="000000"/>
                </a:solidFill>
                <a:latin typeface="Century Gothic" pitchFamily="34" charset="0"/>
              </a:rPr>
              <a:t>health</a:t>
            </a:r>
            <a:r>
              <a:rPr lang="fr-FR" sz="1600" dirty="0" smtClean="0">
                <a:solidFill>
                  <a:srgbClr val="000000"/>
                </a:solidFill>
                <a:latin typeface="Century Gothic" pitchFamily="34" charset="0"/>
              </a:rPr>
              <a:t> of people </a:t>
            </a:r>
            <a:r>
              <a:rPr lang="fr-FR" sz="1600" dirty="0" err="1" smtClean="0">
                <a:solidFill>
                  <a:srgbClr val="000000"/>
                </a:solidFill>
                <a:latin typeface="Century Gothic" pitchFamily="34" charset="0"/>
              </a:rPr>
              <a:t>with</a:t>
            </a:r>
            <a:r>
              <a:rPr lang="fr-FR" sz="1600" dirty="0" smtClean="0">
                <a:solidFill>
                  <a:srgbClr val="000000"/>
                </a:solidFill>
                <a:latin typeface="Century Gothic" pitchFamily="34" charset="0"/>
              </a:rPr>
              <a:t> </a:t>
            </a:r>
            <a:r>
              <a:rPr lang="fr-FR" sz="1600" dirty="0" err="1" smtClean="0">
                <a:solidFill>
                  <a:srgbClr val="000000"/>
                </a:solidFill>
                <a:latin typeface="Century Gothic" pitchFamily="34" charset="0"/>
              </a:rPr>
              <a:t>disabilities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entury Gothic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entury Gothic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OBJECTIVES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entury Gothic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entury Gothic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ts val="1000"/>
              <a:buFont typeface="Wingdings" pitchFamily="2" charset="2"/>
              <a:buChar char="q"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</a:t>
            </a:r>
            <a:r>
              <a:rPr lang="fr-FR" sz="1600" b="1" dirty="0" smtClean="0">
                <a:solidFill>
                  <a:srgbClr val="000000"/>
                </a:solidFill>
                <a:latin typeface="Century Gothic" pitchFamily="34" charset="0"/>
              </a:rPr>
              <a:t>MA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NUFACTURING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</a:t>
            </a:r>
            <a:r>
              <a:rPr lang="fr-FR" sz="1600" dirty="0" smtClean="0">
                <a:solidFill>
                  <a:srgbClr val="000000"/>
                </a:solidFill>
                <a:latin typeface="Century Gothic" pitchFamily="34" charset="0"/>
              </a:rPr>
              <a:t>of </a:t>
            </a:r>
            <a:r>
              <a:rPr lang="fr-FR" sz="1600" dirty="0" err="1" smtClean="0">
                <a:solidFill>
                  <a:srgbClr val="000000"/>
                </a:solidFill>
                <a:latin typeface="Century Gothic" pitchFamily="34" charset="0"/>
              </a:rPr>
              <a:t>orthopaedic</a:t>
            </a:r>
            <a:r>
              <a:rPr lang="fr-FR" sz="1600" dirty="0" smtClean="0">
                <a:solidFill>
                  <a:srgbClr val="000000"/>
                </a:solidFill>
                <a:latin typeface="Century Gothic" pitchFamily="34" charset="0"/>
              </a:rPr>
              <a:t> </a:t>
            </a:r>
            <a:r>
              <a:rPr lang="fr-FR" sz="1600" dirty="0" err="1" smtClean="0">
                <a:solidFill>
                  <a:srgbClr val="000000"/>
                </a:solidFill>
                <a:latin typeface="Century Gothic" pitchFamily="34" charset="0"/>
              </a:rPr>
              <a:t>devices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;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entury Gothic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ts val="1000"/>
              <a:tabLst/>
            </a:pPr>
            <a:endParaRPr kumimoji="0" lang="fr-FR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entury Gothic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ts val="1000"/>
              <a:buFont typeface="Wingdings" pitchFamily="2" charset="2"/>
              <a:buChar char="q"/>
              <a:tabLst/>
            </a:pPr>
            <a:r>
              <a:rPr lang="fr-FR" sz="1600" dirty="0">
                <a:solidFill>
                  <a:srgbClr val="000000"/>
                </a:solidFill>
                <a:latin typeface="Century Gothic" pitchFamily="34" charset="0"/>
              </a:rPr>
              <a:t>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IMPORTING</a:t>
            </a:r>
            <a:r>
              <a:rPr kumimoji="0" lang="fr-FR" sz="16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OF </a:t>
            </a:r>
            <a:r>
              <a:rPr kumimoji="0" lang="fr-FR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orthopedic</a:t>
            </a:r>
            <a:r>
              <a:rPr kumimoji="0" lang="fr-FR" sz="1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components and </a:t>
            </a:r>
            <a:r>
              <a:rPr kumimoji="0" lang="fr-FR" sz="16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assistive</a:t>
            </a:r>
            <a:r>
              <a:rPr kumimoji="0" lang="fr-FR" sz="1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</a:t>
            </a:r>
            <a:r>
              <a:rPr kumimoji="0" lang="fr-FR" sz="16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devices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entury Gothic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ts val="1000"/>
              <a:tabLst/>
            </a:pPr>
            <a:r>
              <a:rPr lang="fr-FR" sz="1600" dirty="0">
                <a:solidFill>
                  <a:srgbClr val="000000"/>
                </a:solidFill>
                <a:latin typeface="Century Gothic" pitchFamily="34" charset="0"/>
              </a:rPr>
              <a:t> </a:t>
            </a:r>
            <a:r>
              <a:rPr lang="fr-FR" sz="1600" dirty="0" smtClean="0">
                <a:solidFill>
                  <a:srgbClr val="000000"/>
                </a:solidFill>
                <a:latin typeface="Century Gothic" pitchFamily="34" charset="0"/>
              </a:rPr>
              <a:t>  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(</a:t>
            </a:r>
            <a:r>
              <a:rPr kumimoji="0" lang="fr-FR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wheelchairs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, canes,</a:t>
            </a:r>
            <a:r>
              <a:rPr kumimoji="0" lang="fr-FR" sz="1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tricycles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, …);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ts val="1000"/>
              <a:tabLst/>
            </a:pP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entury Gothic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ts val="1000"/>
              <a:buFont typeface="Wingdings" pitchFamily="2" charset="2"/>
              <a:buChar char="q"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SENSITIZATION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</a:t>
            </a:r>
            <a:r>
              <a:rPr lang="fr-FR" sz="1600" dirty="0" smtClean="0">
                <a:solidFill>
                  <a:srgbClr val="000000"/>
                </a:solidFill>
                <a:latin typeface="Century Gothic" pitchFamily="34" charset="0"/>
              </a:rPr>
              <a:t>of peoples </a:t>
            </a:r>
            <a:r>
              <a:rPr lang="fr-FR" sz="1600" dirty="0" err="1" smtClean="0">
                <a:solidFill>
                  <a:srgbClr val="000000"/>
                </a:solidFill>
                <a:latin typeface="Century Gothic" pitchFamily="34" charset="0"/>
              </a:rPr>
              <a:t>with</a:t>
            </a:r>
            <a:r>
              <a:rPr lang="fr-FR" sz="1600" dirty="0">
                <a:solidFill>
                  <a:srgbClr val="000000"/>
                </a:solidFill>
                <a:latin typeface="Century Gothic" pitchFamily="34" charset="0"/>
              </a:rPr>
              <a:t> </a:t>
            </a:r>
            <a:r>
              <a:rPr lang="fr-FR" sz="1600" dirty="0" err="1" smtClean="0">
                <a:solidFill>
                  <a:srgbClr val="000000"/>
                </a:solidFill>
                <a:latin typeface="Century Gothic" pitchFamily="34" charset="0"/>
              </a:rPr>
              <a:t>disabilities</a:t>
            </a:r>
            <a:r>
              <a:rPr lang="fr-FR" sz="1600" dirty="0" smtClean="0">
                <a:solidFill>
                  <a:srgbClr val="000000"/>
                </a:solidFill>
                <a:latin typeface="Century Gothic" pitchFamily="34" charset="0"/>
              </a:rPr>
              <a:t> </a:t>
            </a:r>
            <a:r>
              <a:rPr kumimoji="0" lang="fr-FR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families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in the </a:t>
            </a:r>
            <a:r>
              <a:rPr kumimoji="0" lang="fr-FR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community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;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entury Gothic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ts val="1000"/>
              <a:tabLst/>
            </a:pP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entury Gothic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ts val="1000"/>
              <a:buFont typeface="Wingdings" pitchFamily="2" charset="2"/>
              <a:buChar char="q"/>
              <a:tabLst/>
            </a:pPr>
            <a:r>
              <a:rPr lang="fr-FR" sz="1600" dirty="0" smtClean="0">
                <a:solidFill>
                  <a:srgbClr val="000000"/>
                </a:solidFill>
                <a:latin typeface="Century Gothic" pitchFamily="34" charset="0"/>
              </a:rPr>
              <a:t> </a:t>
            </a:r>
            <a:r>
              <a:rPr lang="fr-FR" sz="1600" b="1" dirty="0" smtClean="0">
                <a:solidFill>
                  <a:srgbClr val="000000"/>
                </a:solidFill>
                <a:latin typeface="Century Gothic" pitchFamily="34" charset="0"/>
              </a:rPr>
              <a:t>ENSURE </a:t>
            </a:r>
            <a:r>
              <a:rPr lang="fr-FR" sz="1600" dirty="0" smtClean="0">
                <a:solidFill>
                  <a:srgbClr val="000000"/>
                </a:solidFill>
                <a:latin typeface="Century Gothic" pitchFamily="34" charset="0"/>
              </a:rPr>
              <a:t>the </a:t>
            </a:r>
            <a:r>
              <a:rPr lang="fr-FR" sz="1600" dirty="0" err="1" smtClean="0">
                <a:solidFill>
                  <a:srgbClr val="000000"/>
                </a:solidFill>
                <a:latin typeface="Century Gothic" pitchFamily="34" charset="0"/>
              </a:rPr>
              <a:t>monitioring</a:t>
            </a:r>
            <a:r>
              <a:rPr lang="fr-FR" sz="1600" dirty="0" smtClean="0">
                <a:solidFill>
                  <a:srgbClr val="000000"/>
                </a:solidFill>
                <a:latin typeface="Century Gothic" pitchFamily="34" charset="0"/>
              </a:rPr>
              <a:t> of </a:t>
            </a:r>
            <a:r>
              <a:rPr lang="fr-FR" sz="1600" dirty="0" err="1" smtClean="0">
                <a:solidFill>
                  <a:srgbClr val="000000"/>
                </a:solidFill>
                <a:latin typeface="Century Gothic" pitchFamily="34" charset="0"/>
              </a:rPr>
              <a:t>fitted</a:t>
            </a:r>
            <a:r>
              <a:rPr lang="fr-FR" sz="1600" dirty="0" smtClean="0">
                <a:solidFill>
                  <a:srgbClr val="000000"/>
                </a:solidFill>
                <a:latin typeface="Century Gothic" pitchFamily="34" charset="0"/>
              </a:rPr>
              <a:t> </a:t>
            </a:r>
            <a:r>
              <a:rPr lang="fr-FR" sz="1600" dirty="0" err="1" smtClean="0">
                <a:solidFill>
                  <a:srgbClr val="000000"/>
                </a:solidFill>
                <a:latin typeface="Century Gothic" pitchFamily="34" charset="0"/>
              </a:rPr>
              <a:t>persons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;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entury Gothic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ts val="1000"/>
              <a:tabLst/>
            </a:pP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entury Gothic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ts val="1000"/>
              <a:buFont typeface="Wingdings" pitchFamily="2" charset="2"/>
              <a:buChar char="q"/>
              <a:tabLst/>
            </a:pPr>
            <a:r>
              <a:rPr lang="fr-FR" sz="1600" dirty="0">
                <a:solidFill>
                  <a:srgbClr val="000000"/>
                </a:solidFill>
                <a:latin typeface="Century Gothic" pitchFamily="34" charset="0"/>
              </a:rPr>
              <a:t> </a:t>
            </a:r>
            <a:r>
              <a:rPr lang="fr-FR" sz="1600" b="1" dirty="0" smtClean="0">
                <a:solidFill>
                  <a:srgbClr val="000000"/>
                </a:solidFill>
                <a:latin typeface="Century Gothic" pitchFamily="34" charset="0"/>
              </a:rPr>
              <a:t>PROVIDE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people</a:t>
            </a:r>
            <a:r>
              <a:rPr kumimoji="0" lang="fr-FR" sz="1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</a:t>
            </a:r>
            <a:r>
              <a:rPr kumimoji="0" lang="fr-FR" sz="16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with</a:t>
            </a:r>
            <a:r>
              <a:rPr kumimoji="0" lang="fr-FR" sz="1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</a:t>
            </a:r>
            <a:r>
              <a:rPr kumimoji="0" lang="fr-FR" sz="16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disabilities</a:t>
            </a:r>
            <a:r>
              <a:rPr kumimoji="0" lang="fr-FR" sz="1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</a:t>
            </a:r>
            <a:r>
              <a:rPr kumimoji="0" lang="fr-FR" sz="16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with</a:t>
            </a:r>
            <a:r>
              <a:rPr kumimoji="0" lang="fr-FR" sz="1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</a:t>
            </a:r>
            <a:r>
              <a:rPr kumimoji="0" lang="fr-FR" sz="16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appropriate</a:t>
            </a:r>
            <a:r>
              <a:rPr kumimoji="0" lang="fr-FR" sz="1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</a:t>
            </a:r>
            <a:r>
              <a:rPr kumimoji="0" lang="fr-FR" sz="16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technical</a:t>
            </a:r>
            <a:r>
              <a:rPr kumimoji="0" lang="fr-FR" sz="1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</a:t>
            </a:r>
            <a:r>
              <a:rPr kumimoji="0" lang="fr-FR" sz="16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aids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;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entury Gothic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ts val="1000"/>
              <a:tabLst/>
            </a:pP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entury Gothic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ts val="1000"/>
              <a:buFont typeface="Wingdings" pitchFamily="2" charset="2"/>
              <a:buChar char="q"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NEGOCIATE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direct</a:t>
            </a:r>
            <a:r>
              <a:rPr kumimoji="0" lang="fr-FR" sz="1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</a:t>
            </a:r>
            <a:r>
              <a:rPr kumimoji="0" lang="fr-FR" sz="16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payments</a:t>
            </a:r>
            <a:r>
              <a:rPr kumimoji="0" lang="fr-FR" sz="1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in the care of patients in </a:t>
            </a:r>
            <a:r>
              <a:rPr kumimoji="0" lang="fr-FR" sz="16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need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;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entury Gothic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ts val="1000"/>
              <a:tabLst/>
            </a:pP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entury Gothic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ts val="1000"/>
              <a:buFont typeface="Wingdings" pitchFamily="2" charset="2"/>
              <a:buChar char="q"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</a:t>
            </a:r>
            <a:r>
              <a:rPr lang="fr-FR" sz="1600" b="1" dirty="0" smtClean="0">
                <a:solidFill>
                  <a:srgbClr val="000000"/>
                </a:solidFill>
                <a:latin typeface="Century Gothic" pitchFamily="34" charset="0"/>
              </a:rPr>
              <a:t>MAINTAIN </a:t>
            </a:r>
            <a:r>
              <a:rPr kumimoji="0" lang="fr-FR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relationship</a:t>
            </a:r>
            <a:r>
              <a:rPr kumimoji="0" lang="fr-FR" sz="1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</a:t>
            </a:r>
            <a:r>
              <a:rPr kumimoji="0" lang="fr-FR" sz="16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with</a:t>
            </a:r>
            <a:r>
              <a:rPr kumimoji="0" lang="fr-FR" sz="1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</a:t>
            </a:r>
            <a:r>
              <a:rPr kumimoji="0" lang="fr-FR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firms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and </a:t>
            </a:r>
            <a:r>
              <a:rPr kumimoji="0" lang="fr-FR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humanitarian</a:t>
            </a:r>
            <a:r>
              <a:rPr kumimoji="0" lang="fr-FR" sz="1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associations </a:t>
            </a:r>
            <a:r>
              <a:rPr kumimoji="0" lang="fr-FR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working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in the care for people </a:t>
            </a:r>
            <a:r>
              <a:rPr kumimoji="0" lang="fr-FR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with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</a:t>
            </a:r>
            <a:r>
              <a:rPr kumimoji="0" lang="fr-FR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disabilities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;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entury Gothic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ts val="1000"/>
              <a:tabLst/>
            </a:pP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entury Gothic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ts val="1000"/>
              <a:buFont typeface="Wingdings" pitchFamily="2" charset="2"/>
              <a:buChar char="q"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PROMOTE</a:t>
            </a:r>
            <a:r>
              <a:rPr kumimoji="0" lang="fr-FR" sz="16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</a:t>
            </a:r>
            <a:r>
              <a:rPr lang="fr-FR" sz="1600" dirty="0" smtClean="0">
                <a:solidFill>
                  <a:srgbClr val="000000"/>
                </a:solidFill>
                <a:latin typeface="Century Gothic" pitchFamily="34" charset="0"/>
              </a:rPr>
              <a:t>people </a:t>
            </a:r>
            <a:r>
              <a:rPr lang="fr-FR" sz="1600" dirty="0" err="1" smtClean="0">
                <a:solidFill>
                  <a:srgbClr val="000000"/>
                </a:solidFill>
                <a:latin typeface="Century Gothic" pitchFamily="34" charset="0"/>
              </a:rPr>
              <a:t>with</a:t>
            </a:r>
            <a:r>
              <a:rPr lang="fr-FR" sz="1600" dirty="0" smtClean="0">
                <a:solidFill>
                  <a:srgbClr val="000000"/>
                </a:solidFill>
                <a:latin typeface="Century Gothic" pitchFamily="34" charset="0"/>
              </a:rPr>
              <a:t> </a:t>
            </a:r>
            <a:r>
              <a:rPr lang="fr-FR" sz="1600" dirty="0" err="1" smtClean="0">
                <a:solidFill>
                  <a:srgbClr val="000000"/>
                </a:solidFill>
                <a:latin typeface="Century Gothic" pitchFamily="34" charset="0"/>
              </a:rPr>
              <a:t>disabilities</a:t>
            </a:r>
            <a:r>
              <a:rPr lang="fr-FR" sz="1600" dirty="0" smtClean="0">
                <a:solidFill>
                  <a:srgbClr val="000000"/>
                </a:solidFill>
                <a:latin typeface="Century Gothic" pitchFamily="34" charset="0"/>
              </a:rPr>
              <a:t> </a:t>
            </a:r>
            <a:r>
              <a:rPr lang="fr-FR" sz="1600" dirty="0" err="1" smtClean="0">
                <a:solidFill>
                  <a:srgbClr val="000000"/>
                </a:solidFill>
                <a:latin typeface="Century Gothic" pitchFamily="34" charset="0"/>
              </a:rPr>
              <a:t>through</a:t>
            </a:r>
            <a:r>
              <a:rPr lang="fr-FR" sz="1600" dirty="0" smtClean="0">
                <a:solidFill>
                  <a:srgbClr val="000000"/>
                </a:solidFill>
                <a:latin typeface="Century Gothic" pitchFamily="34" charset="0"/>
              </a:rPr>
              <a:t> 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sport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, music, etc…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ts val="1000"/>
              <a:tabLst/>
            </a:pP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entury Gothic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ts val="1000"/>
              <a:buFont typeface="Wingdings" pitchFamily="2" charset="2"/>
              <a:buChar char="q"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</a:t>
            </a:r>
            <a:r>
              <a:rPr lang="fr-FR" sz="1600" b="1" dirty="0" smtClean="0">
                <a:solidFill>
                  <a:srgbClr val="000000"/>
                </a:solidFill>
                <a:latin typeface="Century Gothic" pitchFamily="34" charset="0"/>
              </a:rPr>
              <a:t>ENSURE TRAINING </a:t>
            </a:r>
            <a:r>
              <a:rPr lang="fr-FR" sz="1600" dirty="0" smtClean="0">
                <a:solidFill>
                  <a:srgbClr val="000000"/>
                </a:solidFill>
                <a:latin typeface="Century Gothic" pitchFamily="34" charset="0"/>
              </a:rPr>
              <a:t>for the </a:t>
            </a:r>
            <a:r>
              <a:rPr kumimoji="0" lang="fr-FR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technical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</a:rPr>
              <a:t> staff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05731" y="544160"/>
            <a:ext cx="8143932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2000" b="1" dirty="0" smtClean="0"/>
              <a:t>GOALS AND </a:t>
            </a:r>
            <a:r>
              <a:rPr lang="fr-FR" sz="2000" b="1" dirty="0" smtClean="0"/>
              <a:t>OBJECTIVES</a:t>
            </a:r>
            <a:endParaRPr lang="fr-FR" sz="20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fr-FR" dirty="0"/>
              <a:t>MISSION </a:t>
            </a:r>
            <a:r>
              <a:rPr lang="fr-FR" dirty="0" smtClean="0"/>
              <a:t>OF THE ORTHOPEDIC AND REHABILITATION CENTRE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fr-FR" dirty="0" smtClean="0"/>
              <a:t>The m</a:t>
            </a:r>
            <a:r>
              <a:rPr lang="fr-FR" dirty="0" smtClean="0"/>
              <a:t>ission of the centre </a:t>
            </a:r>
            <a:r>
              <a:rPr lang="fr-FR" dirty="0" err="1" smtClean="0"/>
              <a:t>is</a:t>
            </a:r>
            <a:r>
              <a:rPr lang="fr-FR" dirty="0" smtClean="0"/>
              <a:t>:</a:t>
            </a:r>
            <a:endParaRPr lang="fr-FR" dirty="0"/>
          </a:p>
          <a:p>
            <a:pPr lvl="0"/>
            <a:r>
              <a:rPr lang="fr-FR" dirty="0" smtClean="0"/>
              <a:t>To </a:t>
            </a:r>
            <a:r>
              <a:rPr lang="fr-FR" dirty="0" err="1" smtClean="0"/>
              <a:t>administer</a:t>
            </a:r>
            <a:r>
              <a:rPr lang="fr-FR" dirty="0" smtClean="0"/>
              <a:t> </a:t>
            </a:r>
            <a:r>
              <a:rPr lang="fr-FR" dirty="0" err="1" smtClean="0"/>
              <a:t>pr</a:t>
            </a:r>
            <a:r>
              <a:rPr lang="en-US" dirty="0" err="1" smtClean="0"/>
              <a:t>eventive</a:t>
            </a:r>
            <a:r>
              <a:rPr lang="en-US" dirty="0"/>
              <a:t>, curative and rehabilitative treatments to people </a:t>
            </a:r>
            <a:r>
              <a:rPr lang="en-US" dirty="0" smtClean="0"/>
              <a:t>with impairments or disabilities</a:t>
            </a:r>
            <a:r>
              <a:rPr lang="fr-FR" dirty="0" smtClean="0"/>
              <a:t>;</a:t>
            </a:r>
            <a:endParaRPr lang="fr-FR" dirty="0"/>
          </a:p>
          <a:p>
            <a:pPr lvl="0"/>
            <a:r>
              <a:rPr lang="fr-FR" dirty="0" smtClean="0"/>
              <a:t>To </a:t>
            </a:r>
            <a:r>
              <a:rPr lang="fr-FR" dirty="0" err="1" smtClean="0"/>
              <a:t>allow</a:t>
            </a:r>
            <a:r>
              <a:rPr lang="fr-FR" dirty="0" smtClean="0"/>
              <a:t> </a:t>
            </a:r>
            <a:r>
              <a:rPr lang="fr-FR" dirty="0" err="1" smtClean="0"/>
              <a:t>any</a:t>
            </a:r>
            <a:r>
              <a:rPr lang="fr-FR" dirty="0" smtClean="0"/>
              <a:t> </a:t>
            </a:r>
            <a:r>
              <a:rPr lang="fr-FR" dirty="0" err="1" smtClean="0"/>
              <a:t>person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disabilty</a:t>
            </a:r>
            <a:r>
              <a:rPr lang="fr-FR" dirty="0" smtClean="0"/>
              <a:t> to </a:t>
            </a:r>
            <a:r>
              <a:rPr lang="fr-FR" dirty="0" err="1" smtClean="0"/>
              <a:t>resume</a:t>
            </a:r>
            <a:r>
              <a:rPr lang="fr-FR" dirty="0" smtClean="0"/>
              <a:t> </a:t>
            </a:r>
            <a:r>
              <a:rPr lang="fr-FR" dirty="0" err="1" smtClean="0"/>
              <a:t>his</a:t>
            </a:r>
            <a:r>
              <a:rPr lang="fr-FR" dirty="0" smtClean="0"/>
              <a:t>/</a:t>
            </a:r>
            <a:r>
              <a:rPr lang="fr-FR" dirty="0" err="1" smtClean="0"/>
              <a:t>her</a:t>
            </a:r>
            <a:r>
              <a:rPr lang="fr-FR" dirty="0" smtClean="0"/>
              <a:t> </a:t>
            </a:r>
            <a:r>
              <a:rPr lang="fr-FR" dirty="0" err="1" smtClean="0"/>
              <a:t>daily</a:t>
            </a:r>
            <a:r>
              <a:rPr lang="fr-FR" dirty="0" smtClean="0"/>
              <a:t> </a:t>
            </a:r>
            <a:r>
              <a:rPr lang="fr-FR" dirty="0" err="1" smtClean="0"/>
              <a:t>activities</a:t>
            </a:r>
            <a:r>
              <a:rPr lang="fr-FR" dirty="0" smtClean="0"/>
              <a:t>.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51789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315649"/>
            <a:ext cx="8229600" cy="554461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fr-FR" dirty="0" smtClean="0"/>
          </a:p>
          <a:p>
            <a:pPr lvl="0"/>
            <a:r>
              <a:rPr lang="en-US" dirty="0" smtClean="0"/>
              <a:t>The </a:t>
            </a:r>
            <a:r>
              <a:rPr lang="en-US" dirty="0"/>
              <a:t>device production department, in charge of making orthopedic devices to maintain, correct or replace a part of the body (orthosis prosthesis), </a:t>
            </a:r>
            <a:r>
              <a:rPr lang="en-US" dirty="0" smtClean="0"/>
              <a:t>insoles</a:t>
            </a:r>
            <a:r>
              <a:rPr lang="en-US" dirty="0"/>
              <a:t>,).</a:t>
            </a:r>
            <a:endParaRPr lang="fr-FR" dirty="0" smtClean="0"/>
          </a:p>
          <a:p>
            <a:pPr marL="0" lvl="0" indent="0">
              <a:buNone/>
            </a:pPr>
            <a:endParaRPr lang="fr-FR" dirty="0"/>
          </a:p>
          <a:p>
            <a:pPr lvl="0"/>
            <a:r>
              <a:rPr lang="en-US" dirty="0" smtClean="0"/>
              <a:t>The </a:t>
            </a:r>
            <a:r>
              <a:rPr lang="en-US" dirty="0"/>
              <a:t>community-based rehabilitation and physiotherapy service responsible for massage, pre- and post-operative rehabilitation, muscle building, electrotherapy, </a:t>
            </a:r>
            <a:r>
              <a:rPr lang="en-US" dirty="0" smtClean="0"/>
              <a:t>functional rehabilitation</a:t>
            </a:r>
            <a:r>
              <a:rPr lang="en-US" dirty="0"/>
              <a:t>, etc.</a:t>
            </a:r>
            <a:endParaRPr lang="fr-FR" dirty="0" smtClean="0"/>
          </a:p>
          <a:p>
            <a:pPr marL="0" lvl="0" indent="0">
              <a:buNone/>
            </a:pPr>
            <a:endParaRPr lang="fr-FR" dirty="0" smtClean="0"/>
          </a:p>
          <a:p>
            <a:pPr lvl="0"/>
            <a:r>
              <a:rPr lang="en-US" dirty="0" smtClean="0"/>
              <a:t>Speech Therapy and </a:t>
            </a:r>
            <a:r>
              <a:rPr lang="en-US" dirty="0"/>
              <a:t>hearing services to prevent, assess and treat people who have </a:t>
            </a:r>
            <a:r>
              <a:rPr lang="en-US" dirty="0" smtClean="0"/>
              <a:t>difficulty hearing </a:t>
            </a:r>
            <a:r>
              <a:rPr lang="en-US" dirty="0"/>
              <a:t>or speaking,</a:t>
            </a:r>
            <a:endParaRPr lang="fr-FR" dirty="0" smtClean="0"/>
          </a:p>
          <a:p>
            <a:pPr marL="0" lvl="0" indent="0">
              <a:buNone/>
            </a:pPr>
            <a:endParaRPr lang="fr-FR" dirty="0" smtClean="0"/>
          </a:p>
          <a:p>
            <a:pPr lvl="0"/>
            <a:r>
              <a:rPr lang="en-US" dirty="0" smtClean="0"/>
              <a:t>Chaplaincy </a:t>
            </a:r>
            <a:r>
              <a:rPr lang="en-US" dirty="0"/>
              <a:t>service to support and care for people with disabilities in the psychological and spiritual field</a:t>
            </a:r>
            <a:endParaRPr lang="fr-FR" dirty="0" smtClean="0"/>
          </a:p>
          <a:p>
            <a:pPr lvl="0"/>
            <a:endParaRPr lang="fr-FR" dirty="0" smtClean="0"/>
          </a:p>
          <a:p>
            <a:pPr lvl="0"/>
            <a:r>
              <a:rPr lang="en-US" dirty="0" smtClean="0"/>
              <a:t>Importation </a:t>
            </a:r>
            <a:r>
              <a:rPr lang="en-US" dirty="0"/>
              <a:t>of orthopedic technical aids (orthopedic shoes and technical aids (canes, crutches and wheelchairs ..)</a:t>
            </a:r>
            <a:endParaRPr lang="fr-FR" dirty="0"/>
          </a:p>
          <a:p>
            <a:pPr lvl="0"/>
            <a:endParaRPr lang="fr-FR" dirty="0"/>
          </a:p>
          <a:p>
            <a:endParaRPr lang="fr-FR" dirty="0"/>
          </a:p>
        </p:txBody>
      </p:sp>
      <p:sp>
        <p:nvSpPr>
          <p:cNvPr id="2" name="TextBox 1"/>
          <p:cNvSpPr txBox="1"/>
          <p:nvPr/>
        </p:nvSpPr>
        <p:spPr>
          <a:xfrm>
            <a:off x="1619672" y="548680"/>
            <a:ext cx="6552728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3600" dirty="0" smtClean="0"/>
              <a:t>The </a:t>
            </a:r>
            <a:r>
              <a:rPr lang="fr-FR" sz="3600" dirty="0" err="1" smtClean="0"/>
              <a:t>different</a:t>
            </a:r>
            <a:r>
              <a:rPr lang="fr-FR" sz="3600" dirty="0" smtClean="0"/>
              <a:t> services  </a:t>
            </a:r>
            <a:r>
              <a:rPr lang="fr-FR" sz="36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87310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fr-FR" dirty="0"/>
              <a:t>QUALIFICATION </a:t>
            </a:r>
            <a:r>
              <a:rPr lang="fr-FR" dirty="0" smtClean="0"/>
              <a:t>AND RESPONSIBILITIES OF THE DIRECTOR OF </a:t>
            </a:r>
            <a:r>
              <a:rPr lang="fr-FR" dirty="0"/>
              <a:t>CRAPH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628800"/>
            <a:ext cx="8640960" cy="4104456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CRAPH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led</a:t>
            </a:r>
            <a:r>
              <a:rPr lang="fr-FR" dirty="0" smtClean="0"/>
              <a:t> by a </a:t>
            </a:r>
            <a:r>
              <a:rPr lang="fr-FR" dirty="0" err="1" smtClean="0"/>
              <a:t>director</a:t>
            </a:r>
            <a:r>
              <a:rPr lang="fr-FR" dirty="0" smtClean="0"/>
              <a:t> </a:t>
            </a:r>
            <a:endParaRPr lang="fr-FR" dirty="0" smtClean="0"/>
          </a:p>
          <a:p>
            <a:r>
              <a:rPr lang="fr-FR" dirty="0" smtClean="0"/>
              <a:t>Th</a:t>
            </a:r>
            <a:r>
              <a:rPr lang="fr-FR" dirty="0" smtClean="0"/>
              <a:t>e </a:t>
            </a:r>
            <a:r>
              <a:rPr lang="fr-FR" dirty="0" err="1" smtClean="0"/>
              <a:t>director</a:t>
            </a:r>
            <a:r>
              <a:rPr lang="fr-FR" dirty="0" smtClean="0"/>
              <a:t> manages, </a:t>
            </a:r>
            <a:r>
              <a:rPr lang="fr-FR" dirty="0" err="1" smtClean="0"/>
              <a:t>animates</a:t>
            </a:r>
            <a:r>
              <a:rPr lang="fr-FR" dirty="0" smtClean="0"/>
              <a:t>, </a:t>
            </a:r>
            <a:r>
              <a:rPr lang="fr-FR" dirty="0" err="1" smtClean="0"/>
              <a:t>coordinates</a:t>
            </a:r>
            <a:r>
              <a:rPr lang="fr-FR" dirty="0" smtClean="0"/>
              <a:t> and </a:t>
            </a:r>
            <a:r>
              <a:rPr lang="fr-FR" dirty="0" err="1" smtClean="0"/>
              <a:t>controls</a:t>
            </a:r>
            <a:r>
              <a:rPr lang="fr-FR" dirty="0" smtClean="0"/>
              <a:t> the </a:t>
            </a:r>
            <a:r>
              <a:rPr lang="fr-FR" dirty="0" err="1" smtClean="0"/>
              <a:t>whole</a:t>
            </a:r>
            <a:r>
              <a:rPr lang="fr-FR" dirty="0" smtClean="0"/>
              <a:t> </a:t>
            </a:r>
            <a:r>
              <a:rPr lang="fr-FR" dirty="0" err="1" smtClean="0"/>
              <a:t>activities</a:t>
            </a:r>
            <a:r>
              <a:rPr lang="fr-FR" dirty="0" smtClean="0"/>
              <a:t> of the CRAPH. He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assisted</a:t>
            </a:r>
            <a:r>
              <a:rPr lang="fr-FR" dirty="0" smtClean="0"/>
              <a:t> by a </a:t>
            </a:r>
            <a:r>
              <a:rPr lang="fr-FR" dirty="0" err="1"/>
              <a:t>d</a:t>
            </a:r>
            <a:r>
              <a:rPr lang="fr-FR" dirty="0" err="1" smtClean="0"/>
              <a:t>eputy</a:t>
            </a:r>
            <a:r>
              <a:rPr lang="fr-FR" dirty="0" smtClean="0"/>
              <a:t> </a:t>
            </a:r>
            <a:r>
              <a:rPr lang="fr-FR" dirty="0" err="1" smtClean="0"/>
              <a:t>director</a:t>
            </a:r>
            <a:r>
              <a:rPr lang="fr-FR" dirty="0" smtClean="0"/>
              <a:t>. </a:t>
            </a:r>
            <a:endParaRPr lang="fr-FR" dirty="0"/>
          </a:p>
          <a:p>
            <a:r>
              <a:rPr lang="fr-FR" dirty="0" smtClean="0"/>
              <a:t>Th</a:t>
            </a:r>
            <a:r>
              <a:rPr lang="fr-FR" dirty="0" smtClean="0"/>
              <a:t>e </a:t>
            </a:r>
            <a:r>
              <a:rPr lang="fr-FR" dirty="0" err="1" smtClean="0"/>
              <a:t>director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responsible</a:t>
            </a:r>
            <a:r>
              <a:rPr lang="fr-FR" dirty="0" smtClean="0"/>
              <a:t> for the </a:t>
            </a:r>
            <a:r>
              <a:rPr lang="fr-FR" dirty="0" err="1" smtClean="0"/>
              <a:t>implementation</a:t>
            </a:r>
            <a:r>
              <a:rPr lang="fr-FR" dirty="0" smtClean="0"/>
              <a:t> of the p</a:t>
            </a:r>
            <a:r>
              <a:rPr lang="fr-FR" dirty="0" smtClean="0"/>
              <a:t>rogram and the set objectives.</a:t>
            </a:r>
            <a:endParaRPr lang="fr-FR" dirty="0"/>
          </a:p>
          <a:p>
            <a:r>
              <a:rPr lang="en-US" dirty="0"/>
              <a:t>For this purpose, he is responsible in particular </a:t>
            </a:r>
            <a:r>
              <a:rPr lang="en-US" dirty="0" smtClean="0"/>
              <a:t>for: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661396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1021</TotalTime>
  <Words>1253</Words>
  <Application>Microsoft Office PowerPoint</Application>
  <PresentationFormat>Affichage à l'écran (4:3)</PresentationFormat>
  <Paragraphs>447</Paragraphs>
  <Slides>25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34" baseType="lpstr">
      <vt:lpstr>Arial</vt:lpstr>
      <vt:lpstr>Bookman Old Style</vt:lpstr>
      <vt:lpstr>Calibri</vt:lpstr>
      <vt:lpstr>Californian FB</vt:lpstr>
      <vt:lpstr>Cambria</vt:lpstr>
      <vt:lpstr>Century Gothic</vt:lpstr>
      <vt:lpstr>Times New Roman</vt:lpstr>
      <vt:lpstr>Wingdings</vt:lpstr>
      <vt:lpstr>Thème Office</vt:lpstr>
      <vt:lpstr>Présentation PowerPoint</vt:lpstr>
      <vt:lpstr>Présentation PowerPoint</vt:lpstr>
      <vt:lpstr>Présentation PowerPoint</vt:lpstr>
      <vt:lpstr> GEOGRAPHIC LOCATION  </vt:lpstr>
      <vt:lpstr>Présentation PowerPoint</vt:lpstr>
      <vt:lpstr>Présentation PowerPoint</vt:lpstr>
      <vt:lpstr>MISSION OF THE ORTHOPEDIC AND REHABILITATION CENTRE</vt:lpstr>
      <vt:lpstr>Présentation PowerPoint</vt:lpstr>
      <vt:lpstr>QUALIFICATION AND RESPONSIBILITIES OF THE DIRECTOR OF CRAPH</vt:lpstr>
      <vt:lpstr>Présentation PowerPoint</vt:lpstr>
      <vt:lpstr>Présentation PowerPoint</vt:lpstr>
      <vt:lpstr>Présentation PowerPoint</vt:lpstr>
      <vt:lpstr>QUALIFICATION AND RESPONSIBILITIES OF MANAGERS OF TECHNICAL SERVICES</vt:lpstr>
      <vt:lpstr>HUMAN RESOURCES </vt:lpstr>
      <vt:lpstr>  CRAPH has appropriate infrastructures.    </vt:lpstr>
      <vt:lpstr>EQUIPMENT OF CRAPH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DIFFICULTIES OF THE CRAPH</vt:lpstr>
      <vt:lpstr>Results and testimonials videos and images</vt:lpstr>
      <vt:lpstr>Project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tiger</dc:creator>
  <cp:lastModifiedBy>gisele ajavon</cp:lastModifiedBy>
  <cp:revision>100</cp:revision>
  <dcterms:created xsi:type="dcterms:W3CDTF">2013-11-07T14:55:58Z</dcterms:created>
  <dcterms:modified xsi:type="dcterms:W3CDTF">2019-10-29T14:56:12Z</dcterms:modified>
</cp:coreProperties>
</file>