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2"/>
  </p:notesMasterIdLst>
  <p:sldIdLst>
    <p:sldId id="256" r:id="rId2"/>
    <p:sldId id="368" r:id="rId3"/>
    <p:sldId id="369" r:id="rId4"/>
    <p:sldId id="370" r:id="rId5"/>
    <p:sldId id="371" r:id="rId6"/>
    <p:sldId id="372" r:id="rId7"/>
    <p:sldId id="373" r:id="rId8"/>
    <p:sldId id="374" r:id="rId9"/>
    <p:sldId id="375" r:id="rId10"/>
    <p:sldId id="376" r:id="rId11"/>
    <p:sldId id="377" r:id="rId12"/>
    <p:sldId id="378" r:id="rId13"/>
    <p:sldId id="379" r:id="rId14"/>
    <p:sldId id="380" r:id="rId15"/>
    <p:sldId id="381" r:id="rId16"/>
    <p:sldId id="382" r:id="rId17"/>
    <p:sldId id="383" r:id="rId18"/>
    <p:sldId id="384" r:id="rId19"/>
    <p:sldId id="386" r:id="rId20"/>
    <p:sldId id="385" r:id="rId21"/>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660"/>
  </p:normalViewPr>
  <p:slideViewPr>
    <p:cSldViewPr>
      <p:cViewPr varScale="1">
        <p:scale>
          <a:sx n="66" d="100"/>
          <a:sy n="66" d="100"/>
        </p:scale>
        <p:origin x="130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5D93DE5-1CA2-47A3-93C6-7A5D56A470DD}" type="datetimeFigureOut">
              <a:rPr lang="fr-FR"/>
              <a:pPr>
                <a:defRPr/>
              </a:pPr>
              <a:t>14/11/2019</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CEB821E2-6C8B-4A81-B375-F13830AB7824}" type="slidenum">
              <a:rPr lang="fr-FR"/>
              <a:pPr>
                <a:defRPr/>
              </a:pPr>
              <a:t>‹N°›</a:t>
            </a:fld>
            <a:endParaRPr lang="fr-FR"/>
          </a:p>
        </p:txBody>
      </p:sp>
    </p:spTree>
    <p:extLst>
      <p:ext uri="{BB962C8B-B14F-4D97-AF65-F5344CB8AC3E}">
        <p14:creationId xmlns:p14="http://schemas.microsoft.com/office/powerpoint/2010/main" val="3896666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fr-FR" smtClean="0"/>
            </a:p>
          </p:txBody>
        </p:sp>
        <p:sp>
          <p:nvSpPr>
            <p:cNvPr id="6" name="Rectangle 8"/>
            <p:cNvSpPr>
              <a:spLocks noChangeArrowheads="1"/>
            </p:cNvSpPr>
            <p:nvPr/>
          </p:nvSpPr>
          <p:spPr bwMode="hidden">
            <a:xfrm>
              <a:off x="0" y="1056"/>
              <a:ext cx="2976" cy="7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fr-FR" sz="2400" smtClean="0">
                <a:latin typeface="Times New Roman" panose="02020603050405020304"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fr-FR" sz="2400" smtClean="0">
                <a:latin typeface="Times New Roman" panose="02020603050405020304" pitchFamily="18" charset="0"/>
              </a:endParaRPr>
            </a:p>
          </p:txBody>
        </p:sp>
        <p:sp>
          <p:nvSpPr>
            <p:cNvPr id="8" name="Freeform 10"/>
            <p:cNvSpPr>
              <a:spLocks noChangeArrowheads="1"/>
            </p:cNvSpPr>
            <p:nvPr/>
          </p:nvSpPr>
          <p:spPr bwMode="auto">
            <a:xfrm>
              <a:off x="384" y="960"/>
              <a:ext cx="144" cy="913"/>
            </a:xfrm>
            <a:custGeom>
              <a:avLst/>
              <a:gdLst>
                <a:gd name="T0" fmla="*/ 3 w 1000"/>
                <a:gd name="T1" fmla="*/ 761 h 1000"/>
                <a:gd name="T2" fmla="*/ 0 w 1000"/>
                <a:gd name="T3" fmla="*/ 761 h 1000"/>
                <a:gd name="T4" fmla="*/ 0 w 1000"/>
                <a:gd name="T5" fmla="*/ 0 h 1000"/>
                <a:gd name="T6" fmla="*/ 3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9" name="Freeform 11"/>
            <p:cNvSpPr>
              <a:spLocks noChangeArrowheads="1"/>
            </p:cNvSpPr>
            <p:nvPr/>
          </p:nvSpPr>
          <p:spPr bwMode="auto">
            <a:xfrm>
              <a:off x="4944" y="762"/>
              <a:ext cx="165" cy="864"/>
            </a:xfrm>
            <a:custGeom>
              <a:avLst/>
              <a:gdLst>
                <a:gd name="T0" fmla="*/ 0 w 1000"/>
                <a:gd name="T1" fmla="*/ 0 h 1000"/>
                <a:gd name="T2" fmla="*/ 4 w 1000"/>
                <a:gd name="T3" fmla="*/ 0 h 1000"/>
                <a:gd name="T4" fmla="*/ 4 w 1000"/>
                <a:gd name="T5" fmla="*/ 645 h 1000"/>
                <a:gd name="T6" fmla="*/ 0 w 1000"/>
                <a:gd name="T7" fmla="*/ 645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20482" name="Rectangle 2"/>
          <p:cNvSpPr>
            <a:spLocks noGrp="1" noChangeArrowheads="1"/>
          </p:cNvSpPr>
          <p:nvPr>
            <p:ph type="subTitle" idx="1"/>
          </p:nvPr>
        </p:nvSpPr>
        <p:spPr>
          <a:xfrm>
            <a:off x="2286000" y="3581400"/>
            <a:ext cx="5638800" cy="1905000"/>
          </a:xfrm>
        </p:spPr>
        <p:txBody>
          <a:bodyPr/>
          <a:lstStyle>
            <a:lvl1pPr marL="0" indent="0">
              <a:buFont typeface="Wingdings" panose="05000000000000000000" pitchFamily="2" charset="2"/>
              <a:buNone/>
              <a:defRPr/>
            </a:lvl1pPr>
          </a:lstStyle>
          <a:p>
            <a:pPr lvl="0"/>
            <a:r>
              <a:rPr lang="fr-FR" noProof="0" smtClean="0"/>
              <a:t>Cliquez pour modifier le style des sous-titres du masque</a:t>
            </a:r>
          </a:p>
        </p:txBody>
      </p:sp>
      <p:sp>
        <p:nvSpPr>
          <p:cNvPr id="20492" name="Rectangle 12"/>
          <p:cNvSpPr>
            <a:spLocks noGrp="1" noChangeArrowheads="1"/>
          </p:cNvSpPr>
          <p:nvPr>
            <p:ph type="ctrTitle"/>
          </p:nvPr>
        </p:nvSpPr>
        <p:spPr>
          <a:xfrm>
            <a:off x="838200" y="1443038"/>
            <a:ext cx="7086600" cy="1600200"/>
          </a:xfrm>
        </p:spPr>
        <p:txBody>
          <a:bodyPr anchor="ctr"/>
          <a:lstStyle>
            <a:lvl1pPr>
              <a:defRPr/>
            </a:lvl1pPr>
          </a:lstStyle>
          <a:p>
            <a:pPr lvl="0"/>
            <a:r>
              <a:rPr lang="fr-FR" noProof="0" smtClean="0"/>
              <a:t>Cliquez pour modifier le style du titre</a:t>
            </a:r>
          </a:p>
        </p:txBody>
      </p:sp>
      <p:sp>
        <p:nvSpPr>
          <p:cNvPr id="10" name="Rectangle 3"/>
          <p:cNvSpPr>
            <a:spLocks noGrp="1" noChangeArrowheads="1"/>
          </p:cNvSpPr>
          <p:nvPr>
            <p:ph type="dt" sz="half" idx="10"/>
          </p:nvPr>
        </p:nvSpPr>
        <p:spPr>
          <a:xfrm>
            <a:off x="685800" y="6248400"/>
            <a:ext cx="1905000" cy="457200"/>
          </a:xfrm>
        </p:spPr>
        <p:txBody>
          <a:bodyPr/>
          <a:lstStyle>
            <a:lvl1pPr>
              <a:defRPr/>
            </a:lvl1pPr>
          </a:lstStyle>
          <a:p>
            <a:pPr>
              <a:defRPr/>
            </a:pPr>
            <a:endParaRPr lang="fr-FR"/>
          </a:p>
        </p:txBody>
      </p:sp>
      <p:sp>
        <p:nvSpPr>
          <p:cNvPr id="11" name="Rectangle 4"/>
          <p:cNvSpPr>
            <a:spLocks noGrp="1" noChangeArrowheads="1"/>
          </p:cNvSpPr>
          <p:nvPr>
            <p:ph type="ftr" sz="quarter" idx="11"/>
          </p:nvPr>
        </p:nvSpPr>
        <p:spPr>
          <a:xfrm>
            <a:off x="3124200" y="6248400"/>
            <a:ext cx="2895600" cy="457200"/>
          </a:xfrm>
        </p:spPr>
        <p:txBody>
          <a:bodyPr/>
          <a:lstStyle>
            <a:lvl1pPr>
              <a:defRPr/>
            </a:lvl1pPr>
          </a:lstStyle>
          <a:p>
            <a:pPr>
              <a:defRPr/>
            </a:pPr>
            <a:endParaRPr lang="fr-FR"/>
          </a:p>
        </p:txBody>
      </p:sp>
      <p:sp>
        <p:nvSpPr>
          <p:cNvPr id="12" name="Rectangle 5"/>
          <p:cNvSpPr>
            <a:spLocks noGrp="1" noChangeArrowheads="1"/>
          </p:cNvSpPr>
          <p:nvPr>
            <p:ph type="sldNum" sz="quarter" idx="12"/>
          </p:nvPr>
        </p:nvSpPr>
        <p:spPr>
          <a:xfrm>
            <a:off x="6553200" y="6248400"/>
            <a:ext cx="1905000" cy="457200"/>
          </a:xfrm>
        </p:spPr>
        <p:txBody>
          <a:bodyPr/>
          <a:lstStyle>
            <a:lvl1pPr>
              <a:defRPr/>
            </a:lvl1pPr>
          </a:lstStyle>
          <a:p>
            <a:pPr>
              <a:defRPr/>
            </a:pPr>
            <a:fld id="{81CF2CDD-BC59-4B00-8ADE-B4892C8BFDBC}" type="slidenum">
              <a:rPr lang="fr-FR"/>
              <a:pPr>
                <a:defRPr/>
              </a:pPr>
              <a:t>‹N°›</a:t>
            </a:fld>
            <a:endParaRPr lang="fr-FR"/>
          </a:p>
        </p:txBody>
      </p:sp>
    </p:spTree>
    <p:extLst>
      <p:ext uri="{BB962C8B-B14F-4D97-AF65-F5344CB8AC3E}">
        <p14:creationId xmlns:p14="http://schemas.microsoft.com/office/powerpoint/2010/main" val="147344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dt" sz="half" idx="10"/>
          </p:nvPr>
        </p:nvSpPr>
        <p:spPr>
          <a:ln/>
        </p:spPr>
        <p:txBody>
          <a:bodyPr/>
          <a:lstStyle>
            <a:lvl1pPr>
              <a:defRPr/>
            </a:lvl1pPr>
          </a:lstStyle>
          <a:p>
            <a:pPr>
              <a:defRPr/>
            </a:pPr>
            <a:endParaRPr lang="fr-FR"/>
          </a:p>
        </p:txBody>
      </p:sp>
      <p:sp>
        <p:nvSpPr>
          <p:cNvPr id="5" name="Rectangle 7"/>
          <p:cNvSpPr>
            <a:spLocks noGrp="1" noChangeArrowheads="1"/>
          </p:cNvSpPr>
          <p:nvPr>
            <p:ph type="ftr" sz="quarter" idx="11"/>
          </p:nvPr>
        </p:nvSpPr>
        <p:spPr>
          <a:ln/>
        </p:spPr>
        <p:txBody>
          <a:bodyPr/>
          <a:lstStyle>
            <a:lvl1pPr>
              <a:defRPr/>
            </a:lvl1pPr>
          </a:lstStyle>
          <a:p>
            <a:pPr>
              <a:defRPr/>
            </a:pPr>
            <a:endParaRPr lang="fr-FR"/>
          </a:p>
        </p:txBody>
      </p:sp>
      <p:sp>
        <p:nvSpPr>
          <p:cNvPr id="6" name="Rectangle 8"/>
          <p:cNvSpPr>
            <a:spLocks noGrp="1" noChangeArrowheads="1"/>
          </p:cNvSpPr>
          <p:nvPr>
            <p:ph type="sldNum" sz="quarter" idx="12"/>
          </p:nvPr>
        </p:nvSpPr>
        <p:spPr>
          <a:ln/>
        </p:spPr>
        <p:txBody>
          <a:bodyPr/>
          <a:lstStyle>
            <a:lvl1pPr>
              <a:defRPr/>
            </a:lvl1pPr>
          </a:lstStyle>
          <a:p>
            <a:pPr>
              <a:defRPr/>
            </a:pPr>
            <a:fld id="{FE32DE0E-3C76-4E2E-AEDF-8D2C641C6197}" type="slidenum">
              <a:rPr lang="fr-FR"/>
              <a:pPr>
                <a:defRPr/>
              </a:pPr>
              <a:t>‹N°›</a:t>
            </a:fld>
            <a:endParaRPr lang="fr-FR"/>
          </a:p>
        </p:txBody>
      </p:sp>
    </p:spTree>
    <p:extLst>
      <p:ext uri="{BB962C8B-B14F-4D97-AF65-F5344CB8AC3E}">
        <p14:creationId xmlns:p14="http://schemas.microsoft.com/office/powerpoint/2010/main" val="3602427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91313" y="96838"/>
            <a:ext cx="1919287" cy="5999162"/>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931863" y="96838"/>
            <a:ext cx="5607050" cy="599916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dt" sz="half" idx="10"/>
          </p:nvPr>
        </p:nvSpPr>
        <p:spPr>
          <a:ln/>
        </p:spPr>
        <p:txBody>
          <a:bodyPr/>
          <a:lstStyle>
            <a:lvl1pPr>
              <a:defRPr/>
            </a:lvl1pPr>
          </a:lstStyle>
          <a:p>
            <a:pPr>
              <a:defRPr/>
            </a:pPr>
            <a:endParaRPr lang="fr-FR"/>
          </a:p>
        </p:txBody>
      </p:sp>
      <p:sp>
        <p:nvSpPr>
          <p:cNvPr id="5" name="Rectangle 7"/>
          <p:cNvSpPr>
            <a:spLocks noGrp="1" noChangeArrowheads="1"/>
          </p:cNvSpPr>
          <p:nvPr>
            <p:ph type="ftr" sz="quarter" idx="11"/>
          </p:nvPr>
        </p:nvSpPr>
        <p:spPr>
          <a:ln/>
        </p:spPr>
        <p:txBody>
          <a:bodyPr/>
          <a:lstStyle>
            <a:lvl1pPr>
              <a:defRPr/>
            </a:lvl1pPr>
          </a:lstStyle>
          <a:p>
            <a:pPr>
              <a:defRPr/>
            </a:pPr>
            <a:endParaRPr lang="fr-FR"/>
          </a:p>
        </p:txBody>
      </p:sp>
      <p:sp>
        <p:nvSpPr>
          <p:cNvPr id="6" name="Rectangle 8"/>
          <p:cNvSpPr>
            <a:spLocks noGrp="1" noChangeArrowheads="1"/>
          </p:cNvSpPr>
          <p:nvPr>
            <p:ph type="sldNum" sz="quarter" idx="12"/>
          </p:nvPr>
        </p:nvSpPr>
        <p:spPr>
          <a:ln/>
        </p:spPr>
        <p:txBody>
          <a:bodyPr/>
          <a:lstStyle>
            <a:lvl1pPr>
              <a:defRPr/>
            </a:lvl1pPr>
          </a:lstStyle>
          <a:p>
            <a:pPr>
              <a:defRPr/>
            </a:pPr>
            <a:fld id="{135C8C73-CF40-4253-AD24-BF5AFBB4FCF9}" type="slidenum">
              <a:rPr lang="fr-FR"/>
              <a:pPr>
                <a:defRPr/>
              </a:pPr>
              <a:t>‹N°›</a:t>
            </a:fld>
            <a:endParaRPr lang="fr-FR"/>
          </a:p>
        </p:txBody>
      </p:sp>
    </p:spTree>
    <p:extLst>
      <p:ext uri="{BB962C8B-B14F-4D97-AF65-F5344CB8AC3E}">
        <p14:creationId xmlns:p14="http://schemas.microsoft.com/office/powerpoint/2010/main" val="931874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dt" sz="half" idx="10"/>
          </p:nvPr>
        </p:nvSpPr>
        <p:spPr>
          <a:ln/>
        </p:spPr>
        <p:txBody>
          <a:bodyPr/>
          <a:lstStyle>
            <a:lvl1pPr>
              <a:defRPr/>
            </a:lvl1pPr>
          </a:lstStyle>
          <a:p>
            <a:pPr>
              <a:defRPr/>
            </a:pPr>
            <a:endParaRPr lang="fr-FR"/>
          </a:p>
        </p:txBody>
      </p:sp>
      <p:sp>
        <p:nvSpPr>
          <p:cNvPr id="5" name="Rectangle 7"/>
          <p:cNvSpPr>
            <a:spLocks noGrp="1" noChangeArrowheads="1"/>
          </p:cNvSpPr>
          <p:nvPr>
            <p:ph type="ftr" sz="quarter" idx="11"/>
          </p:nvPr>
        </p:nvSpPr>
        <p:spPr>
          <a:ln/>
        </p:spPr>
        <p:txBody>
          <a:bodyPr/>
          <a:lstStyle>
            <a:lvl1pPr>
              <a:defRPr/>
            </a:lvl1pPr>
          </a:lstStyle>
          <a:p>
            <a:pPr>
              <a:defRPr/>
            </a:pPr>
            <a:endParaRPr lang="fr-FR"/>
          </a:p>
        </p:txBody>
      </p:sp>
      <p:sp>
        <p:nvSpPr>
          <p:cNvPr id="6" name="Rectangle 8"/>
          <p:cNvSpPr>
            <a:spLocks noGrp="1" noChangeArrowheads="1"/>
          </p:cNvSpPr>
          <p:nvPr>
            <p:ph type="sldNum" sz="quarter" idx="12"/>
          </p:nvPr>
        </p:nvSpPr>
        <p:spPr>
          <a:ln/>
        </p:spPr>
        <p:txBody>
          <a:bodyPr/>
          <a:lstStyle>
            <a:lvl1pPr>
              <a:defRPr/>
            </a:lvl1pPr>
          </a:lstStyle>
          <a:p>
            <a:pPr>
              <a:defRPr/>
            </a:pPr>
            <a:fld id="{10960C3C-026A-4AAC-BCE3-F6B75E5A5EC8}" type="slidenum">
              <a:rPr lang="fr-FR"/>
              <a:pPr>
                <a:defRPr/>
              </a:pPr>
              <a:t>‹N°›</a:t>
            </a:fld>
            <a:endParaRPr lang="fr-FR"/>
          </a:p>
        </p:txBody>
      </p:sp>
    </p:spTree>
    <p:extLst>
      <p:ext uri="{BB962C8B-B14F-4D97-AF65-F5344CB8AC3E}">
        <p14:creationId xmlns:p14="http://schemas.microsoft.com/office/powerpoint/2010/main" val="1619950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
        <p:nvSpPr>
          <p:cNvPr id="4" name="Rectangle 6"/>
          <p:cNvSpPr>
            <a:spLocks noGrp="1" noChangeArrowheads="1"/>
          </p:cNvSpPr>
          <p:nvPr>
            <p:ph type="dt" sz="half" idx="10"/>
          </p:nvPr>
        </p:nvSpPr>
        <p:spPr>
          <a:ln/>
        </p:spPr>
        <p:txBody>
          <a:bodyPr/>
          <a:lstStyle>
            <a:lvl1pPr>
              <a:defRPr/>
            </a:lvl1pPr>
          </a:lstStyle>
          <a:p>
            <a:pPr>
              <a:defRPr/>
            </a:pPr>
            <a:endParaRPr lang="fr-FR"/>
          </a:p>
        </p:txBody>
      </p:sp>
      <p:sp>
        <p:nvSpPr>
          <p:cNvPr id="5" name="Rectangle 7"/>
          <p:cNvSpPr>
            <a:spLocks noGrp="1" noChangeArrowheads="1"/>
          </p:cNvSpPr>
          <p:nvPr>
            <p:ph type="ftr" sz="quarter" idx="11"/>
          </p:nvPr>
        </p:nvSpPr>
        <p:spPr>
          <a:ln/>
        </p:spPr>
        <p:txBody>
          <a:bodyPr/>
          <a:lstStyle>
            <a:lvl1pPr>
              <a:defRPr/>
            </a:lvl1pPr>
          </a:lstStyle>
          <a:p>
            <a:pPr>
              <a:defRPr/>
            </a:pPr>
            <a:endParaRPr lang="fr-FR"/>
          </a:p>
        </p:txBody>
      </p:sp>
      <p:sp>
        <p:nvSpPr>
          <p:cNvPr id="6" name="Rectangle 8"/>
          <p:cNvSpPr>
            <a:spLocks noGrp="1" noChangeArrowheads="1"/>
          </p:cNvSpPr>
          <p:nvPr>
            <p:ph type="sldNum" sz="quarter" idx="12"/>
          </p:nvPr>
        </p:nvSpPr>
        <p:spPr>
          <a:ln/>
        </p:spPr>
        <p:txBody>
          <a:bodyPr/>
          <a:lstStyle>
            <a:lvl1pPr>
              <a:defRPr/>
            </a:lvl1pPr>
          </a:lstStyle>
          <a:p>
            <a:pPr>
              <a:defRPr/>
            </a:pPr>
            <a:fld id="{7EBB89DA-CABE-41B5-96B8-5E9794A0BB73}" type="slidenum">
              <a:rPr lang="fr-FR"/>
              <a:pPr>
                <a:defRPr/>
              </a:pPr>
              <a:t>‹N°›</a:t>
            </a:fld>
            <a:endParaRPr lang="fr-FR"/>
          </a:p>
        </p:txBody>
      </p:sp>
    </p:spTree>
    <p:extLst>
      <p:ext uri="{BB962C8B-B14F-4D97-AF65-F5344CB8AC3E}">
        <p14:creationId xmlns:p14="http://schemas.microsoft.com/office/powerpoint/2010/main" val="316829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949325" y="1981200"/>
            <a:ext cx="3754438"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56163" y="1981200"/>
            <a:ext cx="3754437"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dt" sz="half" idx="10"/>
          </p:nvPr>
        </p:nvSpPr>
        <p:spPr>
          <a:ln/>
        </p:spPr>
        <p:txBody>
          <a:bodyPr/>
          <a:lstStyle>
            <a:lvl1pPr>
              <a:defRPr/>
            </a:lvl1pPr>
          </a:lstStyle>
          <a:p>
            <a:pPr>
              <a:defRPr/>
            </a:pPr>
            <a:endParaRPr lang="fr-FR"/>
          </a:p>
        </p:txBody>
      </p:sp>
      <p:sp>
        <p:nvSpPr>
          <p:cNvPr id="6" name="Rectangle 7"/>
          <p:cNvSpPr>
            <a:spLocks noGrp="1" noChangeArrowheads="1"/>
          </p:cNvSpPr>
          <p:nvPr>
            <p:ph type="ftr" sz="quarter" idx="11"/>
          </p:nvPr>
        </p:nvSpPr>
        <p:spPr>
          <a:ln/>
        </p:spPr>
        <p:txBody>
          <a:bodyPr/>
          <a:lstStyle>
            <a:lvl1pPr>
              <a:defRPr/>
            </a:lvl1pPr>
          </a:lstStyle>
          <a:p>
            <a:pPr>
              <a:defRPr/>
            </a:pPr>
            <a:endParaRPr lang="fr-FR"/>
          </a:p>
        </p:txBody>
      </p:sp>
      <p:sp>
        <p:nvSpPr>
          <p:cNvPr id="7" name="Rectangle 8"/>
          <p:cNvSpPr>
            <a:spLocks noGrp="1" noChangeArrowheads="1"/>
          </p:cNvSpPr>
          <p:nvPr>
            <p:ph type="sldNum" sz="quarter" idx="12"/>
          </p:nvPr>
        </p:nvSpPr>
        <p:spPr>
          <a:ln/>
        </p:spPr>
        <p:txBody>
          <a:bodyPr/>
          <a:lstStyle>
            <a:lvl1pPr>
              <a:defRPr/>
            </a:lvl1pPr>
          </a:lstStyle>
          <a:p>
            <a:pPr>
              <a:defRPr/>
            </a:pPr>
            <a:fld id="{E277FD7A-4F1F-4D48-9673-6C67A37ACC82}" type="slidenum">
              <a:rPr lang="fr-FR"/>
              <a:pPr>
                <a:defRPr/>
              </a:pPr>
              <a:t>‹N°›</a:t>
            </a:fld>
            <a:endParaRPr lang="fr-FR"/>
          </a:p>
        </p:txBody>
      </p:sp>
    </p:spTree>
    <p:extLst>
      <p:ext uri="{BB962C8B-B14F-4D97-AF65-F5344CB8AC3E}">
        <p14:creationId xmlns:p14="http://schemas.microsoft.com/office/powerpoint/2010/main" val="536067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9CCF5429-CCBF-45EB-A482-6021E82E4F7E}" type="slidenum">
              <a:rPr lang="fr-FR"/>
              <a:pPr>
                <a:defRPr/>
              </a:pPr>
              <a:t>‹N°›</a:t>
            </a:fld>
            <a:endParaRPr lang="fr-FR"/>
          </a:p>
        </p:txBody>
      </p:sp>
    </p:spTree>
    <p:extLst>
      <p:ext uri="{BB962C8B-B14F-4D97-AF65-F5344CB8AC3E}">
        <p14:creationId xmlns:p14="http://schemas.microsoft.com/office/powerpoint/2010/main" val="1132539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6"/>
          <p:cNvSpPr>
            <a:spLocks noGrp="1" noChangeArrowheads="1"/>
          </p:cNvSpPr>
          <p:nvPr>
            <p:ph type="dt" sz="half" idx="10"/>
          </p:nvPr>
        </p:nvSpPr>
        <p:spPr>
          <a:ln/>
        </p:spPr>
        <p:txBody>
          <a:bodyPr/>
          <a:lstStyle>
            <a:lvl1pPr>
              <a:defRPr/>
            </a:lvl1pPr>
          </a:lstStyle>
          <a:p>
            <a:pPr>
              <a:defRPr/>
            </a:pPr>
            <a:endParaRPr lang="fr-FR"/>
          </a:p>
        </p:txBody>
      </p:sp>
      <p:sp>
        <p:nvSpPr>
          <p:cNvPr id="4" name="Rectangle 7"/>
          <p:cNvSpPr>
            <a:spLocks noGrp="1" noChangeArrowheads="1"/>
          </p:cNvSpPr>
          <p:nvPr>
            <p:ph type="ftr" sz="quarter" idx="11"/>
          </p:nvPr>
        </p:nvSpPr>
        <p:spPr>
          <a:ln/>
        </p:spPr>
        <p:txBody>
          <a:bodyPr/>
          <a:lstStyle>
            <a:lvl1pPr>
              <a:defRPr/>
            </a:lvl1pPr>
          </a:lstStyle>
          <a:p>
            <a:pPr>
              <a:defRPr/>
            </a:pPr>
            <a:endParaRPr lang="fr-FR"/>
          </a:p>
        </p:txBody>
      </p:sp>
      <p:sp>
        <p:nvSpPr>
          <p:cNvPr id="5" name="Rectangle 8"/>
          <p:cNvSpPr>
            <a:spLocks noGrp="1" noChangeArrowheads="1"/>
          </p:cNvSpPr>
          <p:nvPr>
            <p:ph type="sldNum" sz="quarter" idx="12"/>
          </p:nvPr>
        </p:nvSpPr>
        <p:spPr>
          <a:ln/>
        </p:spPr>
        <p:txBody>
          <a:bodyPr/>
          <a:lstStyle>
            <a:lvl1pPr>
              <a:defRPr/>
            </a:lvl1pPr>
          </a:lstStyle>
          <a:p>
            <a:pPr>
              <a:defRPr/>
            </a:pPr>
            <a:fld id="{37020C98-D9FD-49D2-B2DE-A23FA039AF8E}" type="slidenum">
              <a:rPr lang="fr-FR"/>
              <a:pPr>
                <a:defRPr/>
              </a:pPr>
              <a:t>‹N°›</a:t>
            </a:fld>
            <a:endParaRPr lang="fr-FR"/>
          </a:p>
        </p:txBody>
      </p:sp>
    </p:spTree>
    <p:extLst>
      <p:ext uri="{BB962C8B-B14F-4D97-AF65-F5344CB8AC3E}">
        <p14:creationId xmlns:p14="http://schemas.microsoft.com/office/powerpoint/2010/main" val="1682982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fr-FR"/>
          </a:p>
        </p:txBody>
      </p:sp>
      <p:sp>
        <p:nvSpPr>
          <p:cNvPr id="3" name="Rectangle 7"/>
          <p:cNvSpPr>
            <a:spLocks noGrp="1" noChangeArrowheads="1"/>
          </p:cNvSpPr>
          <p:nvPr>
            <p:ph type="ftr" sz="quarter" idx="11"/>
          </p:nvPr>
        </p:nvSpPr>
        <p:spPr>
          <a:ln/>
        </p:spPr>
        <p:txBody>
          <a:bodyPr/>
          <a:lstStyle>
            <a:lvl1pPr>
              <a:defRPr/>
            </a:lvl1pPr>
          </a:lstStyle>
          <a:p>
            <a:pPr>
              <a:defRPr/>
            </a:pPr>
            <a:endParaRPr lang="fr-FR"/>
          </a:p>
        </p:txBody>
      </p:sp>
      <p:sp>
        <p:nvSpPr>
          <p:cNvPr id="4" name="Rectangle 8"/>
          <p:cNvSpPr>
            <a:spLocks noGrp="1" noChangeArrowheads="1"/>
          </p:cNvSpPr>
          <p:nvPr>
            <p:ph type="sldNum" sz="quarter" idx="12"/>
          </p:nvPr>
        </p:nvSpPr>
        <p:spPr>
          <a:ln/>
        </p:spPr>
        <p:txBody>
          <a:bodyPr/>
          <a:lstStyle>
            <a:lvl1pPr>
              <a:defRPr/>
            </a:lvl1pPr>
          </a:lstStyle>
          <a:p>
            <a:pPr>
              <a:defRPr/>
            </a:pPr>
            <a:fld id="{8A274A13-D644-4A46-80DB-1654DF85ECEB}" type="slidenum">
              <a:rPr lang="fr-FR"/>
              <a:pPr>
                <a:defRPr/>
              </a:pPr>
              <a:t>‹N°›</a:t>
            </a:fld>
            <a:endParaRPr lang="fr-FR"/>
          </a:p>
        </p:txBody>
      </p:sp>
    </p:spTree>
    <p:extLst>
      <p:ext uri="{BB962C8B-B14F-4D97-AF65-F5344CB8AC3E}">
        <p14:creationId xmlns:p14="http://schemas.microsoft.com/office/powerpoint/2010/main" val="797599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Rectangle 6"/>
          <p:cNvSpPr>
            <a:spLocks noGrp="1" noChangeArrowheads="1"/>
          </p:cNvSpPr>
          <p:nvPr>
            <p:ph type="dt" sz="half" idx="10"/>
          </p:nvPr>
        </p:nvSpPr>
        <p:spPr>
          <a:ln/>
        </p:spPr>
        <p:txBody>
          <a:bodyPr/>
          <a:lstStyle>
            <a:lvl1pPr>
              <a:defRPr/>
            </a:lvl1pPr>
          </a:lstStyle>
          <a:p>
            <a:pPr>
              <a:defRPr/>
            </a:pPr>
            <a:endParaRPr lang="fr-FR"/>
          </a:p>
        </p:txBody>
      </p:sp>
      <p:sp>
        <p:nvSpPr>
          <p:cNvPr id="6" name="Rectangle 7"/>
          <p:cNvSpPr>
            <a:spLocks noGrp="1" noChangeArrowheads="1"/>
          </p:cNvSpPr>
          <p:nvPr>
            <p:ph type="ftr" sz="quarter" idx="11"/>
          </p:nvPr>
        </p:nvSpPr>
        <p:spPr>
          <a:ln/>
        </p:spPr>
        <p:txBody>
          <a:bodyPr/>
          <a:lstStyle>
            <a:lvl1pPr>
              <a:defRPr/>
            </a:lvl1pPr>
          </a:lstStyle>
          <a:p>
            <a:pPr>
              <a:defRPr/>
            </a:pPr>
            <a:endParaRPr lang="fr-FR"/>
          </a:p>
        </p:txBody>
      </p:sp>
      <p:sp>
        <p:nvSpPr>
          <p:cNvPr id="7" name="Rectangle 8"/>
          <p:cNvSpPr>
            <a:spLocks noGrp="1" noChangeArrowheads="1"/>
          </p:cNvSpPr>
          <p:nvPr>
            <p:ph type="sldNum" sz="quarter" idx="12"/>
          </p:nvPr>
        </p:nvSpPr>
        <p:spPr>
          <a:ln/>
        </p:spPr>
        <p:txBody>
          <a:bodyPr/>
          <a:lstStyle>
            <a:lvl1pPr>
              <a:defRPr/>
            </a:lvl1pPr>
          </a:lstStyle>
          <a:p>
            <a:pPr>
              <a:defRPr/>
            </a:pPr>
            <a:fld id="{FDE9E8E0-A665-456E-B652-0EC3CDB5C7E2}" type="slidenum">
              <a:rPr lang="fr-FR"/>
              <a:pPr>
                <a:defRPr/>
              </a:pPr>
              <a:t>‹N°›</a:t>
            </a:fld>
            <a:endParaRPr lang="fr-FR"/>
          </a:p>
        </p:txBody>
      </p:sp>
    </p:spTree>
    <p:extLst>
      <p:ext uri="{BB962C8B-B14F-4D97-AF65-F5344CB8AC3E}">
        <p14:creationId xmlns:p14="http://schemas.microsoft.com/office/powerpoint/2010/main" val="1429538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Rectangle 6"/>
          <p:cNvSpPr>
            <a:spLocks noGrp="1" noChangeArrowheads="1"/>
          </p:cNvSpPr>
          <p:nvPr>
            <p:ph type="dt" sz="half" idx="10"/>
          </p:nvPr>
        </p:nvSpPr>
        <p:spPr>
          <a:ln/>
        </p:spPr>
        <p:txBody>
          <a:bodyPr/>
          <a:lstStyle>
            <a:lvl1pPr>
              <a:defRPr/>
            </a:lvl1pPr>
          </a:lstStyle>
          <a:p>
            <a:pPr>
              <a:defRPr/>
            </a:pPr>
            <a:endParaRPr lang="fr-FR"/>
          </a:p>
        </p:txBody>
      </p:sp>
      <p:sp>
        <p:nvSpPr>
          <p:cNvPr id="6" name="Rectangle 7"/>
          <p:cNvSpPr>
            <a:spLocks noGrp="1" noChangeArrowheads="1"/>
          </p:cNvSpPr>
          <p:nvPr>
            <p:ph type="ftr" sz="quarter" idx="11"/>
          </p:nvPr>
        </p:nvSpPr>
        <p:spPr>
          <a:ln/>
        </p:spPr>
        <p:txBody>
          <a:bodyPr/>
          <a:lstStyle>
            <a:lvl1pPr>
              <a:defRPr/>
            </a:lvl1pPr>
          </a:lstStyle>
          <a:p>
            <a:pPr>
              <a:defRPr/>
            </a:pPr>
            <a:endParaRPr lang="fr-FR"/>
          </a:p>
        </p:txBody>
      </p:sp>
      <p:sp>
        <p:nvSpPr>
          <p:cNvPr id="7" name="Rectangle 8"/>
          <p:cNvSpPr>
            <a:spLocks noGrp="1" noChangeArrowheads="1"/>
          </p:cNvSpPr>
          <p:nvPr>
            <p:ph type="sldNum" sz="quarter" idx="12"/>
          </p:nvPr>
        </p:nvSpPr>
        <p:spPr>
          <a:ln/>
        </p:spPr>
        <p:txBody>
          <a:bodyPr/>
          <a:lstStyle>
            <a:lvl1pPr>
              <a:defRPr/>
            </a:lvl1pPr>
          </a:lstStyle>
          <a:p>
            <a:pPr>
              <a:defRPr/>
            </a:pPr>
            <a:fld id="{7D0DC0CF-B31D-4FEF-8FC9-E6C90C61443E}" type="slidenum">
              <a:rPr lang="fr-FR"/>
              <a:pPr>
                <a:defRPr/>
              </a:pPr>
              <a:t>‹N°›</a:t>
            </a:fld>
            <a:endParaRPr lang="fr-FR"/>
          </a:p>
        </p:txBody>
      </p:sp>
    </p:spTree>
    <p:extLst>
      <p:ext uri="{BB962C8B-B14F-4D97-AF65-F5344CB8AC3E}">
        <p14:creationId xmlns:p14="http://schemas.microsoft.com/office/powerpoint/2010/main" val="2337498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377950"/>
            <a:ext cx="2133600" cy="101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fr-FR" sz="2400" smtClean="0">
              <a:latin typeface="Times New Roman" panose="02020603050405020304" pitchFamily="18" charset="0"/>
            </a:endParaRPr>
          </a:p>
        </p:txBody>
      </p:sp>
      <p:sp>
        <p:nvSpPr>
          <p:cNvPr id="1027"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fr-FR" sz="2400" smtClean="0">
              <a:latin typeface="Times New Roman" panose="02020603050405020304" pitchFamily="18" charset="0"/>
            </a:endParaRPr>
          </a:p>
        </p:txBody>
      </p:sp>
      <p:sp>
        <p:nvSpPr>
          <p:cNvPr id="1028" name="Rectangle 4"/>
          <p:cNvSpPr>
            <a:spLocks noGrp="1" noChangeArrowheads="1"/>
          </p:cNvSpPr>
          <p:nvPr>
            <p:ph type="title"/>
          </p:nvPr>
        </p:nvSpPr>
        <p:spPr bwMode="auto">
          <a:xfrm>
            <a:off x="931863" y="96838"/>
            <a:ext cx="7158037"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fr-FR" altLang="fr-FR" smtClean="0"/>
              <a:t>Cliquez pour modifier le style du titre</a:t>
            </a:r>
          </a:p>
        </p:txBody>
      </p:sp>
      <p:sp>
        <p:nvSpPr>
          <p:cNvPr id="1029" name="Rectangle 5"/>
          <p:cNvSpPr>
            <a:spLocks noGrp="1" noChangeArrowheads="1"/>
          </p:cNvSpPr>
          <p:nvPr>
            <p:ph type="body" idx="1"/>
          </p:nvPr>
        </p:nvSpPr>
        <p:spPr bwMode="auto">
          <a:xfrm>
            <a:off x="949325" y="1981200"/>
            <a:ext cx="76612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9462" name="Rectangle 6"/>
          <p:cNvSpPr>
            <a:spLocks noGrp="1" noChangeArrowheads="1"/>
          </p:cNvSpPr>
          <p:nvPr>
            <p:ph type="dt" sz="half" idx="2"/>
          </p:nvPr>
        </p:nvSpPr>
        <p:spPr bwMode="auto">
          <a:xfrm>
            <a:off x="94615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fr-FR"/>
          </a:p>
        </p:txBody>
      </p:sp>
      <p:sp>
        <p:nvSpPr>
          <p:cNvPr id="19463" name="Rectangle 7"/>
          <p:cNvSpPr>
            <a:spLocks noGrp="1" noChangeArrowheads="1"/>
          </p:cNvSpPr>
          <p:nvPr>
            <p:ph type="ftr" sz="quarter" idx="3"/>
          </p:nvPr>
        </p:nvSpPr>
        <p:spPr bwMode="auto">
          <a:xfrm>
            <a:off x="33528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fr-FR"/>
          </a:p>
        </p:txBody>
      </p:sp>
      <p:sp>
        <p:nvSpPr>
          <p:cNvPr id="19464" name="Rectangle 8"/>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447BC34A-3546-4DBE-8AEC-2E2C22198737}" type="slidenum">
              <a:rPr lang="fr-FR"/>
              <a:pPr>
                <a:defRPr/>
              </a:pPr>
              <a:t>‹N°›</a:t>
            </a:fld>
            <a:endParaRPr lang="fr-FR"/>
          </a:p>
        </p:txBody>
      </p:sp>
      <p:sp>
        <p:nvSpPr>
          <p:cNvPr id="1033" name="Freeform 9"/>
          <p:cNvSpPr>
            <a:spLocks noChangeArrowheads="1"/>
          </p:cNvSpPr>
          <p:nvPr/>
        </p:nvSpPr>
        <p:spPr bwMode="auto">
          <a:xfrm>
            <a:off x="8382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34" name="Freeform 10"/>
          <p:cNvSpPr>
            <a:spLocks noChangeArrowheads="1"/>
          </p:cNvSpPr>
          <p:nvPr/>
        </p:nvSpPr>
        <p:spPr bwMode="auto">
          <a:xfrm>
            <a:off x="8262938"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Tree>
  </p:cSld>
  <p:clrMap bg1="lt1" tx1="dk1" bg2="lt2" tx2="dk2" accent1="accent1" accent2="accent2" accent3="accent3" accent4="accent4" accent5="accent5" accent6="accent6" hlink="hlink" folHlink="folHlink"/>
  <p:sldLayoutIdLst>
    <p:sldLayoutId id="2147483711"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anose="020B0604020202020204" pitchFamily="34" charset="0"/>
        </a:defRPr>
      </a:lvl2pPr>
      <a:lvl3pPr algn="l" rtl="0" eaLnBrk="0" fontAlgn="base" hangingPunct="0">
        <a:spcBef>
          <a:spcPct val="0"/>
        </a:spcBef>
        <a:spcAft>
          <a:spcPct val="0"/>
        </a:spcAft>
        <a:defRPr sz="4000">
          <a:solidFill>
            <a:schemeClr val="tx2"/>
          </a:solidFill>
          <a:latin typeface="Arial" panose="020B0604020202020204" pitchFamily="34" charset="0"/>
        </a:defRPr>
      </a:lvl3pPr>
      <a:lvl4pPr algn="l" rtl="0" eaLnBrk="0" fontAlgn="base" hangingPunct="0">
        <a:spcBef>
          <a:spcPct val="0"/>
        </a:spcBef>
        <a:spcAft>
          <a:spcPct val="0"/>
        </a:spcAft>
        <a:defRPr sz="4000">
          <a:solidFill>
            <a:schemeClr val="tx2"/>
          </a:solidFill>
          <a:latin typeface="Arial" panose="020B0604020202020204" pitchFamily="34" charset="0"/>
        </a:defRPr>
      </a:lvl4pPr>
      <a:lvl5pPr algn="l" rtl="0" eaLnBrk="0" fontAlgn="base" hangingPunct="0">
        <a:spcBef>
          <a:spcPct val="0"/>
        </a:spcBef>
        <a:spcAft>
          <a:spcPct val="0"/>
        </a:spcAft>
        <a:defRPr sz="4000">
          <a:solidFill>
            <a:schemeClr val="tx2"/>
          </a:solidFill>
          <a:latin typeface="Arial" panose="020B0604020202020204" pitchFamily="34" charset="0"/>
        </a:defRPr>
      </a:lvl5pPr>
      <a:lvl6pPr marL="457200" algn="l" rtl="0" fontAlgn="base">
        <a:spcBef>
          <a:spcPct val="0"/>
        </a:spcBef>
        <a:spcAft>
          <a:spcPct val="0"/>
        </a:spcAft>
        <a:defRPr sz="4000">
          <a:solidFill>
            <a:schemeClr val="tx2"/>
          </a:solidFill>
          <a:latin typeface="Arial" panose="020B0604020202020204" pitchFamily="34" charset="0"/>
        </a:defRPr>
      </a:lvl6pPr>
      <a:lvl7pPr marL="914400" algn="l" rtl="0" fontAlgn="base">
        <a:spcBef>
          <a:spcPct val="0"/>
        </a:spcBef>
        <a:spcAft>
          <a:spcPct val="0"/>
        </a:spcAft>
        <a:defRPr sz="4000">
          <a:solidFill>
            <a:schemeClr val="tx2"/>
          </a:solidFill>
          <a:latin typeface="Arial" panose="020B0604020202020204" pitchFamily="34" charset="0"/>
        </a:defRPr>
      </a:lvl7pPr>
      <a:lvl8pPr marL="1371600" algn="l" rtl="0" fontAlgn="base">
        <a:spcBef>
          <a:spcPct val="0"/>
        </a:spcBef>
        <a:spcAft>
          <a:spcPct val="0"/>
        </a:spcAft>
        <a:defRPr sz="4000">
          <a:solidFill>
            <a:schemeClr val="tx2"/>
          </a:solidFill>
          <a:latin typeface="Arial" panose="020B0604020202020204" pitchFamily="34" charset="0"/>
        </a:defRPr>
      </a:lvl8pPr>
      <a:lvl9pPr marL="1828800" algn="l" rtl="0" fontAlgn="base">
        <a:spcBef>
          <a:spcPct val="0"/>
        </a:spcBef>
        <a:spcAft>
          <a:spcPct val="0"/>
        </a:spcAft>
        <a:defRPr sz="4000">
          <a:solidFill>
            <a:schemeClr val="tx2"/>
          </a:solidFill>
          <a:latin typeface="Arial" panose="020B0604020202020204" pitchFamily="34"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kern="1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kern="1200">
          <a:solidFill>
            <a:schemeClr val="tx1"/>
          </a:solidFill>
          <a:latin typeface="+mn-lt"/>
          <a:ea typeface="+mn-ea"/>
          <a:cs typeface="+mn-cs"/>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kern="1200">
          <a:solidFill>
            <a:schemeClr val="tx1"/>
          </a:solidFill>
          <a:latin typeface="+mn-lt"/>
          <a:ea typeface="+mn-ea"/>
          <a:cs typeface="+mn-cs"/>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kern="1200">
          <a:solidFill>
            <a:schemeClr val="tx1"/>
          </a:solidFill>
          <a:latin typeface="+mn-lt"/>
          <a:ea typeface="+mn-ea"/>
          <a:cs typeface="+mn-cs"/>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30163" y="6169025"/>
            <a:ext cx="3024187" cy="688975"/>
          </a:xfrm>
        </p:spPr>
        <p:txBody>
          <a:bodyPr/>
          <a:lstStyle/>
          <a:p>
            <a:pPr eaLnBrk="1" hangingPunct="1">
              <a:lnSpc>
                <a:spcPct val="90000"/>
              </a:lnSpc>
            </a:pPr>
            <a:r>
              <a:rPr lang="fr-FR" altLang="fr-FR" sz="1400" b="1" smtClean="0"/>
              <a:t>Présenté par Mr Mahamadou Ba</a:t>
            </a:r>
          </a:p>
          <a:p>
            <a:pPr eaLnBrk="1" hangingPunct="1">
              <a:lnSpc>
                <a:spcPct val="90000"/>
              </a:lnSpc>
            </a:pPr>
            <a:r>
              <a:rPr lang="fr-FR" altLang="fr-FR" sz="1400" b="1" smtClean="0"/>
              <a:t>Directeur Général CPBV</a:t>
            </a:r>
          </a:p>
        </p:txBody>
      </p:sp>
      <p:sp>
        <p:nvSpPr>
          <p:cNvPr id="4099" name="Text Box 4"/>
          <p:cNvSpPr txBox="1">
            <a:spLocks noChangeArrowheads="1"/>
          </p:cNvSpPr>
          <p:nvPr/>
        </p:nvSpPr>
        <p:spPr bwMode="auto">
          <a:xfrm>
            <a:off x="-30163" y="-4763"/>
            <a:ext cx="8893176"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FR" altLang="fr-FR" b="1"/>
              <a:t>Programme de Réadaptation d’Orientation des Personnes Handicapées et</a:t>
            </a:r>
            <a:endParaRPr lang="fr-FR" altLang="fr-FR"/>
          </a:p>
          <a:p>
            <a:pPr algn="ctr"/>
            <a:r>
              <a:rPr lang="fr-FR" altLang="fr-FR" b="1"/>
              <a:t>D’Encadrement Thérapeutique Elargi  -  P.R.O.P.H.E.T.E</a:t>
            </a:r>
            <a:endParaRPr lang="fr-FR" altLang="fr-FR"/>
          </a:p>
          <a:p>
            <a:pPr algn="ctr"/>
            <a:r>
              <a:rPr lang="fr-FR" altLang="fr-FR" b="1"/>
              <a:t>Centre d’appareillage Orthopédique</a:t>
            </a:r>
            <a:endParaRPr lang="fr-FR" altLang="fr-FR"/>
          </a:p>
          <a:p>
            <a:pPr algn="ctr"/>
            <a:r>
              <a:rPr lang="fr-FR" altLang="fr-FR" b="1"/>
              <a:t>« Père Bernard VERSPIEREN </a:t>
            </a:r>
            <a:endParaRPr lang="fr-FR" altLang="fr-FR"/>
          </a:p>
          <a:p>
            <a:pPr algn="ctr"/>
            <a:r>
              <a:rPr lang="fr-FR" altLang="fr-FR"/>
              <a:t>BP 1840 – Tél : (223) 20 28 78 06</a:t>
            </a:r>
          </a:p>
          <a:p>
            <a:pPr algn="ctr"/>
            <a:r>
              <a:rPr lang="fr-FR" altLang="fr-FR"/>
              <a:t>Bamako – MALI</a:t>
            </a:r>
          </a:p>
          <a:p>
            <a:pPr algn="ctr" eaLnBrk="1" hangingPunct="1">
              <a:spcBef>
                <a:spcPct val="50000"/>
              </a:spcBef>
            </a:pPr>
            <a:endParaRPr lang="fr-FR" altLang="fr-FR"/>
          </a:p>
        </p:txBody>
      </p:sp>
      <p:pic>
        <p:nvPicPr>
          <p:cNvPr id="4100" name="Image 4" descr="C:\Users\a.keita\Desktop\Logo CPBV.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06425"/>
            <a:ext cx="1665288"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1"/>
          <p:cNvSpPr>
            <a:spLocks noChangeArrowheads="1"/>
          </p:cNvSpPr>
          <p:nvPr/>
        </p:nvSpPr>
        <p:spPr bwMode="auto">
          <a:xfrm>
            <a:off x="2268538" y="2151063"/>
            <a:ext cx="48958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15000"/>
              </a:lnSpc>
              <a:spcAft>
                <a:spcPts val="1000"/>
              </a:spcAft>
            </a:pPr>
            <a:r>
              <a:rPr lang="fr-FR" altLang="fr-FR" b="1">
                <a:ea typeface="Calibri" panose="020F0502020204030204" pitchFamily="34" charset="0"/>
                <a:cs typeface="Times New Roman" panose="02020603050405020304" pitchFamily="18" charset="0"/>
              </a:rPr>
              <a:t>LE CRPBV -  UN MODELE DE RÉADAPTATION ADAPTÉ AUX RÉALITÉS AFRICAINES</a:t>
            </a:r>
            <a:endParaRPr lang="fr-FR" altLang="fr-FR" sz="1600">
              <a:latin typeface="Calibri" panose="020F0502020204030204" pitchFamily="34" charset="0"/>
              <a:ea typeface="Calibri" panose="020F0502020204030204" pitchFamily="34" charset="0"/>
              <a:cs typeface="Times New Roman" panose="02020603050405020304" pitchFamily="18" charset="0"/>
            </a:endParaRPr>
          </a:p>
        </p:txBody>
      </p:sp>
      <p:pic>
        <p:nvPicPr>
          <p:cNvPr id="4102" name="Picture 4" descr="Photo 0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963" y="3189288"/>
            <a:ext cx="5653087"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11188" y="981075"/>
            <a:ext cx="8353425" cy="1571625"/>
          </a:xfrm>
          <a:prstGeom prst="rect">
            <a:avLst/>
          </a:prstGeom>
        </p:spPr>
        <p:txBody>
          <a:bodyPr>
            <a:spAutoFit/>
          </a:bodyPr>
          <a:lstStyle/>
          <a:p>
            <a:pPr marL="342900" indent="-342900">
              <a:lnSpc>
                <a:spcPct val="115000"/>
              </a:lnSpc>
              <a:spcBef>
                <a:spcPts val="600"/>
              </a:spcBef>
              <a:spcAft>
                <a:spcPts val="1000"/>
              </a:spcAft>
              <a:buFont typeface="Symbol" panose="05050102010706020507" pitchFamily="18" charset="2"/>
              <a:buChar char=""/>
              <a:defRPr/>
            </a:pPr>
            <a:r>
              <a:rPr lang="fr-FR" b="1" dirty="0">
                <a:ea typeface="Calibri" panose="020F0502020204030204" pitchFamily="34" charset="0"/>
                <a:cs typeface="Times New Roman" panose="02020603050405020304" pitchFamily="18" charset="0"/>
              </a:rPr>
              <a:t>LA RÉADAPTATION A BASE COMMUNAUTAIRE</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defRPr/>
            </a:pPr>
            <a:r>
              <a:rPr lang="fr-FR" dirty="0">
                <a:ea typeface="Calibri" panose="020F0502020204030204" pitchFamily="34" charset="0"/>
                <a:cs typeface="Times New Roman" panose="02020603050405020304" pitchFamily="18" charset="0"/>
              </a:rPr>
              <a:t>La RBC existe depuis 1994 avec l’UNICEF. Elle englobe plusieurs activités : l’identification, l’évaluation, la sensibilisation, la prise en charge des personnes handicapées, la formation des référents familiaux et scolaires.</a:t>
            </a:r>
            <a:endParaRPr lang="fr-FR"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3315" name="Picture 4" descr="IMAG00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250" y="2781300"/>
            <a:ext cx="5653088"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539750" y="981075"/>
            <a:ext cx="8280400" cy="1252538"/>
          </a:xfrm>
          <a:prstGeom prst="rect">
            <a:avLst/>
          </a:prstGeom>
        </p:spPr>
        <p:txBody>
          <a:bodyPr>
            <a:spAutoFit/>
          </a:bodyPr>
          <a:lstStyle/>
          <a:p>
            <a:pPr marL="342900" indent="-342900">
              <a:lnSpc>
                <a:spcPct val="115000"/>
              </a:lnSpc>
              <a:spcBef>
                <a:spcPts val="600"/>
              </a:spcBef>
              <a:spcAft>
                <a:spcPts val="1000"/>
              </a:spcAft>
              <a:buFont typeface="Symbol" panose="05050102010706020507" pitchFamily="18" charset="2"/>
              <a:buChar char=""/>
              <a:defRPr/>
            </a:pPr>
            <a:r>
              <a:rPr lang="fr-FR" b="1" dirty="0">
                <a:ea typeface="Calibri" panose="020F0502020204030204" pitchFamily="34" charset="0"/>
                <a:cs typeface="Times New Roman" panose="02020603050405020304" pitchFamily="18" charset="0"/>
              </a:rPr>
              <a:t>LE CABINET MÉDICAL</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defRPr/>
            </a:pPr>
            <a:r>
              <a:rPr lang="fr-FR" dirty="0">
                <a:ea typeface="Calibri" panose="020F0502020204030204" pitchFamily="34" charset="0"/>
                <a:cs typeface="Times New Roman" panose="02020603050405020304" pitchFamily="18" charset="0"/>
              </a:rPr>
              <a:t>Ouvert en juin 2009, le cabinet médical prose des échographies et consultations en : Médecine générale, Traumatologie, Cardiologie, Urologie.</a:t>
            </a:r>
            <a:endParaRPr lang="fr-FR"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339"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636838"/>
            <a:ext cx="6985000"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39750" y="836613"/>
            <a:ext cx="8135938" cy="1252537"/>
          </a:xfrm>
          <a:prstGeom prst="rect">
            <a:avLst/>
          </a:prstGeom>
        </p:spPr>
        <p:txBody>
          <a:bodyPr>
            <a:spAutoFit/>
          </a:bodyPr>
          <a:lstStyle/>
          <a:p>
            <a:pPr marL="342900" indent="-342900">
              <a:lnSpc>
                <a:spcPct val="115000"/>
              </a:lnSpc>
              <a:spcBef>
                <a:spcPts val="600"/>
              </a:spcBef>
              <a:spcAft>
                <a:spcPts val="1000"/>
              </a:spcAft>
              <a:buFont typeface="Symbol" panose="05050102010706020507" pitchFamily="18" charset="2"/>
              <a:buChar char=""/>
              <a:defRPr/>
            </a:pPr>
            <a:r>
              <a:rPr lang="fr-FR" b="1" dirty="0">
                <a:ea typeface="Calibri" panose="020F0502020204030204" pitchFamily="34" charset="0"/>
                <a:cs typeface="Times New Roman" panose="02020603050405020304" pitchFamily="18" charset="0"/>
              </a:rPr>
              <a:t>LE CABINET OPHTALMOLOGIQUE</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defRPr/>
            </a:pPr>
            <a:r>
              <a:rPr lang="fr-FR" dirty="0">
                <a:ea typeface="Calibri" panose="020F0502020204030204" pitchFamily="34" charset="0"/>
                <a:cs typeface="Times New Roman" panose="02020603050405020304" pitchFamily="18" charset="0"/>
              </a:rPr>
              <a:t>Ouvert en Octobre 2014, propose des consultations et soins ophtalmologiques et des fournitures de lunettes.</a:t>
            </a:r>
            <a:endParaRPr lang="fr-FR"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5363"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420938"/>
            <a:ext cx="644525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79388" y="15875"/>
            <a:ext cx="8785225"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Bef>
                <a:spcPts val="600"/>
              </a:spcBef>
              <a:spcAft>
                <a:spcPts val="1000"/>
              </a:spcAft>
            </a:pPr>
            <a:r>
              <a:rPr lang="fr-FR" altLang="fr-FR">
                <a:ea typeface="Calibri" panose="020F0502020204030204" pitchFamily="34" charset="0"/>
                <a:cs typeface="Times New Roman" panose="02020603050405020304" pitchFamily="18" charset="0"/>
              </a:rPr>
              <a:t>Depuis les indépendances des pays africains à ce jour beaucoup de centre ont réalisé des salles de kinésithérapie ou des ateliers orthopédiques, cependant les centres assurant la prise en charge globale de la personne en situation d’handicap sont rares.</a:t>
            </a:r>
            <a:endParaRPr lang="fr-FR" altLang="fr-FR"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fr-FR" altLang="fr-FR">
                <a:ea typeface="Calibri" panose="020F0502020204030204" pitchFamily="34" charset="0"/>
                <a:cs typeface="Times New Roman" panose="02020603050405020304" pitchFamily="18" charset="0"/>
              </a:rPr>
              <a:t>Le CRPBV s’efforce à le faire ainsi je vous présente ci-dessous l’organisation mise en place.</a:t>
            </a:r>
            <a:endParaRPr lang="fr-FR" altLang="fr-FR" sz="140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au 3"/>
          <p:cNvGraphicFramePr>
            <a:graphicFrameLocks noGrp="1"/>
          </p:cNvGraphicFramePr>
          <p:nvPr/>
        </p:nvGraphicFramePr>
        <p:xfrm>
          <a:off x="827088" y="2241550"/>
          <a:ext cx="7777162" cy="3995738"/>
        </p:xfrm>
        <a:graphic>
          <a:graphicData uri="http://schemas.openxmlformats.org/drawingml/2006/table">
            <a:tbl>
              <a:tblPr firstRow="1" firstCol="1" bandRow="1">
                <a:tableStyleId>{5C22544A-7EE6-4342-B048-85BDC9FD1C3A}</a:tableStyleId>
              </a:tblPr>
              <a:tblGrid>
                <a:gridCol w="2811694"/>
                <a:gridCol w="910800"/>
                <a:gridCol w="814363"/>
                <a:gridCol w="709352"/>
                <a:gridCol w="2530953"/>
              </a:tblGrid>
              <a:tr h="428811">
                <a:tc>
                  <a:txBody>
                    <a:bodyPr/>
                    <a:lstStyle/>
                    <a:p>
                      <a:pPr>
                        <a:lnSpc>
                          <a:spcPct val="115000"/>
                        </a:lnSpc>
                        <a:spcAft>
                          <a:spcPts val="0"/>
                        </a:spcAft>
                      </a:pPr>
                      <a:r>
                        <a:rPr lang="fr-FR" sz="1100">
                          <a:effectLst/>
                        </a:rPr>
                        <a:t>Activités</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nSpc>
                          <a:spcPct val="115000"/>
                        </a:lnSpc>
                        <a:spcAft>
                          <a:spcPts val="0"/>
                        </a:spcAft>
                      </a:pPr>
                      <a:r>
                        <a:rPr lang="fr-FR" sz="1100">
                          <a:effectLst/>
                        </a:rPr>
                        <a:t>Nombre</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nSpc>
                          <a:spcPct val="115000"/>
                        </a:lnSpc>
                        <a:spcAft>
                          <a:spcPts val="0"/>
                        </a:spcAft>
                      </a:pPr>
                      <a:r>
                        <a:rPr lang="fr-FR" sz="1100">
                          <a:effectLst/>
                        </a:rPr>
                        <a:t>Temps complet</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nSpc>
                          <a:spcPct val="115000"/>
                        </a:lnSpc>
                        <a:spcAft>
                          <a:spcPts val="0"/>
                        </a:spcAft>
                      </a:pPr>
                      <a:r>
                        <a:rPr lang="fr-FR" sz="1100">
                          <a:effectLst/>
                        </a:rPr>
                        <a:t>Temps partiel</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nSpc>
                          <a:spcPct val="115000"/>
                        </a:lnSpc>
                        <a:spcAft>
                          <a:spcPts val="0"/>
                        </a:spcAft>
                      </a:pPr>
                      <a:r>
                        <a:rPr lang="fr-FR" sz="1100">
                          <a:effectLst/>
                        </a:rPr>
                        <a:t>Observation</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r>
              <a:tr h="428811">
                <a:tc>
                  <a:txBody>
                    <a:bodyPr/>
                    <a:lstStyle/>
                    <a:p>
                      <a:pPr>
                        <a:lnSpc>
                          <a:spcPct val="115000"/>
                        </a:lnSpc>
                        <a:spcAft>
                          <a:spcPts val="0"/>
                        </a:spcAft>
                      </a:pPr>
                      <a:r>
                        <a:rPr lang="fr-FR" sz="1100" u="none" strike="noStrike">
                          <a:effectLst/>
                        </a:rPr>
                        <a:t> </a:t>
                      </a:r>
                      <a:endParaRPr lang="fr-FR" sz="1100">
                        <a:effectLst/>
                      </a:endParaRPr>
                    </a:p>
                    <a:p>
                      <a:pPr>
                        <a:lnSpc>
                          <a:spcPct val="115000"/>
                        </a:lnSpc>
                        <a:spcAft>
                          <a:spcPts val="0"/>
                        </a:spcAft>
                      </a:pPr>
                      <a:r>
                        <a:rPr lang="fr-FR" sz="1100" u="sng">
                          <a:effectLst/>
                        </a:rPr>
                        <a:t>Atelier</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r>
              <a:tr h="214406">
                <a:tc>
                  <a:txBody>
                    <a:bodyPr/>
                    <a:lstStyle/>
                    <a:p>
                      <a:pP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r>
              <a:tr h="389828">
                <a:tc>
                  <a:txBody>
                    <a:bodyPr/>
                    <a:lstStyle/>
                    <a:p>
                      <a:pPr>
                        <a:lnSpc>
                          <a:spcPct val="115000"/>
                        </a:lnSpc>
                        <a:spcAft>
                          <a:spcPts val="0"/>
                        </a:spcAft>
                      </a:pPr>
                      <a:r>
                        <a:rPr lang="fr-FR" sz="1000">
                          <a:effectLst/>
                        </a:rPr>
                        <a:t>- Orthoprothésistes d’Etat</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gn="ctr">
                        <a:lnSpc>
                          <a:spcPct val="115000"/>
                        </a:lnSpc>
                        <a:spcAft>
                          <a:spcPts val="0"/>
                        </a:spcAft>
                      </a:pPr>
                      <a:r>
                        <a:rPr lang="fr-FR" sz="1000">
                          <a:effectLst/>
                        </a:rPr>
                        <a:t>03 agents</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gn="ctr">
                        <a:lnSpc>
                          <a:spcPct val="115000"/>
                        </a:lnSpc>
                        <a:spcAft>
                          <a:spcPts val="0"/>
                        </a:spcAft>
                      </a:pPr>
                      <a:r>
                        <a:rPr lang="fr-FR" sz="1000">
                          <a:effectLst/>
                        </a:rPr>
                        <a:t>03</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gn="ctr">
                        <a:lnSpc>
                          <a:spcPct val="115000"/>
                        </a:lnSpc>
                        <a:spcAft>
                          <a:spcPts val="0"/>
                        </a:spcAft>
                      </a:pPr>
                      <a:r>
                        <a:rPr lang="fr-FR" sz="1000">
                          <a:effectLst/>
                        </a:rPr>
                        <a:t>0</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nSpc>
                          <a:spcPct val="115000"/>
                        </a:lnSpc>
                        <a:spcAft>
                          <a:spcPts val="0"/>
                        </a:spcAft>
                      </a:pPr>
                      <a:r>
                        <a:rPr lang="fr-FR" sz="1000">
                          <a:effectLst/>
                        </a:rPr>
                        <a:t>+ 1 Kiné chargé de Rééducation des amputés</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r>
              <a:tr h="214406">
                <a:tc>
                  <a:txBody>
                    <a:bodyPr/>
                    <a:lstStyle/>
                    <a:p>
                      <a:pP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gn="ct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gn="ct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gn="ct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r>
              <a:tr h="428811">
                <a:tc>
                  <a:txBody>
                    <a:bodyPr/>
                    <a:lstStyle/>
                    <a:p>
                      <a:pPr>
                        <a:lnSpc>
                          <a:spcPct val="115000"/>
                        </a:lnSpc>
                        <a:spcAft>
                          <a:spcPts val="0"/>
                        </a:spcAft>
                      </a:pPr>
                      <a:r>
                        <a:rPr lang="en-US" sz="1100">
                          <a:effectLst/>
                        </a:rPr>
                        <a:t>- Mission d’appareillage</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tc>
                <a:tc>
                  <a:txBody>
                    <a:bodyPr/>
                    <a:lstStyle/>
                    <a:p>
                      <a:pPr>
                        <a:lnSpc>
                          <a:spcPct val="115000"/>
                        </a:lnSpc>
                        <a:spcAft>
                          <a:spcPts val="0"/>
                        </a:spcAft>
                      </a:pPr>
                      <a:r>
                        <a:rPr lang="en-US"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tc>
                <a:tc>
                  <a:txBody>
                    <a:bodyPr/>
                    <a:lstStyle/>
                    <a:p>
                      <a:pPr>
                        <a:lnSpc>
                          <a:spcPct val="115000"/>
                        </a:lnSpc>
                        <a:spcAft>
                          <a:spcPts val="0"/>
                        </a:spcAft>
                      </a:pPr>
                      <a:r>
                        <a:rPr lang="en-US"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tc>
                <a:tc>
                  <a:txBody>
                    <a:bodyPr/>
                    <a:lstStyle/>
                    <a:p>
                      <a:pPr>
                        <a:lnSpc>
                          <a:spcPct val="115000"/>
                        </a:lnSpc>
                        <a:spcAft>
                          <a:spcPts val="0"/>
                        </a:spcAft>
                      </a:pPr>
                      <a:r>
                        <a:rPr lang="en-US"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tc>
                <a:tc>
                  <a:txBody>
                    <a:bodyPr/>
                    <a:lstStyle/>
                    <a:p>
                      <a:pPr>
                        <a:lnSpc>
                          <a:spcPct val="115000"/>
                        </a:lnSpc>
                        <a:spcAft>
                          <a:spcPts val="0"/>
                        </a:spcAft>
                      </a:pPr>
                      <a:r>
                        <a:rPr lang="fr-FR" sz="1100">
                          <a:effectLst/>
                        </a:rPr>
                        <a:t>Sur l’ensemble du territoire avec camion atelier</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tc>
              </a:tr>
              <a:tr h="428811">
                <a:tc>
                  <a:txBody>
                    <a:bodyPr/>
                    <a:lstStyle/>
                    <a:p>
                      <a:pPr>
                        <a:lnSpc>
                          <a:spcPct val="115000"/>
                        </a:lnSpc>
                        <a:spcAft>
                          <a:spcPts val="0"/>
                        </a:spcAft>
                      </a:pPr>
                      <a:r>
                        <a:rPr lang="fr-FR" sz="1100" u="none" strike="noStrike">
                          <a:effectLst/>
                        </a:rPr>
                        <a:t> </a:t>
                      </a:r>
                      <a:endParaRPr lang="fr-FR" sz="1100">
                        <a:effectLst/>
                      </a:endParaRPr>
                    </a:p>
                    <a:p>
                      <a:pPr>
                        <a:lnSpc>
                          <a:spcPct val="115000"/>
                        </a:lnSpc>
                        <a:spcAft>
                          <a:spcPts val="0"/>
                        </a:spcAft>
                      </a:pPr>
                      <a:r>
                        <a:rPr lang="fr-FR" sz="1100" u="sng">
                          <a:effectLst/>
                        </a:rPr>
                        <a:t>Kinésithérapie</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r>
              <a:tr h="214406">
                <a:tc>
                  <a:txBody>
                    <a:bodyPr/>
                    <a:lstStyle/>
                    <a:p>
                      <a:pP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gn="ct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gn="ct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gn="ct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r>
              <a:tr h="194914">
                <a:tc>
                  <a:txBody>
                    <a:bodyPr/>
                    <a:lstStyle/>
                    <a:p>
                      <a:pPr>
                        <a:lnSpc>
                          <a:spcPct val="115000"/>
                        </a:lnSpc>
                        <a:spcAft>
                          <a:spcPts val="0"/>
                        </a:spcAft>
                      </a:pPr>
                      <a:r>
                        <a:rPr lang="fr-FR" sz="1000">
                          <a:effectLst/>
                        </a:rPr>
                        <a:t>- Masso Kinésithérapeutes d’Etat</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gn="ctr">
                        <a:lnSpc>
                          <a:spcPct val="115000"/>
                        </a:lnSpc>
                        <a:spcAft>
                          <a:spcPts val="0"/>
                        </a:spcAft>
                      </a:pPr>
                      <a:r>
                        <a:rPr lang="fr-FR" sz="1000">
                          <a:effectLst/>
                        </a:rPr>
                        <a:t>05 agents</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gn="ctr">
                        <a:lnSpc>
                          <a:spcPct val="115000"/>
                        </a:lnSpc>
                        <a:spcAft>
                          <a:spcPts val="0"/>
                        </a:spcAft>
                      </a:pPr>
                      <a:r>
                        <a:rPr lang="fr-FR" sz="1000">
                          <a:effectLst/>
                        </a:rPr>
                        <a:t>05</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gn="ctr">
                        <a:lnSpc>
                          <a:spcPct val="115000"/>
                        </a:lnSpc>
                        <a:spcAft>
                          <a:spcPts val="0"/>
                        </a:spcAft>
                      </a:pPr>
                      <a:r>
                        <a:rPr lang="fr-FR" sz="1000">
                          <a:effectLst/>
                        </a:rPr>
                        <a:t>0</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nSpc>
                          <a:spcPct val="115000"/>
                        </a:lnSpc>
                        <a:spcAft>
                          <a:spcPts val="0"/>
                        </a:spcAft>
                      </a:pPr>
                      <a:r>
                        <a:rPr lang="fr-FR" sz="10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r>
              <a:tr h="214406">
                <a:tc>
                  <a:txBody>
                    <a:bodyPr/>
                    <a:lstStyle/>
                    <a:p>
                      <a:pP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gn="ct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gn="ct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gn="ct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r>
              <a:tr h="214406">
                <a:tc>
                  <a:txBody>
                    <a:bodyPr/>
                    <a:lstStyle/>
                    <a:p>
                      <a:pP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gn="ct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gn="ct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gn="ct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r>
              <a:tr h="214406">
                <a:tc>
                  <a:txBody>
                    <a:bodyPr/>
                    <a:lstStyle/>
                    <a:p>
                      <a:pPr>
                        <a:lnSpc>
                          <a:spcPct val="115000"/>
                        </a:lnSpc>
                        <a:spcAft>
                          <a:spcPts val="0"/>
                        </a:spcAft>
                      </a:pPr>
                      <a:r>
                        <a:rPr lang="fr-FR" sz="1100" u="sng">
                          <a:effectLst/>
                        </a:rPr>
                        <a:t>Ergothérapie</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r>
              <a:tr h="214406">
                <a:tc>
                  <a:txBody>
                    <a:bodyPr/>
                    <a:lstStyle/>
                    <a:p>
                      <a:pP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gn="ct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gn="ct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gn="ct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nSpc>
                          <a:spcPct val="115000"/>
                        </a:lnSpc>
                        <a:spcAft>
                          <a:spcPts val="0"/>
                        </a:spcAft>
                      </a:pPr>
                      <a:r>
                        <a:rPr lang="fr-FR" sz="1100">
                          <a:effectLst/>
                        </a:rPr>
                        <a:t> </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r>
              <a:tr h="194914">
                <a:tc>
                  <a:txBody>
                    <a:bodyPr/>
                    <a:lstStyle/>
                    <a:p>
                      <a:pPr>
                        <a:lnSpc>
                          <a:spcPct val="115000"/>
                        </a:lnSpc>
                        <a:spcAft>
                          <a:spcPts val="0"/>
                        </a:spcAft>
                      </a:pPr>
                      <a:r>
                        <a:rPr lang="fr-FR" sz="1000">
                          <a:effectLst/>
                        </a:rPr>
                        <a:t>- Aide-Ergothérapeute</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gn="ctr">
                        <a:lnSpc>
                          <a:spcPct val="115000"/>
                        </a:lnSpc>
                        <a:spcAft>
                          <a:spcPts val="0"/>
                        </a:spcAft>
                      </a:pPr>
                      <a:r>
                        <a:rPr lang="fr-FR" sz="1000">
                          <a:effectLst/>
                        </a:rPr>
                        <a:t>01 agent</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gn="ctr">
                        <a:lnSpc>
                          <a:spcPct val="115000"/>
                        </a:lnSpc>
                        <a:spcAft>
                          <a:spcPts val="0"/>
                        </a:spcAft>
                      </a:pPr>
                      <a:r>
                        <a:rPr lang="fr-FR" sz="1000">
                          <a:effectLst/>
                        </a:rPr>
                        <a:t>01</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gn="ctr">
                        <a:lnSpc>
                          <a:spcPct val="115000"/>
                        </a:lnSpc>
                        <a:spcAft>
                          <a:spcPts val="0"/>
                        </a:spcAft>
                      </a:pPr>
                      <a:r>
                        <a:rPr lang="fr-FR" sz="1000">
                          <a:effectLst/>
                        </a:rPr>
                        <a:t>0</a:t>
                      </a:r>
                      <a:endParaRPr lang="fr-F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c>
                  <a:txBody>
                    <a:bodyPr/>
                    <a:lstStyle/>
                    <a:p>
                      <a:pPr>
                        <a:lnSpc>
                          <a:spcPct val="115000"/>
                        </a:lnSpc>
                        <a:spcAft>
                          <a:spcPts val="0"/>
                        </a:spcAft>
                      </a:pPr>
                      <a:r>
                        <a:rPr lang="fr-FR" sz="1000" dirty="0">
                          <a:effectLst/>
                        </a:rPr>
                        <a:t> </a:t>
                      </a:r>
                      <a:endParaRPr lang="fr-FR" sz="11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b"/>
                </a:tc>
              </a:tr>
            </a:tbl>
          </a:graphicData>
        </a:graphic>
      </p:graphicFrame>
      <p:sp>
        <p:nvSpPr>
          <p:cNvPr id="16479" name="Rectangle 1"/>
          <p:cNvSpPr>
            <a:spLocks noChangeArrowheads="1"/>
          </p:cNvSpPr>
          <p:nvPr/>
        </p:nvSpPr>
        <p:spPr bwMode="auto">
          <a:xfrm>
            <a:off x="1327150" y="2241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1327150" y="2241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graphicFrame>
        <p:nvGraphicFramePr>
          <p:cNvPr id="6" name="Tableau 5"/>
          <p:cNvGraphicFramePr>
            <a:graphicFrameLocks noGrp="1"/>
          </p:cNvGraphicFramePr>
          <p:nvPr/>
        </p:nvGraphicFramePr>
        <p:xfrm>
          <a:off x="684213" y="692150"/>
          <a:ext cx="7920037" cy="5424488"/>
        </p:xfrm>
        <a:graphic>
          <a:graphicData uri="http://schemas.openxmlformats.org/drawingml/2006/table">
            <a:tbl>
              <a:tblPr firstRow="1" firstCol="1" bandRow="1">
                <a:tableStyleId>{5C22544A-7EE6-4342-B048-85BDC9FD1C3A}</a:tableStyleId>
              </a:tblPr>
              <a:tblGrid>
                <a:gridCol w="2749973"/>
                <a:gridCol w="833431"/>
                <a:gridCol w="742068"/>
                <a:gridCol w="651402"/>
                <a:gridCol w="651402"/>
                <a:gridCol w="2291761"/>
              </a:tblGrid>
              <a:tr h="205823">
                <a:tc>
                  <a:txBody>
                    <a:bodyPr/>
                    <a:lstStyle/>
                    <a:p>
                      <a:pPr>
                        <a:lnSpc>
                          <a:spcPct val="115000"/>
                        </a:lnSpc>
                        <a:spcAft>
                          <a:spcPts val="0"/>
                        </a:spcAft>
                      </a:pPr>
                      <a:r>
                        <a:rPr lang="fr-FR" sz="9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9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9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9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tc>
                <a:tc>
                  <a:txBody>
                    <a:bodyPr/>
                    <a:lstStyle/>
                    <a:p>
                      <a:pPr algn="ctr">
                        <a:lnSpc>
                          <a:spcPct val="115000"/>
                        </a:lnSpc>
                        <a:spcAft>
                          <a:spcPts val="0"/>
                        </a:spcAft>
                      </a:pPr>
                      <a:r>
                        <a:rPr lang="fr-FR" sz="9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nSpc>
                          <a:spcPct val="115000"/>
                        </a:lnSpc>
                        <a:spcAft>
                          <a:spcPts val="0"/>
                        </a:spcAft>
                      </a:pPr>
                      <a:r>
                        <a:rPr lang="fr-FR" sz="9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r>
              <a:tr h="205823">
                <a:tc>
                  <a:txBody>
                    <a:bodyPr/>
                    <a:lstStyle/>
                    <a:p>
                      <a:pPr>
                        <a:lnSpc>
                          <a:spcPct val="115000"/>
                        </a:lnSpc>
                        <a:spcAft>
                          <a:spcPts val="0"/>
                        </a:spcAft>
                      </a:pPr>
                      <a:r>
                        <a:rPr lang="fr-FR" sz="9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9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9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9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tc>
                <a:tc>
                  <a:txBody>
                    <a:bodyPr/>
                    <a:lstStyle/>
                    <a:p>
                      <a:pPr algn="ctr">
                        <a:lnSpc>
                          <a:spcPct val="115000"/>
                        </a:lnSpc>
                        <a:spcAft>
                          <a:spcPts val="0"/>
                        </a:spcAft>
                      </a:pPr>
                      <a:r>
                        <a:rPr lang="fr-FR" sz="9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nSpc>
                          <a:spcPct val="115000"/>
                        </a:lnSpc>
                        <a:spcAft>
                          <a:spcPts val="0"/>
                        </a:spcAft>
                      </a:pPr>
                      <a:r>
                        <a:rPr lang="fr-FR" sz="9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r>
              <a:tr h="411646">
                <a:tc>
                  <a:txBody>
                    <a:bodyPr/>
                    <a:lstStyle/>
                    <a:p>
                      <a:pPr>
                        <a:lnSpc>
                          <a:spcPct val="115000"/>
                        </a:lnSpc>
                        <a:spcAft>
                          <a:spcPts val="0"/>
                        </a:spcAft>
                      </a:pPr>
                      <a:r>
                        <a:rPr lang="fr-FR" sz="900" u="none" strike="noStrike">
                          <a:effectLst/>
                        </a:rPr>
                        <a:t> </a:t>
                      </a:r>
                      <a:endParaRPr lang="fr-FR" sz="900">
                        <a:effectLst/>
                      </a:endParaRPr>
                    </a:p>
                    <a:p>
                      <a:pPr>
                        <a:lnSpc>
                          <a:spcPct val="115000"/>
                        </a:lnSpc>
                        <a:spcAft>
                          <a:spcPts val="0"/>
                        </a:spcAft>
                      </a:pPr>
                      <a:r>
                        <a:rPr lang="fr-FR" sz="900" u="sng">
                          <a:effectLst/>
                        </a:rPr>
                        <a:t>Consultations spécialisées</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nSpc>
                          <a:spcPct val="115000"/>
                        </a:lnSpc>
                        <a:spcAft>
                          <a:spcPts val="0"/>
                        </a:spcAft>
                      </a:pPr>
                      <a:r>
                        <a:rPr lang="fr-FR" sz="9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nSpc>
                          <a:spcPct val="115000"/>
                        </a:lnSpc>
                        <a:spcAft>
                          <a:spcPts val="0"/>
                        </a:spcAft>
                      </a:pPr>
                      <a:r>
                        <a:rPr lang="fr-FR" sz="9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nSpc>
                          <a:spcPct val="115000"/>
                        </a:lnSpc>
                        <a:spcAft>
                          <a:spcPts val="0"/>
                        </a:spcAft>
                      </a:pPr>
                      <a:r>
                        <a:rPr lang="fr-FR" sz="9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tc>
                <a:tc>
                  <a:txBody>
                    <a:bodyPr/>
                    <a:lstStyle/>
                    <a:p>
                      <a:pPr>
                        <a:lnSpc>
                          <a:spcPct val="115000"/>
                        </a:lnSpc>
                        <a:spcAft>
                          <a:spcPts val="0"/>
                        </a:spcAft>
                      </a:pPr>
                      <a:r>
                        <a:rPr lang="fr-FR" sz="9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nSpc>
                          <a:spcPct val="115000"/>
                        </a:lnSpc>
                        <a:spcAft>
                          <a:spcPts val="0"/>
                        </a:spcAft>
                      </a:pPr>
                      <a:r>
                        <a:rPr lang="fr-FR" sz="9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r>
              <a:tr h="205823">
                <a:tc>
                  <a:txBody>
                    <a:bodyPr/>
                    <a:lstStyle/>
                    <a:p>
                      <a:pPr>
                        <a:lnSpc>
                          <a:spcPct val="115000"/>
                        </a:lnSpc>
                        <a:spcAft>
                          <a:spcPts val="0"/>
                        </a:spcAft>
                      </a:pPr>
                      <a:r>
                        <a:rPr lang="fr-FR" sz="9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9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9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9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tc>
                <a:tc>
                  <a:txBody>
                    <a:bodyPr/>
                    <a:lstStyle/>
                    <a:p>
                      <a:pPr algn="ctr">
                        <a:lnSpc>
                          <a:spcPct val="115000"/>
                        </a:lnSpc>
                        <a:spcAft>
                          <a:spcPts val="0"/>
                        </a:spcAft>
                      </a:pPr>
                      <a:r>
                        <a:rPr lang="fr-FR" sz="9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nSpc>
                          <a:spcPct val="115000"/>
                        </a:lnSpc>
                        <a:spcAft>
                          <a:spcPts val="0"/>
                        </a:spcAft>
                      </a:pPr>
                      <a:r>
                        <a:rPr lang="fr-FR" sz="9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r>
              <a:tr h="183252">
                <a:tc>
                  <a:txBody>
                    <a:bodyPr/>
                    <a:lstStyle/>
                    <a:p>
                      <a:pPr>
                        <a:lnSpc>
                          <a:spcPct val="115000"/>
                        </a:lnSpc>
                        <a:spcAft>
                          <a:spcPts val="0"/>
                        </a:spcAft>
                      </a:pPr>
                      <a:r>
                        <a:rPr lang="fr-FR" sz="800">
                          <a:effectLst/>
                        </a:rPr>
                        <a:t>- Equipe pluridisciplinaire</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01 équipe</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tc>
                <a:tc>
                  <a:txBody>
                    <a:bodyPr/>
                    <a:lstStyle/>
                    <a:p>
                      <a:pPr algn="ctr">
                        <a:lnSpc>
                          <a:spcPct val="115000"/>
                        </a:lnSpc>
                        <a:spcAft>
                          <a:spcPts val="0"/>
                        </a:spcAft>
                      </a:pPr>
                      <a:r>
                        <a:rPr lang="fr-FR" sz="800">
                          <a:effectLst/>
                        </a:rPr>
                        <a:t>+</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nSpc>
                          <a:spcPct val="115000"/>
                        </a:lnSpc>
                        <a:spcAft>
                          <a:spcPts val="0"/>
                        </a:spcAft>
                      </a:pPr>
                      <a:r>
                        <a:rPr lang="fr-FR" sz="800">
                          <a:effectLst/>
                        </a:rPr>
                        <a:t>- Kiné superviseur</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r>
              <a:tr h="205823">
                <a:tc>
                  <a:txBody>
                    <a:bodyPr/>
                    <a:lstStyle/>
                    <a:p>
                      <a:pPr>
                        <a:lnSpc>
                          <a:spcPct val="115000"/>
                        </a:lnSpc>
                        <a:spcAft>
                          <a:spcPts val="0"/>
                        </a:spcAft>
                      </a:pPr>
                      <a:r>
                        <a:rPr lang="fr-FR" sz="9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9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9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9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tc>
                <a:tc>
                  <a:txBody>
                    <a:bodyPr/>
                    <a:lstStyle/>
                    <a:p>
                      <a:pPr algn="ctr">
                        <a:lnSpc>
                          <a:spcPct val="115000"/>
                        </a:lnSpc>
                        <a:spcAft>
                          <a:spcPts val="0"/>
                        </a:spcAft>
                      </a:pPr>
                      <a:r>
                        <a:rPr lang="fr-FR" sz="9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nSpc>
                          <a:spcPct val="115000"/>
                        </a:lnSpc>
                        <a:spcAft>
                          <a:spcPts val="0"/>
                        </a:spcAft>
                      </a:pPr>
                      <a:r>
                        <a:rPr lang="fr-FR" sz="800">
                          <a:effectLst/>
                        </a:rPr>
                        <a:t>- Kiné</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r>
              <a:tr h="183252">
                <a:tc>
                  <a:txBody>
                    <a:bodyPr/>
                    <a:lstStyle/>
                    <a:p>
                      <a:pP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nSpc>
                          <a:spcPct val="115000"/>
                        </a:lnSpc>
                        <a:spcAft>
                          <a:spcPts val="0"/>
                        </a:spcAft>
                      </a:pPr>
                      <a:r>
                        <a:rPr lang="fr-FR" sz="800">
                          <a:effectLst/>
                        </a:rPr>
                        <a:t>- Orthoprothésiste</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r>
              <a:tr h="183252">
                <a:tc>
                  <a:txBody>
                    <a:bodyPr/>
                    <a:lstStyle/>
                    <a:p>
                      <a:pP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nSpc>
                          <a:spcPct val="115000"/>
                        </a:lnSpc>
                        <a:spcAft>
                          <a:spcPts val="0"/>
                        </a:spcAft>
                      </a:pPr>
                      <a:r>
                        <a:rPr lang="fr-FR" sz="800">
                          <a:effectLst/>
                        </a:rPr>
                        <a:t>- autres</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r>
              <a:tr h="183252">
                <a:tc>
                  <a:txBody>
                    <a:bodyPr/>
                    <a:lstStyle/>
                    <a:p>
                      <a:pP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r>
              <a:tr h="183252">
                <a:tc>
                  <a:txBody>
                    <a:bodyPr/>
                    <a:lstStyle/>
                    <a:p>
                      <a:pP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r>
              <a:tr h="205823">
                <a:tc>
                  <a:txBody>
                    <a:bodyPr/>
                    <a:lstStyle/>
                    <a:p>
                      <a:pPr>
                        <a:lnSpc>
                          <a:spcPct val="115000"/>
                        </a:lnSpc>
                        <a:spcAft>
                          <a:spcPts val="0"/>
                        </a:spcAft>
                      </a:pPr>
                      <a:r>
                        <a:rPr lang="fr-FR" sz="900" u="sng">
                          <a:effectLst/>
                        </a:rPr>
                        <a:t>Orthophonie</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r>
              <a:tr h="183252">
                <a:tc>
                  <a:txBody>
                    <a:bodyPr/>
                    <a:lstStyle/>
                    <a:p>
                      <a:pP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r>
              <a:tr h="183252">
                <a:tc>
                  <a:txBody>
                    <a:bodyPr/>
                    <a:lstStyle/>
                    <a:p>
                      <a:pPr>
                        <a:lnSpc>
                          <a:spcPct val="115000"/>
                        </a:lnSpc>
                        <a:spcAft>
                          <a:spcPts val="0"/>
                        </a:spcAft>
                      </a:pPr>
                      <a:r>
                        <a:rPr lang="fr-FR" sz="800">
                          <a:effectLst/>
                        </a:rPr>
                        <a:t>- Orthophoniste d’Etat</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01 agent</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01</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tc>
                <a:tc>
                  <a:txBody>
                    <a:bodyPr/>
                    <a:lstStyle/>
                    <a:p>
                      <a:pPr algn="ctr">
                        <a:lnSpc>
                          <a:spcPct val="115000"/>
                        </a:lnSpc>
                        <a:spcAft>
                          <a:spcPts val="0"/>
                        </a:spcAft>
                      </a:pPr>
                      <a:r>
                        <a:rPr lang="fr-FR" sz="800">
                          <a:effectLst/>
                        </a:rPr>
                        <a:t>0</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r>
              <a:tr h="183252">
                <a:tc>
                  <a:txBody>
                    <a:bodyPr/>
                    <a:lstStyle/>
                    <a:p>
                      <a:pP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r>
              <a:tr h="183252">
                <a:tc>
                  <a:txBody>
                    <a:bodyPr/>
                    <a:lstStyle/>
                    <a:p>
                      <a:pP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r>
              <a:tr h="411646">
                <a:tc>
                  <a:txBody>
                    <a:bodyPr/>
                    <a:lstStyle/>
                    <a:p>
                      <a:pPr>
                        <a:lnSpc>
                          <a:spcPct val="115000"/>
                        </a:lnSpc>
                        <a:spcAft>
                          <a:spcPts val="0"/>
                        </a:spcAft>
                      </a:pPr>
                      <a:r>
                        <a:rPr lang="fr-FR" sz="900" u="none" strike="noStrike">
                          <a:effectLst/>
                        </a:rPr>
                        <a:t> </a:t>
                      </a:r>
                      <a:endParaRPr lang="fr-FR" sz="900">
                        <a:effectLst/>
                      </a:endParaRPr>
                    </a:p>
                    <a:p>
                      <a:pPr>
                        <a:lnSpc>
                          <a:spcPct val="115000"/>
                        </a:lnSpc>
                        <a:spcAft>
                          <a:spcPts val="0"/>
                        </a:spcAft>
                      </a:pPr>
                      <a:r>
                        <a:rPr lang="fr-FR" sz="900" u="sng">
                          <a:effectLst/>
                        </a:rPr>
                        <a:t>Psychologue – Psychomotricité</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r>
              <a:tr h="205823">
                <a:tc>
                  <a:txBody>
                    <a:bodyPr/>
                    <a:lstStyle/>
                    <a:p>
                      <a:pPr algn="ctr">
                        <a:lnSpc>
                          <a:spcPct val="115000"/>
                        </a:lnSpc>
                        <a:spcAft>
                          <a:spcPts val="0"/>
                        </a:spcAft>
                      </a:pPr>
                      <a:r>
                        <a:rPr lang="fr-FR" sz="900" u="none" strike="noStrike">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r>
              <a:tr h="183252">
                <a:tc>
                  <a:txBody>
                    <a:bodyPr/>
                    <a:lstStyle/>
                    <a:p>
                      <a:pPr>
                        <a:lnSpc>
                          <a:spcPct val="115000"/>
                        </a:lnSpc>
                        <a:spcAft>
                          <a:spcPts val="0"/>
                        </a:spcAft>
                      </a:pPr>
                      <a:r>
                        <a:rPr lang="fr-FR" sz="800">
                          <a:effectLst/>
                        </a:rPr>
                        <a:t>- Psycho pédagogue</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01 agent</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01</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tc>
                <a:tc>
                  <a:txBody>
                    <a:bodyPr/>
                    <a:lstStyle/>
                    <a:p>
                      <a:pPr algn="ctr">
                        <a:lnSpc>
                          <a:spcPct val="115000"/>
                        </a:lnSpc>
                        <a:spcAft>
                          <a:spcPts val="0"/>
                        </a:spcAft>
                      </a:pPr>
                      <a:r>
                        <a:rPr lang="fr-FR" sz="800">
                          <a:effectLst/>
                        </a:rPr>
                        <a:t>0</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r>
              <a:tr h="183252">
                <a:tc>
                  <a:txBody>
                    <a:bodyPr/>
                    <a:lstStyle/>
                    <a:p>
                      <a:pPr>
                        <a:lnSpc>
                          <a:spcPct val="115000"/>
                        </a:lnSpc>
                        <a:spcAft>
                          <a:spcPts val="0"/>
                        </a:spcAft>
                      </a:pPr>
                      <a:r>
                        <a:rPr lang="fr-FR" sz="800">
                          <a:effectLst/>
                        </a:rPr>
                        <a:t>- Psychomotricien Volontaire</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01 agent</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01</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tc>
                <a:tc>
                  <a:txBody>
                    <a:bodyPr/>
                    <a:lstStyle/>
                    <a:p>
                      <a:pPr algn="ctr">
                        <a:lnSpc>
                          <a:spcPct val="115000"/>
                        </a:lnSpc>
                        <a:spcAft>
                          <a:spcPts val="0"/>
                        </a:spcAft>
                      </a:pPr>
                      <a:r>
                        <a:rPr lang="fr-FR" sz="800">
                          <a:effectLst/>
                        </a:rPr>
                        <a:t>0</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nSpc>
                          <a:spcPct val="115000"/>
                        </a:lnSpc>
                        <a:spcAft>
                          <a:spcPts val="0"/>
                        </a:spcAft>
                      </a:pPr>
                      <a:r>
                        <a:rPr lang="fr-FR" sz="800">
                          <a:effectLst/>
                        </a:rPr>
                        <a:t>- Février 2020</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r>
              <a:tr h="366506">
                <a:tc>
                  <a:txBody>
                    <a:bodyPr/>
                    <a:lstStyle/>
                    <a:p>
                      <a:pPr>
                        <a:lnSpc>
                          <a:spcPct val="115000"/>
                        </a:lnSpc>
                        <a:spcAft>
                          <a:spcPts val="0"/>
                        </a:spcAft>
                      </a:pPr>
                      <a:r>
                        <a:rPr lang="fr-FR" sz="800">
                          <a:effectLst/>
                        </a:rPr>
                        <a:t> </a:t>
                      </a:r>
                      <a:endParaRPr lang="fr-FR" sz="900">
                        <a:effectLst/>
                      </a:endParaRPr>
                    </a:p>
                    <a:p>
                      <a:pP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r>
              <a:tr h="411646">
                <a:tc>
                  <a:txBody>
                    <a:bodyPr/>
                    <a:lstStyle/>
                    <a:p>
                      <a:pPr>
                        <a:lnSpc>
                          <a:spcPct val="115000"/>
                        </a:lnSpc>
                        <a:spcAft>
                          <a:spcPts val="0"/>
                        </a:spcAft>
                      </a:pPr>
                      <a:r>
                        <a:rPr lang="fr-FR" sz="900" u="sng">
                          <a:effectLst/>
                        </a:rPr>
                        <a:t>Section Réadaptation à Base Communautaire ( R.B.C)</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r>
              <a:tr h="205823">
                <a:tc>
                  <a:txBody>
                    <a:bodyPr/>
                    <a:lstStyle/>
                    <a:p>
                      <a:pPr algn="ctr">
                        <a:lnSpc>
                          <a:spcPct val="115000"/>
                        </a:lnSpc>
                        <a:spcAft>
                          <a:spcPts val="0"/>
                        </a:spcAft>
                      </a:pPr>
                      <a:r>
                        <a:rPr lang="fr-FR" sz="900" u="none" strike="noStrike">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c>
                  <a:txBody>
                    <a:bodyPr/>
                    <a:lstStyle/>
                    <a:p>
                      <a:pP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nchor="b"/>
                </a:tc>
              </a:tr>
              <a:tr h="366506">
                <a:tc>
                  <a:txBody>
                    <a:bodyPr/>
                    <a:lstStyle/>
                    <a:p>
                      <a:pPr>
                        <a:lnSpc>
                          <a:spcPct val="115000"/>
                        </a:lnSpc>
                        <a:spcAft>
                          <a:spcPts val="0"/>
                        </a:spcAft>
                      </a:pPr>
                      <a:r>
                        <a:rPr lang="fr-FR" sz="800">
                          <a:effectLst/>
                        </a:rPr>
                        <a:t>- Agent R.B.C. : familles et écoles</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tc>
                <a:tc>
                  <a:txBody>
                    <a:bodyPr/>
                    <a:lstStyle/>
                    <a:p>
                      <a:pPr algn="ctr">
                        <a:lnSpc>
                          <a:spcPct val="115000"/>
                        </a:lnSpc>
                        <a:spcAft>
                          <a:spcPts val="0"/>
                        </a:spcAft>
                      </a:pPr>
                      <a:r>
                        <a:rPr lang="fr-FR" sz="800">
                          <a:effectLst/>
                        </a:rPr>
                        <a:t>01 agent</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tc>
                <a:tc>
                  <a:txBody>
                    <a:bodyPr/>
                    <a:lstStyle/>
                    <a:p>
                      <a:pPr algn="ctr">
                        <a:lnSpc>
                          <a:spcPct val="115000"/>
                        </a:lnSpc>
                        <a:spcAft>
                          <a:spcPts val="0"/>
                        </a:spcAft>
                      </a:pPr>
                      <a:r>
                        <a:rPr lang="fr-FR" sz="800">
                          <a:effectLst/>
                        </a:rPr>
                        <a:t>01</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tc>
                <a:tc>
                  <a:txBody>
                    <a:bodyPr/>
                    <a:lstStyle/>
                    <a:p>
                      <a:pPr algn="ctr">
                        <a:lnSpc>
                          <a:spcPct val="115000"/>
                        </a:lnSpc>
                        <a:spcAft>
                          <a:spcPts val="0"/>
                        </a:spcAft>
                      </a:pPr>
                      <a:r>
                        <a:rPr lang="fr-FR" sz="800">
                          <a:effectLst/>
                        </a:rPr>
                        <a:t> </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tc>
                <a:tc>
                  <a:txBody>
                    <a:bodyPr/>
                    <a:lstStyle/>
                    <a:p>
                      <a:pPr algn="ctr">
                        <a:lnSpc>
                          <a:spcPct val="115000"/>
                        </a:lnSpc>
                        <a:spcAft>
                          <a:spcPts val="0"/>
                        </a:spcAft>
                      </a:pPr>
                      <a:r>
                        <a:rPr lang="fr-FR" sz="800">
                          <a:effectLst/>
                        </a:rPr>
                        <a:t>0</a:t>
                      </a:r>
                      <a:endParaRPr lang="fr-FR" sz="9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tc>
                <a:tc>
                  <a:txBody>
                    <a:bodyPr/>
                    <a:lstStyle/>
                    <a:p>
                      <a:pPr>
                        <a:lnSpc>
                          <a:spcPct val="115000"/>
                        </a:lnSpc>
                        <a:spcAft>
                          <a:spcPts val="0"/>
                        </a:spcAft>
                      </a:pPr>
                      <a:r>
                        <a:rPr lang="fr-FR" sz="800" dirty="0">
                          <a:effectLst/>
                        </a:rPr>
                        <a:t>- Supervisé par le Formateur en    R.B.C.</a:t>
                      </a:r>
                      <a:endParaRPr lang="fr-FR" sz="9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48" marR="54948" marT="0" marB="0"/>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1327150" y="2241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graphicFrame>
        <p:nvGraphicFramePr>
          <p:cNvPr id="2" name="Tableau 1"/>
          <p:cNvGraphicFramePr>
            <a:graphicFrameLocks noGrp="1"/>
          </p:cNvGraphicFramePr>
          <p:nvPr/>
        </p:nvGraphicFramePr>
        <p:xfrm>
          <a:off x="323850" y="908050"/>
          <a:ext cx="8569325" cy="5159375"/>
        </p:xfrm>
        <a:graphic>
          <a:graphicData uri="http://schemas.openxmlformats.org/drawingml/2006/table">
            <a:tbl>
              <a:tblPr firstRow="1" firstCol="1" bandRow="1">
                <a:tableStyleId>{5C22544A-7EE6-4342-B048-85BDC9FD1C3A}</a:tableStyleId>
              </a:tblPr>
              <a:tblGrid>
                <a:gridCol w="2975420"/>
                <a:gridCol w="901756"/>
                <a:gridCol w="802904"/>
                <a:gridCol w="704803"/>
                <a:gridCol w="704803"/>
                <a:gridCol w="2479640"/>
              </a:tblGrid>
              <a:tr h="342687">
                <a:tc>
                  <a:txBody>
                    <a:bodyPr/>
                    <a:lstStyle/>
                    <a:p>
                      <a:pPr>
                        <a:lnSpc>
                          <a:spcPct val="115000"/>
                        </a:lnSpc>
                        <a:spcAft>
                          <a:spcPts val="0"/>
                        </a:spcAft>
                      </a:pPr>
                      <a:r>
                        <a:rPr lang="fr-FR" sz="800">
                          <a:effectLst/>
                        </a:rPr>
                        <a:t> </a:t>
                      </a:r>
                    </a:p>
                    <a:p>
                      <a:pP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marL="38100">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r>
              <a:tr h="361531">
                <a:tc>
                  <a:txBody>
                    <a:bodyPr/>
                    <a:lstStyle/>
                    <a:p>
                      <a:pPr>
                        <a:lnSpc>
                          <a:spcPct val="115000"/>
                        </a:lnSpc>
                        <a:spcAft>
                          <a:spcPts val="0"/>
                        </a:spcAft>
                      </a:pPr>
                      <a:r>
                        <a:rPr lang="fr-FR" sz="800" u="sng">
                          <a:effectLst/>
                        </a:rPr>
                        <a:t>Section Adaptation, Accessibilité</a:t>
                      </a:r>
                      <a:endParaRPr lang="fr-FR" sz="800">
                        <a:effectLst/>
                      </a:endParaRPr>
                    </a:p>
                    <a:p>
                      <a:pPr>
                        <a:lnSpc>
                          <a:spcPct val="115000"/>
                        </a:lnSpc>
                        <a:spcAft>
                          <a:spcPts val="0"/>
                        </a:spcAft>
                      </a:pPr>
                      <a:r>
                        <a:rPr lang="fr-FR" sz="800" u="none" strike="noStrike">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tc>
                <a:tc>
                  <a:txBody>
                    <a:bodyPr/>
                    <a:lstStyle/>
                    <a:p>
                      <a:pP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tc>
              </a:tr>
              <a:tr h="685375">
                <a:tc>
                  <a:txBody>
                    <a:bodyPr/>
                    <a:lstStyle/>
                    <a:p>
                      <a:pPr>
                        <a:lnSpc>
                          <a:spcPct val="115000"/>
                        </a:lnSpc>
                        <a:spcAft>
                          <a:spcPts val="0"/>
                        </a:spcAft>
                      </a:pPr>
                      <a:r>
                        <a:rPr lang="fr-FR" sz="800">
                          <a:effectLst/>
                        </a:rPr>
                        <a:t>- 03 agents</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tc>
                <a:tc>
                  <a:txBody>
                    <a:bodyPr/>
                    <a:lstStyle/>
                    <a:p>
                      <a:pPr algn="ctr">
                        <a:lnSpc>
                          <a:spcPct val="115000"/>
                        </a:lnSpc>
                        <a:spcAft>
                          <a:spcPts val="0"/>
                        </a:spcAft>
                      </a:pPr>
                      <a:r>
                        <a:rPr lang="fr-FR" sz="800">
                          <a:effectLst/>
                        </a:rPr>
                        <a:t>03 agents</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tc>
                <a:tc>
                  <a:txBody>
                    <a:bodyPr/>
                    <a:lstStyle/>
                    <a:p>
                      <a:pPr algn="ctr">
                        <a:lnSpc>
                          <a:spcPct val="115000"/>
                        </a:lnSpc>
                        <a:spcAft>
                          <a:spcPts val="0"/>
                        </a:spcAft>
                      </a:pPr>
                      <a:r>
                        <a:rPr lang="fr-FR" sz="800">
                          <a:effectLst/>
                        </a:rPr>
                        <a:t>03</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tc>
                <a:tc>
                  <a:txBody>
                    <a:bodyPr/>
                    <a:lstStyle/>
                    <a:p>
                      <a:pPr algn="ctr">
                        <a:lnSpc>
                          <a:spcPct val="115000"/>
                        </a:lnSpc>
                        <a:spcAft>
                          <a:spcPts val="0"/>
                        </a:spcAft>
                      </a:pPr>
                      <a:r>
                        <a:rPr lang="fr-FR" sz="800">
                          <a:effectLst/>
                        </a:rPr>
                        <a:t>0</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tc>
                <a:tc>
                  <a:txBody>
                    <a:bodyPr/>
                    <a:lstStyle/>
                    <a:p>
                      <a:pPr>
                        <a:lnSpc>
                          <a:spcPct val="115000"/>
                        </a:lnSpc>
                        <a:spcAft>
                          <a:spcPts val="0"/>
                        </a:spcAft>
                      </a:pPr>
                      <a:r>
                        <a:rPr lang="fr-FR" sz="800">
                          <a:effectLst/>
                        </a:rPr>
                        <a:t>- Appui</a:t>
                      </a:r>
                    </a:p>
                    <a:p>
                      <a:pPr>
                        <a:lnSpc>
                          <a:spcPct val="115000"/>
                        </a:lnSpc>
                        <a:spcAft>
                          <a:spcPts val="0"/>
                        </a:spcAft>
                      </a:pPr>
                      <a:r>
                        <a:rPr lang="fr-FR" sz="800">
                          <a:effectLst/>
                        </a:rPr>
                        <a:t>- Aide-ergo</a:t>
                      </a:r>
                    </a:p>
                    <a:p>
                      <a:pPr>
                        <a:lnSpc>
                          <a:spcPct val="115000"/>
                        </a:lnSpc>
                        <a:spcAft>
                          <a:spcPts val="0"/>
                        </a:spcAft>
                      </a:pPr>
                      <a:r>
                        <a:rPr lang="fr-FR" sz="800">
                          <a:effectLst/>
                        </a:rPr>
                        <a:t>- Chef Atelier</a:t>
                      </a:r>
                    </a:p>
                    <a:p>
                      <a:pPr>
                        <a:lnSpc>
                          <a:spcPct val="115000"/>
                        </a:lnSpc>
                        <a:spcAft>
                          <a:spcPts val="0"/>
                        </a:spcAft>
                      </a:pPr>
                      <a:r>
                        <a:rPr lang="fr-FR" sz="800">
                          <a:effectLst/>
                        </a:rPr>
                        <a:t>- Chef Kiné</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r>
              <a:tr h="685375">
                <a:tc>
                  <a:txBody>
                    <a:bodyPr/>
                    <a:lstStyle/>
                    <a:p>
                      <a:pPr>
                        <a:lnSpc>
                          <a:spcPct val="115000"/>
                        </a:lnSpc>
                        <a:spcAft>
                          <a:spcPts val="0"/>
                        </a:spcAft>
                      </a:pPr>
                      <a:r>
                        <a:rPr lang="fr-FR" sz="800">
                          <a:effectLst/>
                        </a:rPr>
                        <a:t> </a:t>
                      </a:r>
                    </a:p>
                    <a:p>
                      <a:pPr>
                        <a:lnSpc>
                          <a:spcPct val="115000"/>
                        </a:lnSpc>
                        <a:spcAft>
                          <a:spcPts val="0"/>
                        </a:spcAft>
                      </a:pPr>
                      <a:r>
                        <a:rPr lang="fr-FR" sz="800">
                          <a:effectLst/>
                        </a:rPr>
                        <a:t> </a:t>
                      </a:r>
                    </a:p>
                    <a:p>
                      <a:pPr>
                        <a:lnSpc>
                          <a:spcPct val="115000"/>
                        </a:lnSpc>
                        <a:spcAft>
                          <a:spcPts val="0"/>
                        </a:spcAft>
                      </a:pPr>
                      <a:r>
                        <a:rPr lang="fr-FR" sz="800" u="sng">
                          <a:effectLst/>
                        </a:rPr>
                        <a:t>Cabinet Médical</a:t>
                      </a:r>
                      <a:endParaRPr lang="fr-FR" sz="800">
                        <a:effectLst/>
                      </a:endParaRPr>
                    </a:p>
                    <a:p>
                      <a:pP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r>
              <a:tr h="328664">
                <a:tc>
                  <a:txBody>
                    <a:bodyPr/>
                    <a:lstStyle/>
                    <a:p>
                      <a:pPr>
                        <a:lnSpc>
                          <a:spcPct val="115000"/>
                        </a:lnSpc>
                        <a:spcAft>
                          <a:spcPts val="0"/>
                        </a:spcAft>
                      </a:pPr>
                      <a:r>
                        <a:rPr lang="fr-FR" sz="800">
                          <a:effectLst/>
                        </a:rPr>
                        <a:t>- Prof. Abdou TOURÉ Chirurgien orthopédique</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01 agent</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tc>
                <a:tc>
                  <a:txBody>
                    <a:bodyPr/>
                    <a:lstStyle/>
                    <a:p>
                      <a:pPr algn="ctr">
                        <a:lnSpc>
                          <a:spcPct val="115000"/>
                        </a:lnSpc>
                        <a:spcAft>
                          <a:spcPts val="0"/>
                        </a:spcAft>
                      </a:pPr>
                      <a:r>
                        <a:rPr lang="fr-FR" sz="800">
                          <a:effectLst/>
                        </a:rPr>
                        <a:t>01</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nSpc>
                          <a:spcPct val="115000"/>
                        </a:lnSpc>
                        <a:spcAft>
                          <a:spcPts val="0"/>
                        </a:spcAft>
                      </a:pPr>
                      <a:r>
                        <a:rPr lang="fr-FR" sz="800">
                          <a:effectLst/>
                        </a:rPr>
                        <a:t>- Consultations Mardi et Vendredi</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r>
              <a:tr h="328664">
                <a:tc>
                  <a:txBody>
                    <a:bodyPr/>
                    <a:lstStyle/>
                    <a:p>
                      <a:pPr>
                        <a:lnSpc>
                          <a:spcPct val="115000"/>
                        </a:lnSpc>
                        <a:spcAft>
                          <a:spcPts val="0"/>
                        </a:spcAft>
                      </a:pPr>
                      <a:r>
                        <a:rPr lang="fr-FR" sz="800">
                          <a:effectLst/>
                        </a:rPr>
                        <a:t>- Médecin cardiologue spécialisé en Echographie</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01 agent</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01</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r>
              <a:tr h="342687">
                <a:tc>
                  <a:txBody>
                    <a:bodyPr/>
                    <a:lstStyle/>
                    <a:p>
                      <a:pPr>
                        <a:lnSpc>
                          <a:spcPct val="115000"/>
                        </a:lnSpc>
                        <a:spcAft>
                          <a:spcPts val="0"/>
                        </a:spcAft>
                      </a:pPr>
                      <a:r>
                        <a:rPr lang="fr-FR" sz="800">
                          <a:effectLst/>
                        </a:rPr>
                        <a:t>- Prof. Souleymane COULIBALY, Psychologue clinicien</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01 agent</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tc>
                <a:tc>
                  <a:txBody>
                    <a:bodyPr/>
                    <a:lstStyle/>
                    <a:p>
                      <a:pPr algn="ctr">
                        <a:lnSpc>
                          <a:spcPct val="115000"/>
                        </a:lnSpc>
                        <a:spcAft>
                          <a:spcPts val="0"/>
                        </a:spcAft>
                      </a:pPr>
                      <a:r>
                        <a:rPr lang="fr-FR" sz="800">
                          <a:effectLst/>
                        </a:rPr>
                        <a:t>01</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nSpc>
                          <a:spcPct val="115000"/>
                        </a:lnSpc>
                        <a:spcAft>
                          <a:spcPts val="0"/>
                        </a:spcAft>
                      </a:pPr>
                      <a:r>
                        <a:rPr lang="fr-FR" sz="800">
                          <a:effectLst/>
                        </a:rPr>
                        <a:t>- Fonction du nombre de patients orientés</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r>
              <a:tr h="342687">
                <a:tc>
                  <a:txBody>
                    <a:bodyPr/>
                    <a:lstStyle/>
                    <a:p>
                      <a:pPr>
                        <a:lnSpc>
                          <a:spcPct val="115000"/>
                        </a:lnSpc>
                        <a:spcAft>
                          <a:spcPts val="0"/>
                        </a:spcAft>
                      </a:pPr>
                      <a:r>
                        <a:rPr lang="fr-FR" sz="800">
                          <a:effectLst/>
                        </a:rPr>
                        <a:t>- Médecin de rééducation</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01 agent</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tc>
                <a:tc>
                  <a:txBody>
                    <a:bodyPr/>
                    <a:lstStyle/>
                    <a:p>
                      <a:pPr algn="ctr">
                        <a:lnSpc>
                          <a:spcPct val="115000"/>
                        </a:lnSpc>
                        <a:spcAft>
                          <a:spcPts val="0"/>
                        </a:spcAft>
                      </a:pPr>
                      <a:r>
                        <a:rPr lang="fr-FR" sz="800">
                          <a:effectLst/>
                        </a:rPr>
                        <a:t>01</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nSpc>
                          <a:spcPct val="115000"/>
                        </a:lnSpc>
                        <a:spcAft>
                          <a:spcPts val="0"/>
                        </a:spcAft>
                      </a:pPr>
                      <a:r>
                        <a:rPr lang="fr-FR" sz="800">
                          <a:effectLst/>
                        </a:rPr>
                        <a:t>- Recherche médecin physique Malien avec l’Université d’Abidjan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r>
              <a:tr h="171344">
                <a:tc>
                  <a:txBody>
                    <a:bodyPr/>
                    <a:lstStyle/>
                    <a:p>
                      <a:pP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r>
              <a:tr h="171344">
                <a:tc>
                  <a:txBody>
                    <a:bodyPr/>
                    <a:lstStyle/>
                    <a:p>
                      <a:pP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r>
              <a:tr h="542296">
                <a:tc>
                  <a:txBody>
                    <a:bodyPr/>
                    <a:lstStyle/>
                    <a:p>
                      <a:pPr algn="ctr">
                        <a:lnSpc>
                          <a:spcPct val="115000"/>
                        </a:lnSpc>
                        <a:spcAft>
                          <a:spcPts val="0"/>
                        </a:spcAft>
                      </a:pPr>
                      <a:r>
                        <a:rPr lang="fr-FR" sz="800" u="none" strike="noStrike">
                          <a:effectLst/>
                        </a:rPr>
                        <a:t> </a:t>
                      </a:r>
                      <a:endParaRPr lang="fr-FR" sz="800">
                        <a:effectLst/>
                      </a:endParaRPr>
                    </a:p>
                    <a:p>
                      <a:pPr algn="ctr">
                        <a:lnSpc>
                          <a:spcPct val="115000"/>
                        </a:lnSpc>
                        <a:spcAft>
                          <a:spcPts val="0"/>
                        </a:spcAft>
                      </a:pPr>
                      <a:r>
                        <a:rPr lang="fr-FR" sz="800" u="none" strike="noStrike">
                          <a:effectLst/>
                        </a:rPr>
                        <a:t> </a:t>
                      </a:r>
                      <a:endParaRPr lang="fr-FR" sz="800">
                        <a:effectLst/>
                      </a:endParaRPr>
                    </a:p>
                    <a:p>
                      <a:pPr>
                        <a:lnSpc>
                          <a:spcPct val="115000"/>
                        </a:lnSpc>
                        <a:spcAft>
                          <a:spcPts val="0"/>
                        </a:spcAft>
                      </a:pPr>
                      <a:r>
                        <a:rPr lang="fr-FR" sz="800" u="sng">
                          <a:effectLst/>
                        </a:rPr>
                        <a:t>Cabinet Ophtalmologique</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r>
              <a:tr h="171344">
                <a:tc>
                  <a:txBody>
                    <a:bodyPr/>
                    <a:lstStyle/>
                    <a:p>
                      <a:pP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r>
              <a:tr h="171344">
                <a:tc>
                  <a:txBody>
                    <a:bodyPr/>
                    <a:lstStyle/>
                    <a:p>
                      <a:pPr>
                        <a:lnSpc>
                          <a:spcPct val="115000"/>
                        </a:lnSpc>
                        <a:spcAft>
                          <a:spcPts val="0"/>
                        </a:spcAft>
                      </a:pPr>
                      <a:r>
                        <a:rPr lang="fr-FR" sz="800">
                          <a:effectLst/>
                        </a:rPr>
                        <a:t>- Dr. KONIPO, Ophtalmologique</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01 agent</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tc>
                <a:tc>
                  <a:txBody>
                    <a:bodyPr/>
                    <a:lstStyle/>
                    <a:p>
                      <a:pPr algn="ctr">
                        <a:lnSpc>
                          <a:spcPct val="115000"/>
                        </a:lnSpc>
                        <a:spcAft>
                          <a:spcPts val="0"/>
                        </a:spcAft>
                      </a:pPr>
                      <a:r>
                        <a:rPr lang="fr-FR" sz="800">
                          <a:effectLst/>
                        </a:rPr>
                        <a:t>01</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nSpc>
                          <a:spcPct val="115000"/>
                        </a:lnSpc>
                        <a:spcAft>
                          <a:spcPts val="0"/>
                        </a:spcAft>
                      </a:pPr>
                      <a:r>
                        <a:rPr lang="fr-FR" sz="800">
                          <a:effectLst/>
                        </a:rPr>
                        <a:t>- Consultations Mercredi</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r>
              <a:tr h="171344">
                <a:tc>
                  <a:txBody>
                    <a:bodyPr/>
                    <a:lstStyle/>
                    <a:p>
                      <a:pP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r>
              <a:tr h="171344">
                <a:tc>
                  <a:txBody>
                    <a:bodyPr/>
                    <a:lstStyle/>
                    <a:p>
                      <a:pP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tc>
                <a:tc>
                  <a:txBody>
                    <a:bodyPr/>
                    <a:lstStyle/>
                    <a:p>
                      <a:pPr algn="ct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r>
              <a:tr h="171344">
                <a:tc>
                  <a:txBody>
                    <a:bodyPr/>
                    <a:lstStyle/>
                    <a:p>
                      <a:pPr algn="r">
                        <a:lnSpc>
                          <a:spcPct val="115000"/>
                        </a:lnSpc>
                        <a:spcAft>
                          <a:spcPts val="0"/>
                        </a:spcAft>
                      </a:pPr>
                      <a:r>
                        <a:rPr lang="fr-FR" sz="800">
                          <a:effectLst/>
                        </a:rPr>
                        <a:t>TOTAL</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r">
                        <a:lnSpc>
                          <a:spcPct val="115000"/>
                        </a:lnSpc>
                        <a:spcAft>
                          <a:spcPts val="0"/>
                        </a:spcAft>
                      </a:pPr>
                      <a:r>
                        <a:rPr lang="fr-FR" sz="800">
                          <a:effectLst/>
                        </a:rPr>
                        <a:t>22 agents</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tc>
                <a:tc>
                  <a:txBody>
                    <a:bodyPr/>
                    <a:lstStyle/>
                    <a:p>
                      <a:pPr algn="r">
                        <a:lnSpc>
                          <a:spcPct val="115000"/>
                        </a:lnSpc>
                        <a:spcAft>
                          <a:spcPts val="0"/>
                        </a:spcAft>
                      </a:pPr>
                      <a:r>
                        <a:rPr lang="fr-FR" sz="800">
                          <a:effectLst/>
                        </a:rPr>
                        <a:t> </a:t>
                      </a:r>
                      <a:endParaRPr lang="fr-FR" sz="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c>
                  <a:txBody>
                    <a:bodyPr/>
                    <a:lstStyle/>
                    <a:p>
                      <a:pPr algn="r">
                        <a:lnSpc>
                          <a:spcPct val="115000"/>
                        </a:lnSpc>
                        <a:spcAft>
                          <a:spcPts val="0"/>
                        </a:spcAft>
                      </a:pPr>
                      <a:r>
                        <a:rPr lang="fr-FR" sz="800" dirty="0">
                          <a:effectLst/>
                        </a:rPr>
                        <a:t> </a:t>
                      </a:r>
                      <a:endParaRPr lang="fr-FR" sz="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21" marR="52621" marT="0" marB="0" anchor="b"/>
                </a:tc>
              </a:tr>
            </a:tbl>
          </a:graphicData>
        </a:graphic>
      </p:graphicFrame>
      <p:sp>
        <p:nvSpPr>
          <p:cNvPr id="18556" name="Rectangle 1"/>
          <p:cNvSpPr>
            <a:spLocks noChangeArrowheads="1"/>
          </p:cNvSpPr>
          <p:nvPr/>
        </p:nvSpPr>
        <p:spPr bwMode="auto">
          <a:xfrm>
            <a:off x="-779463" y="1846263"/>
            <a:ext cx="119380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1327150" y="2241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sp>
        <p:nvSpPr>
          <p:cNvPr id="19459" name="Rectangle 1"/>
          <p:cNvSpPr>
            <a:spLocks noChangeArrowheads="1"/>
          </p:cNvSpPr>
          <p:nvPr/>
        </p:nvSpPr>
        <p:spPr bwMode="auto">
          <a:xfrm>
            <a:off x="-779463" y="1846263"/>
            <a:ext cx="119380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sp>
        <p:nvSpPr>
          <p:cNvPr id="4" name="Rectangle 3"/>
          <p:cNvSpPr/>
          <p:nvPr/>
        </p:nvSpPr>
        <p:spPr>
          <a:xfrm>
            <a:off x="198438" y="1484313"/>
            <a:ext cx="8964612" cy="3162300"/>
          </a:xfrm>
          <a:prstGeom prst="rect">
            <a:avLst/>
          </a:prstGeom>
        </p:spPr>
        <p:txBody>
          <a:bodyPr>
            <a:spAutoFit/>
          </a:bodyPr>
          <a:lstStyle/>
          <a:p>
            <a:pPr marL="342900" indent="-342900">
              <a:lnSpc>
                <a:spcPct val="115000"/>
              </a:lnSpc>
              <a:spcAft>
                <a:spcPts val="1200"/>
              </a:spcAft>
              <a:buFont typeface="+mj-lt"/>
              <a:buAutoNum type="romanUcPeriod"/>
              <a:defRPr/>
            </a:pPr>
            <a:r>
              <a:rPr lang="fr-FR" sz="2400" b="1" dirty="0">
                <a:ea typeface="Calibri" panose="020F0502020204030204" pitchFamily="34" charset="0"/>
                <a:cs typeface="Times New Roman" panose="02020603050405020304" pitchFamily="18" charset="0"/>
              </a:rPr>
              <a:t>LES RESSOURCES</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200"/>
              </a:spcAft>
              <a:defRPr/>
            </a:pPr>
            <a:r>
              <a:rPr lang="fr-FR" sz="2400" dirty="0">
                <a:ea typeface="Calibri" panose="020F0502020204030204" pitchFamily="34" charset="0"/>
                <a:cs typeface="Times New Roman" panose="02020603050405020304" pitchFamily="18" charset="0"/>
              </a:rPr>
              <a:t>Les ressources financières de P.R.O.P.H.E.T.E proviennent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200"/>
              </a:spcAft>
              <a:buFont typeface="Arial" panose="020B0604020202020204" pitchFamily="34" charset="0"/>
              <a:buChar char="-"/>
              <a:defRPr/>
            </a:pPr>
            <a:r>
              <a:rPr lang="fr-FR" sz="2400" dirty="0">
                <a:ea typeface="Calibri" panose="020F0502020204030204" pitchFamily="34" charset="0"/>
                <a:cs typeface="Times New Roman" panose="02020603050405020304" pitchFamily="18" charset="0"/>
              </a:rPr>
              <a:t>De la contribution régulière de ses membres</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200"/>
              </a:spcAft>
              <a:buFont typeface="Arial" panose="020B0604020202020204" pitchFamily="34" charset="0"/>
              <a:buChar char="-"/>
              <a:defRPr/>
            </a:pPr>
            <a:r>
              <a:rPr lang="fr-FR" sz="2400" dirty="0">
                <a:ea typeface="Calibri" panose="020F0502020204030204" pitchFamily="34" charset="0"/>
                <a:cs typeface="Times New Roman" panose="02020603050405020304" pitchFamily="18" charset="0"/>
              </a:rPr>
              <a:t>Des recettes par des prestations</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200"/>
              </a:spcAft>
              <a:buFont typeface="Arial" panose="020B0604020202020204" pitchFamily="34" charset="0"/>
              <a:buChar char="-"/>
              <a:defRPr/>
            </a:pPr>
            <a:r>
              <a:rPr lang="fr-FR" sz="2400" dirty="0">
                <a:ea typeface="Calibri" panose="020F0502020204030204" pitchFamily="34" charset="0"/>
                <a:cs typeface="Times New Roman" panose="02020603050405020304" pitchFamily="18" charset="0"/>
              </a:rPr>
              <a:t>Des dons, legs ou subventions qui peuvent lui être accordés</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200"/>
              </a:spcAft>
              <a:defRPr/>
            </a:pPr>
            <a:endParaRPr lang="fr-FR" sz="1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1327150" y="2241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sp>
        <p:nvSpPr>
          <p:cNvPr id="20483" name="Rectangle 1"/>
          <p:cNvSpPr>
            <a:spLocks noChangeArrowheads="1"/>
          </p:cNvSpPr>
          <p:nvPr/>
        </p:nvSpPr>
        <p:spPr bwMode="auto">
          <a:xfrm>
            <a:off x="-779463" y="1846263"/>
            <a:ext cx="119380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sp>
        <p:nvSpPr>
          <p:cNvPr id="2" name="Rectangle 1"/>
          <p:cNvSpPr/>
          <p:nvPr/>
        </p:nvSpPr>
        <p:spPr>
          <a:xfrm>
            <a:off x="468313" y="476250"/>
            <a:ext cx="8280400" cy="5619750"/>
          </a:xfrm>
          <a:prstGeom prst="rect">
            <a:avLst/>
          </a:prstGeom>
        </p:spPr>
        <p:txBody>
          <a:bodyPr>
            <a:spAutoFit/>
          </a:bodyPr>
          <a:lstStyle/>
          <a:p>
            <a:pPr>
              <a:lnSpc>
                <a:spcPct val="115000"/>
              </a:lnSpc>
              <a:spcAft>
                <a:spcPts val="1200"/>
              </a:spcAft>
              <a:defRPr/>
            </a:pPr>
            <a:r>
              <a:rPr lang="fr-FR" sz="1600" b="1" dirty="0">
                <a:ea typeface="Calibri" panose="020F0502020204030204" pitchFamily="34" charset="0"/>
                <a:cs typeface="Times New Roman" panose="02020603050405020304" pitchFamily="18" charset="0"/>
              </a:rPr>
              <a:t>NOS PARTENAIRES</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200"/>
              </a:spcAft>
              <a:buFont typeface="Arial" panose="020B0604020202020204" pitchFamily="34" charset="0"/>
              <a:buChar char="-"/>
              <a:defRPr/>
            </a:pPr>
            <a:r>
              <a:rPr lang="fr-FR" sz="1600" dirty="0">
                <a:ea typeface="Calibri" panose="020F0502020204030204" pitchFamily="34" charset="0"/>
                <a:cs typeface="Times New Roman" panose="02020603050405020304" pitchFamily="18" charset="0"/>
              </a:rPr>
              <a:t>Direction de la Coopération Internationale de Monaco</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200"/>
              </a:spcAft>
              <a:buFont typeface="Arial" panose="020B0604020202020204" pitchFamily="34" charset="0"/>
              <a:buChar char="-"/>
              <a:defRPr/>
            </a:pPr>
            <a:r>
              <a:rPr lang="fr-FR" sz="1600" dirty="0">
                <a:ea typeface="Calibri" panose="020F0502020204030204" pitchFamily="34" charset="0"/>
                <a:cs typeface="Times New Roman" panose="02020603050405020304" pitchFamily="18" charset="0"/>
              </a:rPr>
              <a:t>Handicap Afrique France</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200"/>
              </a:spcAft>
              <a:buFont typeface="Arial" panose="020B0604020202020204" pitchFamily="34" charset="0"/>
              <a:buChar char="-"/>
              <a:defRPr/>
            </a:pPr>
            <a:r>
              <a:rPr lang="fr-FR" sz="1600" dirty="0">
                <a:ea typeface="Calibri" panose="020F0502020204030204" pitchFamily="34" charset="0"/>
                <a:cs typeface="Times New Roman" panose="02020603050405020304" pitchFamily="18" charset="0"/>
              </a:rPr>
              <a:t>AAPBV (Association des Amis du Père Bernard </a:t>
            </a:r>
            <a:r>
              <a:rPr lang="fr-FR" sz="1600" dirty="0" err="1">
                <a:ea typeface="Calibri" panose="020F0502020204030204" pitchFamily="34" charset="0"/>
                <a:cs typeface="Times New Roman" panose="02020603050405020304" pitchFamily="18" charset="0"/>
              </a:rPr>
              <a:t>Verspieren</a:t>
            </a:r>
            <a:r>
              <a:rPr lang="fr-FR" sz="1600" dirty="0">
                <a:ea typeface="Calibri" panose="020F0502020204030204" pitchFamily="34" charset="0"/>
                <a:cs typeface="Times New Roman" panose="02020603050405020304" pitchFamily="18" charset="0"/>
              </a:rPr>
              <a:t>)</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200"/>
              </a:spcAft>
              <a:buFont typeface="Arial" panose="020B0604020202020204" pitchFamily="34" charset="0"/>
              <a:buChar char="-"/>
              <a:defRPr/>
            </a:pPr>
            <a:r>
              <a:rPr lang="fr-FR" sz="1600" dirty="0">
                <a:ea typeface="Calibri" panose="020F0502020204030204" pitchFamily="34" charset="0"/>
                <a:cs typeface="Times New Roman" panose="02020603050405020304" pitchFamily="18" charset="0"/>
              </a:rPr>
              <a:t>Plan International</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200"/>
              </a:spcAft>
              <a:buFont typeface="Arial" panose="020B0604020202020204" pitchFamily="34" charset="0"/>
              <a:buChar char="-"/>
              <a:defRPr/>
            </a:pPr>
            <a:r>
              <a:rPr lang="fr-FR" sz="1600" dirty="0">
                <a:ea typeface="Calibri" panose="020F0502020204030204" pitchFamily="34" charset="0"/>
                <a:cs typeface="Times New Roman" panose="02020603050405020304" pitchFamily="18" charset="0"/>
              </a:rPr>
              <a:t>CICR-PRP</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200"/>
              </a:spcAft>
              <a:buFont typeface="Arial" panose="020B0604020202020204" pitchFamily="34" charset="0"/>
              <a:buChar char="-"/>
              <a:defRPr/>
            </a:pPr>
            <a:r>
              <a:rPr lang="fr-FR" sz="1600" dirty="0">
                <a:ea typeface="Calibri" panose="020F0502020204030204" pitchFamily="34" charset="0"/>
                <a:cs typeface="Times New Roman" panose="02020603050405020304" pitchFamily="18" charset="0"/>
              </a:rPr>
              <a:t>Association Léo</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200"/>
              </a:spcAft>
              <a:buFont typeface="Arial" panose="020B0604020202020204" pitchFamily="34" charset="0"/>
              <a:buChar char="-"/>
              <a:defRPr/>
            </a:pPr>
            <a:r>
              <a:rPr lang="fr-FR" sz="1600" dirty="0">
                <a:ea typeface="Calibri" panose="020F0502020204030204" pitchFamily="34" charset="0"/>
                <a:cs typeface="Times New Roman" panose="02020603050405020304" pitchFamily="18" charset="0"/>
              </a:rPr>
              <a:t>Croix-Rouge Monégasque</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200"/>
              </a:spcAft>
              <a:buFont typeface="Arial" panose="020B0604020202020204" pitchFamily="34" charset="0"/>
              <a:buChar char="-"/>
              <a:defRPr/>
            </a:pPr>
            <a:r>
              <a:rPr lang="fr-FR" sz="1600" dirty="0">
                <a:ea typeface="Calibri" panose="020F0502020204030204" pitchFamily="34" charset="0"/>
                <a:cs typeface="Times New Roman" panose="02020603050405020304" pitchFamily="18" charset="0"/>
              </a:rPr>
              <a:t>INPS</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200"/>
              </a:spcAft>
              <a:buFont typeface="Arial" panose="020B0604020202020204" pitchFamily="34" charset="0"/>
              <a:buChar char="-"/>
              <a:defRPr/>
            </a:pPr>
            <a:r>
              <a:rPr lang="fr-FR" sz="1600" dirty="0">
                <a:ea typeface="Calibri" panose="020F0502020204030204" pitchFamily="34" charset="0"/>
                <a:cs typeface="Times New Roman" panose="02020603050405020304" pitchFamily="18" charset="0"/>
              </a:rPr>
              <a:t>UNICEF</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200"/>
              </a:spcAft>
              <a:buFont typeface="Arial" panose="020B0604020202020204" pitchFamily="34" charset="0"/>
              <a:buChar char="-"/>
              <a:defRPr/>
            </a:pPr>
            <a:r>
              <a:rPr lang="fr-FR" sz="1600" dirty="0">
                <a:ea typeface="Calibri" panose="020F0502020204030204" pitchFamily="34" charset="0"/>
                <a:cs typeface="Times New Roman" panose="02020603050405020304" pitchFamily="18" charset="0"/>
              </a:rPr>
              <a:t>Groupe Pivot Santé population</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200"/>
              </a:spcAft>
              <a:buFont typeface="Arial" panose="020B0604020202020204" pitchFamily="34" charset="0"/>
              <a:buChar char="-"/>
              <a:defRPr/>
            </a:pPr>
            <a:r>
              <a:rPr lang="fr-FR" sz="1600" dirty="0">
                <a:ea typeface="Calibri" panose="020F0502020204030204" pitchFamily="34" charset="0"/>
                <a:cs typeface="Times New Roman" panose="02020603050405020304" pitchFamily="18" charset="0"/>
              </a:rPr>
              <a:t>FEMAH (Fédération Malienne des Associations des Personnes Handicapées)</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200"/>
              </a:spcAft>
              <a:buFont typeface="Arial" panose="020B0604020202020204" pitchFamily="34" charset="0"/>
              <a:buChar char="-"/>
              <a:defRPr/>
            </a:pPr>
            <a:r>
              <a:rPr lang="fr-FR" sz="1600" dirty="0">
                <a:ea typeface="Calibri" panose="020F0502020204030204" pitchFamily="34" charset="0"/>
                <a:cs typeface="Times New Roman" panose="02020603050405020304" pitchFamily="18" charset="0"/>
              </a:rPr>
              <a:t>Ministère du Développement Social de l’Economie Solidaire des Personnes Agées)</a:t>
            </a:r>
            <a:endParaRPr lang="fr-FR" sz="12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1327150" y="2241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sp>
        <p:nvSpPr>
          <p:cNvPr id="21507" name="Rectangle 1"/>
          <p:cNvSpPr>
            <a:spLocks noChangeArrowheads="1"/>
          </p:cNvSpPr>
          <p:nvPr/>
        </p:nvSpPr>
        <p:spPr bwMode="auto">
          <a:xfrm>
            <a:off x="-779463" y="1846263"/>
            <a:ext cx="119380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sp>
        <p:nvSpPr>
          <p:cNvPr id="21508" name="Rectangle 3"/>
          <p:cNvSpPr>
            <a:spLocks noChangeArrowheads="1"/>
          </p:cNvSpPr>
          <p:nvPr/>
        </p:nvSpPr>
        <p:spPr bwMode="auto">
          <a:xfrm>
            <a:off x="107950" y="706438"/>
            <a:ext cx="89281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1000"/>
              </a:spcAft>
            </a:pPr>
            <a:r>
              <a:rPr lang="fr-FR" altLang="fr-FR" sz="2000" b="1" u="sng">
                <a:ea typeface="Calibri" panose="020F0502020204030204" pitchFamily="34" charset="0"/>
                <a:cs typeface="Times New Roman" panose="02020603050405020304" pitchFamily="18" charset="0"/>
              </a:rPr>
              <a:t>Conclusion :</a:t>
            </a:r>
            <a:endParaRPr lang="fr-FR" altLang="fr-FR"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altLang="fr-FR" sz="2000">
                <a:ea typeface="Calibri" panose="020F0502020204030204" pitchFamily="34" charset="0"/>
                <a:cs typeface="Times New Roman" panose="02020603050405020304" pitchFamily="18" charset="0"/>
              </a:rPr>
              <a:t>Le CPBV est la structure de Réadaptation qui tend vers une prise en charge globale des personnes en situation de handicap en s’appuyant sur les différentes sections créées au centre, en effet après les prises en charge thérapeutiques ( kiné, ergo, atelier orthopédique et cabinet médical et ophtalmologique) le service accessibilité facilite la réinsertion socio-économique des patients.</a:t>
            </a:r>
            <a:endParaRPr lang="fr-FR" altLang="fr-FR"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altLang="fr-FR" sz="2000">
                <a:ea typeface="Calibri" panose="020F0502020204030204" pitchFamily="34" charset="0"/>
                <a:cs typeface="Times New Roman" panose="02020603050405020304" pitchFamily="18" charset="0"/>
              </a:rPr>
              <a:t>Les 02 Volontaires Français : un Directeur d’exploitation (Finances + recherche de subventions)  et un Psychomotricien viendront renforcer l’équipe de centre pour atteindre son autofinancement.</a:t>
            </a:r>
          </a:p>
          <a:p>
            <a:pPr>
              <a:lnSpc>
                <a:spcPct val="115000"/>
              </a:lnSpc>
              <a:spcAft>
                <a:spcPts val="1000"/>
              </a:spcAft>
            </a:pPr>
            <a:r>
              <a:rPr lang="fr-FR" altLang="fr-FR">
                <a:ea typeface="Calibri" panose="020F0502020204030204" pitchFamily="34" charset="0"/>
                <a:cs typeface="Times New Roman" panose="02020603050405020304" pitchFamily="18" charset="0"/>
              </a:rPr>
              <a:t>C’est pour nous l’occasion de remercier tous nos partenaires techniques et financiers pour le travail réalisé dans un esprit de complémentarité et de respect mutuel, je cite :</a:t>
            </a:r>
          </a:p>
          <a:p>
            <a:pPr>
              <a:lnSpc>
                <a:spcPct val="115000"/>
              </a:lnSpc>
              <a:spcAft>
                <a:spcPts val="1000"/>
              </a:spcAft>
            </a:pPr>
            <a:endParaRPr lang="fr-FR" altLang="fr-FR" sz="14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1327150" y="2241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sp>
        <p:nvSpPr>
          <p:cNvPr id="22531" name="Rectangle 1"/>
          <p:cNvSpPr>
            <a:spLocks noChangeArrowheads="1"/>
          </p:cNvSpPr>
          <p:nvPr/>
        </p:nvSpPr>
        <p:spPr bwMode="auto">
          <a:xfrm>
            <a:off x="-779463" y="1846263"/>
            <a:ext cx="119380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pic>
        <p:nvPicPr>
          <p:cNvPr id="22532"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81000"/>
            <a:ext cx="8424862"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4213" y="1196975"/>
            <a:ext cx="7373937" cy="3713163"/>
          </a:xfrm>
        </p:spPr>
        <p:txBody>
          <a:bodyPr/>
          <a:lstStyle/>
          <a:p>
            <a:r>
              <a:rPr lang="fr-FR" altLang="fr-FR" sz="1800" smtClean="0"/>
              <a:t/>
            </a:r>
            <a:br>
              <a:rPr lang="fr-FR" altLang="fr-FR" sz="1800" smtClean="0"/>
            </a:br>
            <a:r>
              <a:rPr lang="fr-FR" altLang="fr-FR" sz="2400" smtClean="0"/>
              <a:t>Le programme de Réadaptation, d’orientation Des Personnes Handicapées et d’Encadrement Thérapeutique Elargi dénommé P.R.O.P.H.E.T.E. est une association humanitaire a but non lucratif. Après plusieurs années comme président d’association aux personnes  handicapées (CRHP, HSF, AEDR), Mr Mahamadou BA a fondé P.R.O.P.H.E.T.E. avec l’engagement soutenu des membres tels que :</a:t>
            </a:r>
            <a:r>
              <a:rPr lang="fr-FR" altLang="fr-FR" sz="1800" smtClean="0"/>
              <a:t/>
            </a:r>
            <a:br>
              <a:rPr lang="fr-FR" altLang="fr-FR" sz="1800" smtClean="0"/>
            </a:br>
            <a:r>
              <a:rPr lang="fr-FR" altLang="fr-FR" sz="1800" smtClean="0"/>
              <a:t>              - Le </a:t>
            </a:r>
            <a:r>
              <a:rPr lang="fr-FR" altLang="fr-FR" sz="1800" b="1" smtClean="0"/>
              <a:t>Père Bernard Verspieren</a:t>
            </a:r>
            <a:r>
              <a:rPr lang="fr-FR" altLang="fr-FR" sz="1800" smtClean="0"/>
              <a:t/>
            </a:r>
            <a:br>
              <a:rPr lang="fr-FR" altLang="fr-FR" sz="1800" smtClean="0"/>
            </a:br>
            <a:r>
              <a:rPr lang="fr-FR" altLang="fr-FR" sz="1800" smtClean="0"/>
              <a:t>              -Le </a:t>
            </a:r>
            <a:r>
              <a:rPr lang="fr-FR" altLang="fr-FR" sz="1800" b="1" smtClean="0"/>
              <a:t>docteur Jean-Louis VAHNEE</a:t>
            </a:r>
            <a:r>
              <a:rPr lang="fr-FR" altLang="fr-FR" sz="1800" smtClean="0"/>
              <a:t/>
            </a:r>
            <a:br>
              <a:rPr lang="fr-FR" altLang="fr-FR" sz="1800" smtClean="0"/>
            </a:br>
            <a:r>
              <a:rPr lang="fr-FR" altLang="fr-FR" sz="1800" smtClean="0"/>
              <a:t>              -</a:t>
            </a:r>
            <a:r>
              <a:rPr lang="fr-FR" altLang="fr-FR" sz="1800" b="1" smtClean="0"/>
              <a:t>Louis MULLIEZ</a:t>
            </a:r>
            <a:r>
              <a:rPr lang="fr-FR" altLang="fr-FR" sz="1800" smtClean="0"/>
              <a:t/>
            </a:r>
            <a:br>
              <a:rPr lang="fr-FR" altLang="fr-FR" sz="1800" smtClean="0"/>
            </a:br>
            <a:endParaRPr lang="fr-FR" altLang="fr-FR" sz="1800" b="1" u="sng" smtClean="0">
              <a:latin typeface="Times New Roman" panose="02020603050405020304" pitchFamily="18" charset="0"/>
            </a:endParaRPr>
          </a:p>
        </p:txBody>
      </p:sp>
      <p:sp>
        <p:nvSpPr>
          <p:cNvPr id="5123" name="Text Box 4"/>
          <p:cNvSpPr txBox="1">
            <a:spLocks noChangeArrowheads="1"/>
          </p:cNvSpPr>
          <p:nvPr/>
        </p:nvSpPr>
        <p:spPr bwMode="auto">
          <a:xfrm>
            <a:off x="-30163" y="-4763"/>
            <a:ext cx="8893176" cy="523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altLang="fr-FR" sz="2800" b="1"/>
              <a:t>Présentation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1327150" y="2241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sp>
        <p:nvSpPr>
          <p:cNvPr id="23555" name="Rectangle 1"/>
          <p:cNvSpPr>
            <a:spLocks noChangeArrowheads="1"/>
          </p:cNvSpPr>
          <p:nvPr/>
        </p:nvSpPr>
        <p:spPr bwMode="auto">
          <a:xfrm>
            <a:off x="-779463" y="1846263"/>
            <a:ext cx="119380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sp>
        <p:nvSpPr>
          <p:cNvPr id="2" name="Rectangle 1"/>
          <p:cNvSpPr/>
          <p:nvPr/>
        </p:nvSpPr>
        <p:spPr>
          <a:xfrm>
            <a:off x="263525" y="620713"/>
            <a:ext cx="8880475" cy="6629400"/>
          </a:xfrm>
          <a:prstGeom prst="rect">
            <a:avLst/>
          </a:prstGeom>
        </p:spPr>
        <p:txBody>
          <a:bodyPr>
            <a:spAutoFit/>
          </a:bodyPr>
          <a:lstStyle/>
          <a:p>
            <a:pPr>
              <a:lnSpc>
                <a:spcPct val="115000"/>
              </a:lnSpc>
              <a:spcAft>
                <a:spcPts val="1000"/>
              </a:spcAft>
              <a:defRPr/>
            </a:pPr>
            <a:r>
              <a:rPr lang="fr-FR" dirty="0">
                <a:latin typeface="Arial Rounded MT Bold" panose="020F0704030504030204" pitchFamily="34" charset="0"/>
                <a:ea typeface="Calibri" panose="020F0502020204030204" pitchFamily="34" charset="0"/>
                <a:cs typeface="Times New Roman" panose="02020603050405020304" pitchFamily="18" charset="0"/>
              </a:rPr>
              <a:t>C’est pour nous l’occasion de remercier tous nos partenaires techniques et financiers pour le travail réalisé dans un esprit de complémentarité et de respect mutuel, je cite :</a:t>
            </a:r>
            <a:endParaRPr lang="fr-FR" sz="1400" dirty="0">
              <a:latin typeface="Arial Rounded MT Bold" panose="020F0704030504030204" pitchFamily="34" charset="0"/>
              <a:ea typeface="Calibri" panose="020F0502020204030204" pitchFamily="34" charset="0"/>
              <a:cs typeface="Times New Roman" panose="02020603050405020304" pitchFamily="18" charset="0"/>
            </a:endParaRPr>
          </a:p>
          <a:p>
            <a:pPr marL="342900" indent="-342900">
              <a:lnSpc>
                <a:spcPct val="115000"/>
              </a:lnSpc>
              <a:spcAft>
                <a:spcPts val="0"/>
              </a:spcAft>
              <a:buFont typeface="Arial" panose="020B0604020202020204" pitchFamily="34" charset="0"/>
              <a:buChar char="-"/>
              <a:defRPr/>
            </a:pPr>
            <a:r>
              <a:rPr lang="fr-FR" dirty="0">
                <a:latin typeface="Arial Rounded MT Bold" panose="020F0704030504030204" pitchFamily="34" charset="0"/>
                <a:ea typeface="Calibri" panose="020F0502020204030204" pitchFamily="34" charset="0"/>
                <a:cs typeface="Times New Roman" panose="02020603050405020304" pitchFamily="18" charset="0"/>
              </a:rPr>
              <a:t>FSH : 13 ans de coopération  (le développement se fait dans la durée)</a:t>
            </a:r>
            <a:endParaRPr lang="fr-FR" sz="1400" dirty="0">
              <a:latin typeface="Arial Rounded MT Bold" panose="020F0704030504030204" pitchFamily="34" charset="0"/>
              <a:ea typeface="Calibri" panose="020F0502020204030204" pitchFamily="34" charset="0"/>
              <a:cs typeface="Times New Roman" panose="02020603050405020304" pitchFamily="18" charset="0"/>
            </a:endParaRPr>
          </a:p>
          <a:p>
            <a:pPr marL="342900" indent="-342900">
              <a:lnSpc>
                <a:spcPct val="115000"/>
              </a:lnSpc>
              <a:spcAft>
                <a:spcPts val="0"/>
              </a:spcAft>
              <a:buFont typeface="Arial" panose="020B0604020202020204" pitchFamily="34" charset="0"/>
              <a:buChar char="-"/>
              <a:defRPr/>
            </a:pPr>
            <a:r>
              <a:rPr lang="fr-FR" dirty="0">
                <a:latin typeface="Arial Rounded MT Bold" panose="020F0704030504030204" pitchFamily="34" charset="0"/>
                <a:ea typeface="Calibri" panose="020F0502020204030204" pitchFamily="34" charset="0"/>
                <a:cs typeface="Times New Roman" panose="02020603050405020304" pitchFamily="18" charset="0"/>
              </a:rPr>
              <a:t>CICR avec le programme PRP</a:t>
            </a:r>
            <a:endParaRPr lang="fr-FR" sz="1400" dirty="0">
              <a:latin typeface="Arial Rounded MT Bold" panose="020F0704030504030204" pitchFamily="34" charset="0"/>
              <a:ea typeface="Calibri" panose="020F0502020204030204" pitchFamily="34" charset="0"/>
              <a:cs typeface="Times New Roman" panose="02020603050405020304" pitchFamily="18" charset="0"/>
            </a:endParaRPr>
          </a:p>
          <a:p>
            <a:pPr marL="342900" indent="-342900">
              <a:lnSpc>
                <a:spcPct val="115000"/>
              </a:lnSpc>
              <a:spcAft>
                <a:spcPts val="0"/>
              </a:spcAft>
              <a:buFont typeface="Arial" panose="020B0604020202020204" pitchFamily="34" charset="0"/>
              <a:buChar char="-"/>
              <a:defRPr/>
            </a:pPr>
            <a:r>
              <a:rPr lang="fr-FR" dirty="0">
                <a:latin typeface="Arial Rounded MT Bold" panose="020F0704030504030204" pitchFamily="34" charset="0"/>
                <a:ea typeface="Calibri" panose="020F0502020204030204" pitchFamily="34" charset="0"/>
                <a:cs typeface="Times New Roman" panose="02020603050405020304" pitchFamily="18" charset="0"/>
              </a:rPr>
              <a:t>L’Association Les Amis du Père Bernard </a:t>
            </a:r>
            <a:r>
              <a:rPr lang="fr-FR" dirty="0" err="1">
                <a:latin typeface="Arial Rounded MT Bold" panose="020F0704030504030204" pitchFamily="34" charset="0"/>
                <a:ea typeface="Calibri" panose="020F0502020204030204" pitchFamily="34" charset="0"/>
                <a:cs typeface="Times New Roman" panose="02020603050405020304" pitchFamily="18" charset="0"/>
              </a:rPr>
              <a:t>Verspieren</a:t>
            </a:r>
            <a:r>
              <a:rPr lang="fr-FR" dirty="0">
                <a:latin typeface="Arial Rounded MT Bold" panose="020F0704030504030204" pitchFamily="34" charset="0"/>
                <a:ea typeface="Calibri" panose="020F0502020204030204" pitchFamily="34" charset="0"/>
                <a:cs typeface="Times New Roman" panose="02020603050405020304" pitchFamily="18" charset="0"/>
              </a:rPr>
              <a:t> (AAPBV)</a:t>
            </a:r>
            <a:endParaRPr lang="fr-FR" sz="1400" dirty="0">
              <a:latin typeface="Arial Rounded MT Bold" panose="020F0704030504030204" pitchFamily="34" charset="0"/>
              <a:ea typeface="Calibri" panose="020F0502020204030204" pitchFamily="34" charset="0"/>
              <a:cs typeface="Times New Roman" panose="02020603050405020304" pitchFamily="18" charset="0"/>
            </a:endParaRPr>
          </a:p>
          <a:p>
            <a:pPr marL="342900" indent="-342900">
              <a:lnSpc>
                <a:spcPct val="115000"/>
              </a:lnSpc>
              <a:spcAft>
                <a:spcPts val="0"/>
              </a:spcAft>
              <a:buFont typeface="Arial" panose="020B0604020202020204" pitchFamily="34" charset="0"/>
              <a:buChar char="-"/>
              <a:defRPr/>
            </a:pPr>
            <a:r>
              <a:rPr lang="fr-FR" dirty="0">
                <a:latin typeface="Arial Rounded MT Bold" panose="020F0704030504030204" pitchFamily="34" charset="0"/>
                <a:ea typeface="Calibri" panose="020F0502020204030204" pitchFamily="34" charset="0"/>
                <a:cs typeface="Times New Roman" panose="02020603050405020304" pitchFamily="18" charset="0"/>
              </a:rPr>
              <a:t>Le gouvernement malien à travers notre ministère de tutelle (Mise à disposition d’un terrain de 5.800 M2</a:t>
            </a:r>
            <a:endParaRPr lang="fr-FR" sz="1400" dirty="0">
              <a:latin typeface="Arial Rounded MT Bold" panose="020F0704030504030204" pitchFamily="34" charset="0"/>
              <a:ea typeface="Calibri" panose="020F0502020204030204" pitchFamily="34" charset="0"/>
              <a:cs typeface="Times New Roman" panose="02020603050405020304" pitchFamily="18" charset="0"/>
            </a:endParaRPr>
          </a:p>
          <a:p>
            <a:pPr marL="342900" indent="-342900">
              <a:lnSpc>
                <a:spcPct val="115000"/>
              </a:lnSpc>
              <a:spcAft>
                <a:spcPts val="0"/>
              </a:spcAft>
              <a:buFont typeface="Arial" panose="020B0604020202020204" pitchFamily="34" charset="0"/>
              <a:buChar char="-"/>
              <a:defRPr/>
            </a:pPr>
            <a:r>
              <a:rPr lang="fr-FR" dirty="0">
                <a:latin typeface="Arial Rounded MT Bold" panose="020F0704030504030204" pitchFamily="34" charset="0"/>
                <a:ea typeface="Calibri" panose="020F0502020204030204" pitchFamily="34" charset="0"/>
                <a:cs typeface="Times New Roman" panose="02020603050405020304" pitchFamily="18" charset="0"/>
              </a:rPr>
              <a:t>L’O.A.D.C.P.H. (paiement différé d’achat de matières premières)</a:t>
            </a:r>
            <a:endParaRPr lang="fr-FR" sz="1400" dirty="0">
              <a:latin typeface="Arial Rounded MT Bold" panose="020F0704030504030204" pitchFamily="34" charset="0"/>
              <a:ea typeface="Calibri" panose="020F0502020204030204" pitchFamily="34" charset="0"/>
              <a:cs typeface="Times New Roman" panose="02020603050405020304" pitchFamily="18" charset="0"/>
            </a:endParaRPr>
          </a:p>
          <a:p>
            <a:pPr marL="342900" indent="-342900">
              <a:lnSpc>
                <a:spcPct val="115000"/>
              </a:lnSpc>
              <a:spcAft>
                <a:spcPts val="0"/>
              </a:spcAft>
              <a:buFont typeface="Arial" panose="020B0604020202020204" pitchFamily="34" charset="0"/>
              <a:buChar char="-"/>
              <a:defRPr/>
            </a:pPr>
            <a:r>
              <a:rPr lang="fr-FR" dirty="0">
                <a:latin typeface="Arial Rounded MT Bold" panose="020F0704030504030204" pitchFamily="34" charset="0"/>
                <a:ea typeface="Calibri" panose="020F0502020204030204" pitchFamily="34" charset="0"/>
                <a:cs typeface="Times New Roman" panose="02020603050405020304" pitchFamily="18" charset="0"/>
              </a:rPr>
              <a:t>La Croix-Rouge Monégasque</a:t>
            </a:r>
            <a:endParaRPr lang="fr-FR" sz="1400" dirty="0">
              <a:latin typeface="Arial Rounded MT Bold" panose="020F0704030504030204" pitchFamily="34"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Arial" panose="020B0604020202020204" pitchFamily="34" charset="0"/>
              <a:buChar char="-"/>
              <a:defRPr/>
            </a:pPr>
            <a:r>
              <a:rPr lang="fr-FR" dirty="0">
                <a:latin typeface="Arial Rounded MT Bold" panose="020F0704030504030204" pitchFamily="34" charset="0"/>
                <a:ea typeface="Calibri" panose="020F0502020204030204" pitchFamily="34" charset="0"/>
                <a:cs typeface="Times New Roman" panose="02020603050405020304" pitchFamily="18" charset="0"/>
              </a:rPr>
              <a:t>L’État de Monaco (DCI) ( 9 ans de coopération en cours)</a:t>
            </a:r>
            <a:endParaRPr lang="fr-FR" sz="1400" dirty="0">
              <a:latin typeface="Arial Rounded MT Bold" panose="020F0704030504030204" pitchFamily="34" charset="0"/>
              <a:ea typeface="Calibri" panose="020F0502020204030204" pitchFamily="34" charset="0"/>
              <a:cs typeface="Times New Roman" panose="02020603050405020304" pitchFamily="18" charset="0"/>
            </a:endParaRPr>
          </a:p>
          <a:p>
            <a:pPr>
              <a:lnSpc>
                <a:spcPct val="115000"/>
              </a:lnSpc>
              <a:spcAft>
                <a:spcPts val="1000"/>
              </a:spcAft>
              <a:defRPr/>
            </a:pPr>
            <a:r>
              <a:rPr lang="fr-FR" dirty="0">
                <a:latin typeface="Arial Rounded MT Bold" panose="020F0704030504030204" pitchFamily="34" charset="0"/>
                <a:ea typeface="Calibri" panose="020F0502020204030204" pitchFamily="34" charset="0"/>
                <a:cs typeface="Times New Roman" panose="02020603050405020304" pitchFamily="18" charset="0"/>
              </a:rPr>
              <a:t> </a:t>
            </a:r>
            <a:r>
              <a:rPr lang="fr-FR" sz="1400" dirty="0">
                <a:latin typeface="Arial Rounded MT Bold" panose="020F0704030504030204" pitchFamily="34" charset="0"/>
                <a:ea typeface="Calibri" panose="020F0502020204030204" pitchFamily="34" charset="0"/>
                <a:cs typeface="Times New Roman" panose="02020603050405020304" pitchFamily="18" charset="0"/>
              </a:rPr>
              <a:t>                                                     </a:t>
            </a:r>
            <a:r>
              <a:rPr lang="fr-FR" dirty="0">
                <a:latin typeface="Arial Rounded MT Bold" panose="020F0704030504030204" pitchFamily="34" charset="0"/>
                <a:ea typeface="Calibri" panose="020F0502020204030204" pitchFamily="34" charset="0"/>
                <a:cs typeface="Times New Roman" panose="02020603050405020304" pitchFamily="18" charset="0"/>
              </a:rPr>
              <a:t>Je vous remercie pour votre aimable attention.</a:t>
            </a:r>
            <a:endParaRPr lang="fr-FR" sz="1400" dirty="0">
              <a:latin typeface="Arial Rounded MT Bold" panose="020F0704030504030204" pitchFamily="34" charset="0"/>
              <a:ea typeface="Calibri" panose="020F0502020204030204" pitchFamily="34" charset="0"/>
              <a:cs typeface="Times New Roman" panose="02020603050405020304" pitchFamily="18" charset="0"/>
            </a:endParaRPr>
          </a:p>
          <a:p>
            <a:pPr>
              <a:lnSpc>
                <a:spcPct val="115000"/>
              </a:lnSpc>
              <a:spcAft>
                <a:spcPts val="1000"/>
              </a:spcAft>
              <a:defRPr/>
            </a:pPr>
            <a:endParaRPr lang="fr-FR" sz="1400" dirty="0">
              <a:ea typeface="Calibri" panose="020F0502020204030204" pitchFamily="34" charset="0"/>
              <a:cs typeface="Times New Roman" panose="02020603050405020304" pitchFamily="18" charset="0"/>
            </a:endParaRPr>
          </a:p>
          <a:p>
            <a:pPr>
              <a:lnSpc>
                <a:spcPct val="115000"/>
              </a:lnSpc>
              <a:spcAft>
                <a:spcPts val="1000"/>
              </a:spcAft>
              <a:defRPr/>
            </a:pPr>
            <a:r>
              <a:rPr lang="fr-FR" sz="1400" dirty="0">
                <a:ea typeface="Calibri" panose="020F0502020204030204" pitchFamily="34" charset="0"/>
                <a:cs typeface="Times New Roman" panose="02020603050405020304" pitchFamily="18" charset="0"/>
              </a:rPr>
              <a:t>Les statistiques 2018 ci-joints</a:t>
            </a:r>
            <a:r>
              <a:rPr lang="fr-FR" sz="1200" dirty="0">
                <a:ea typeface="Calibri" panose="020F0502020204030204" pitchFamily="34" charset="0"/>
                <a:cs typeface="Times New Roman" panose="02020603050405020304" pitchFamily="18" charset="0"/>
              </a:rPr>
              <a:t>.</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200"/>
              </a:spcAft>
              <a:defRPr/>
            </a:pPr>
            <a:r>
              <a:rPr lang="fr-FR" dirty="0">
                <a:ea typeface="Calibri" panose="020F0502020204030204" pitchFamily="34" charset="0"/>
                <a:cs typeface="Times New Roman" panose="02020603050405020304" pitchFamily="18"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defRPr/>
            </a:pPr>
            <a:r>
              <a:rPr lang="fr-FR" sz="1600" dirty="0">
                <a:ea typeface="Calibri" panose="020F0502020204030204" pitchFamily="34" charset="0"/>
                <a:cs typeface="Times New Roman" panose="02020603050405020304" pitchFamily="18"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defRPr/>
            </a:pPr>
            <a:r>
              <a:rPr lang="fr-FR" sz="1600" dirty="0">
                <a:ea typeface="Calibri" panose="020F0502020204030204" pitchFamily="34" charset="0"/>
                <a:cs typeface="Times New Roman" panose="02020603050405020304" pitchFamily="18" charset="0"/>
              </a:rPr>
              <a:t>                                                                                    Le Président du P.R.O.P.H.E.T.E.</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defRPr/>
            </a:pPr>
            <a:r>
              <a:rPr lang="fr-FR" sz="1600" dirty="0">
                <a:ea typeface="Calibri" panose="020F0502020204030204" pitchFamily="34" charset="0"/>
                <a:cs typeface="Times New Roman" panose="02020603050405020304" pitchFamily="18" charset="0"/>
              </a:rPr>
              <a:t>                                                                                                   </a:t>
            </a:r>
            <a:r>
              <a:rPr lang="fr-FR" sz="1600" b="1" dirty="0">
                <a:ea typeface="Calibri" panose="020F0502020204030204" pitchFamily="34" charset="0"/>
                <a:cs typeface="Times New Roman" panose="02020603050405020304" pitchFamily="18" charset="0"/>
              </a:rPr>
              <a:t>Mahamadou BA</a:t>
            </a:r>
            <a:endParaRPr lang="fr-FR" sz="1400" b="1"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88938" y="2060575"/>
            <a:ext cx="8755062"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1000"/>
              </a:spcAft>
            </a:pPr>
            <a:r>
              <a:rPr lang="fr-FR" altLang="fr-FR">
                <a:ea typeface="Calibri" panose="020F0502020204030204" pitchFamily="34" charset="0"/>
                <a:cs typeface="Times New Roman" panose="02020603050405020304" pitchFamily="18" charset="0"/>
              </a:rPr>
              <a:t>Favoriser l’intégration et la réinsertion socioprofessionnelle des personnes handicapées.</a:t>
            </a:r>
            <a:endParaRPr lang="fr-FR" altLang="fr-FR" sz="14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altLang="fr-FR">
                <a:ea typeface="Calibri" panose="020F0502020204030204" pitchFamily="34" charset="0"/>
                <a:cs typeface="Times New Roman" panose="02020603050405020304" pitchFamily="18" charset="0"/>
              </a:rPr>
              <a:t>Rendre meilleure la prise en charge quotidienne des personnes handicapées par la vulgarisation des méthodes de réadaption à base communautaire dans leur environnement.</a:t>
            </a:r>
            <a:endParaRPr lang="fr-FR" altLang="fr-FR" sz="1400">
              <a:latin typeface="Calibri" panose="020F0502020204030204" pitchFamily="34" charset="0"/>
              <a:ea typeface="Calibri" panose="020F0502020204030204" pitchFamily="34" charset="0"/>
              <a:cs typeface="Times New Roman" panose="02020603050405020304" pitchFamily="18" charset="0"/>
            </a:endParaRPr>
          </a:p>
        </p:txBody>
      </p:sp>
      <p:sp>
        <p:nvSpPr>
          <p:cNvPr id="6147" name="Rectangle 3"/>
          <p:cNvSpPr>
            <a:spLocks noChangeArrowheads="1"/>
          </p:cNvSpPr>
          <p:nvPr/>
        </p:nvSpPr>
        <p:spPr bwMode="auto">
          <a:xfrm>
            <a:off x="3276600" y="765175"/>
            <a:ext cx="1223963"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1000"/>
              </a:spcAft>
            </a:pPr>
            <a:r>
              <a:rPr lang="fr-FR" altLang="fr-FR" b="1">
                <a:ea typeface="Calibri" panose="020F0502020204030204" pitchFamily="34" charset="0"/>
                <a:cs typeface="Times New Roman" panose="02020603050405020304" pitchFamily="18" charset="0"/>
              </a:rPr>
              <a:t>BUT</a:t>
            </a:r>
            <a:endParaRPr lang="fr-FR" altLang="fr-FR" sz="14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11188" y="549275"/>
            <a:ext cx="7777162" cy="2162175"/>
          </a:xfrm>
          <a:prstGeom prst="rect">
            <a:avLst/>
          </a:prstGeom>
        </p:spPr>
        <p:txBody>
          <a:bodyPr>
            <a:spAutoFit/>
          </a:bodyPr>
          <a:lstStyle/>
          <a:p>
            <a:pPr marL="342900" indent="-342900">
              <a:lnSpc>
                <a:spcPct val="115000"/>
              </a:lnSpc>
              <a:spcAft>
                <a:spcPts val="1200"/>
              </a:spcAft>
              <a:buFont typeface="+mj-lt"/>
              <a:buAutoNum type="romanUcPeriod"/>
              <a:defRPr/>
            </a:pPr>
            <a:r>
              <a:rPr lang="fr-FR" b="1" dirty="0">
                <a:ea typeface="Calibri" panose="020F0502020204030204" pitchFamily="34" charset="0"/>
                <a:cs typeface="Times New Roman" panose="02020603050405020304" pitchFamily="18" charset="0"/>
              </a:rPr>
              <a:t>LES ACTIVITÉS</a:t>
            </a:r>
          </a:p>
          <a:p>
            <a:pPr>
              <a:lnSpc>
                <a:spcPct val="115000"/>
              </a:lnSpc>
              <a:spcAft>
                <a:spcPts val="1200"/>
              </a:spcAft>
              <a:defRPr/>
            </a:pPr>
            <a:r>
              <a:rPr lang="fr-FR" dirty="0">
                <a:latin typeface="Calibri" panose="020F0502020204030204" pitchFamily="34" charset="0"/>
                <a:ea typeface="Calibri" panose="020F0502020204030204" pitchFamily="34" charset="0"/>
                <a:cs typeface="Times New Roman" panose="02020603050405020304" pitchFamily="18" charset="0"/>
              </a:rPr>
              <a:t>A ce jour nous avons enregistré </a:t>
            </a:r>
            <a:r>
              <a:rPr lang="fr-FR" b="1" dirty="0">
                <a:latin typeface="Calibri" panose="020F0502020204030204" pitchFamily="34" charset="0"/>
                <a:ea typeface="Calibri" panose="020F0502020204030204" pitchFamily="34" charset="0"/>
                <a:cs typeface="Times New Roman" panose="02020603050405020304" pitchFamily="18" charset="0"/>
              </a:rPr>
              <a:t>10148 patients </a:t>
            </a:r>
            <a:r>
              <a:rPr lang="fr-FR" dirty="0">
                <a:latin typeface="Calibri" panose="020F0502020204030204" pitchFamily="34" charset="0"/>
                <a:ea typeface="Calibri" panose="020F0502020204030204" pitchFamily="34" charset="0"/>
                <a:cs typeface="Times New Roman" panose="02020603050405020304" pitchFamily="18" charset="0"/>
              </a:rPr>
              <a:t>au 30 septembre 2019</a:t>
            </a:r>
          </a:p>
          <a:p>
            <a:pPr marL="342900" indent="-342900">
              <a:lnSpc>
                <a:spcPct val="115000"/>
              </a:lnSpc>
              <a:spcBef>
                <a:spcPts val="600"/>
              </a:spcBef>
              <a:spcAft>
                <a:spcPts val="1000"/>
              </a:spcAft>
              <a:buFont typeface="+mj-lt"/>
              <a:buAutoNum type="arabicParenR"/>
              <a:defRPr/>
            </a:pPr>
            <a:r>
              <a:rPr lang="fr-FR" sz="1600" b="1" dirty="0">
                <a:ea typeface="Calibri" panose="020F0502020204030204" pitchFamily="34" charset="0"/>
                <a:cs typeface="Times New Roman" panose="02020603050405020304" pitchFamily="18" charset="0"/>
              </a:rPr>
              <a:t>L’APPAREILLAGE ORTHOPÉDIQUE</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defRPr/>
            </a:pPr>
            <a:r>
              <a:rPr lang="fr-FR" dirty="0">
                <a:ea typeface="Calibri" panose="020F0502020204030204" pitchFamily="34" charset="0"/>
                <a:cs typeface="Times New Roman" panose="02020603050405020304" pitchFamily="18" charset="0"/>
              </a:rPr>
              <a:t>L’atelier orthopédique met à la disposition de ses patients une gamme variée d’appareils : prothèses, orthèses et aides techniques.</a:t>
            </a:r>
            <a:endParaRPr lang="fr-FR"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171" name="Picture 4" descr="album technik 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852738"/>
            <a:ext cx="5724525"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539750" y="908050"/>
            <a:ext cx="7561263" cy="1931988"/>
          </a:xfrm>
          <a:prstGeom prst="rect">
            <a:avLst/>
          </a:prstGeom>
        </p:spPr>
        <p:txBody>
          <a:bodyPr>
            <a:spAutoFit/>
          </a:bodyPr>
          <a:lstStyle/>
          <a:p>
            <a:pPr marL="342900" indent="-342900">
              <a:lnSpc>
                <a:spcPct val="115000"/>
              </a:lnSpc>
              <a:spcBef>
                <a:spcPts val="600"/>
              </a:spcBef>
              <a:spcAft>
                <a:spcPts val="1000"/>
              </a:spcAft>
              <a:buFont typeface="+mj-lt"/>
              <a:buAutoNum type="arabicParenR"/>
              <a:defRPr/>
            </a:pPr>
            <a:r>
              <a:rPr lang="fr-FR" sz="1600" b="1" dirty="0">
                <a:ea typeface="Calibri" panose="020F0502020204030204" pitchFamily="34" charset="0"/>
                <a:cs typeface="Times New Roman" panose="02020603050405020304" pitchFamily="18" charset="0"/>
              </a:rPr>
              <a:t>LES TOURNÉES D’APPAREILLAGE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0"/>
              </a:spcAft>
              <a:defRPr/>
            </a:pPr>
            <a:r>
              <a:rPr lang="fr-FR" dirty="0">
                <a:ea typeface="Calibri" panose="020F0502020204030204" pitchFamily="34" charset="0"/>
                <a:cs typeface="Times New Roman" panose="02020603050405020304" pitchFamily="18" charset="0"/>
              </a:rPr>
              <a:t>Des tournées ont lieu dans les régions avec le camion atelier orthopédique aménagé.</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defRPr/>
            </a:pPr>
            <a:r>
              <a:rPr lang="fr-FR" dirty="0">
                <a:ea typeface="Calibri" panose="020F0502020204030204" pitchFamily="34" charset="0"/>
                <a:cs typeface="Times New Roman" panose="02020603050405020304" pitchFamily="18" charset="0"/>
              </a:rPr>
              <a:t>Le but étant d’assister la personne handicapée dans son milieu familial et traditionnel.</a:t>
            </a:r>
            <a:endParaRPr lang="fr-FR"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195" name="Picture 4" descr="DSC080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997200"/>
            <a:ext cx="565308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84213" y="476250"/>
            <a:ext cx="7632700" cy="1778000"/>
          </a:xfrm>
          <a:prstGeom prst="rect">
            <a:avLst/>
          </a:prstGeom>
        </p:spPr>
        <p:txBody>
          <a:bodyPr>
            <a:spAutoFit/>
          </a:bodyPr>
          <a:lstStyle/>
          <a:p>
            <a:pPr marL="342900" indent="-342900">
              <a:lnSpc>
                <a:spcPct val="115000"/>
              </a:lnSpc>
              <a:spcBef>
                <a:spcPts val="600"/>
              </a:spcBef>
              <a:spcAft>
                <a:spcPts val="1000"/>
              </a:spcAft>
              <a:buFont typeface="+mj-lt"/>
              <a:buAutoNum type="arabicParenR"/>
              <a:defRPr/>
            </a:pPr>
            <a:r>
              <a:rPr lang="fr-FR" b="1" dirty="0">
                <a:ea typeface="Calibri" panose="020F0502020204030204" pitchFamily="34" charset="0"/>
                <a:cs typeface="Times New Roman" panose="02020603050405020304" pitchFamily="18" charset="0"/>
              </a:rPr>
              <a:t>LA RÉADAPTATION</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Bef>
                <a:spcPts val="600"/>
              </a:spcBef>
              <a:spcAft>
                <a:spcPts val="1000"/>
              </a:spcAft>
              <a:buFont typeface="Symbol" panose="05050102010706020507" pitchFamily="18" charset="2"/>
              <a:buChar char=""/>
              <a:defRPr/>
            </a:pPr>
            <a:r>
              <a:rPr lang="fr-FR" b="1" dirty="0">
                <a:ea typeface="Calibri" panose="020F0502020204030204" pitchFamily="34" charset="0"/>
                <a:cs typeface="Times New Roman" panose="02020603050405020304" pitchFamily="18" charset="0"/>
              </a:rPr>
              <a:t>LA KINÉSITHÉPIE</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defRPr/>
            </a:pPr>
            <a:r>
              <a:rPr lang="fr-FR" dirty="0">
                <a:ea typeface="Calibri" panose="020F0502020204030204" pitchFamily="34" charset="0"/>
                <a:cs typeface="Times New Roman" panose="02020603050405020304" pitchFamily="18" charset="0"/>
              </a:rPr>
              <a:t>Elle comprend des prises en charge diverses : AVC, IMC, séquelles trauma…</a:t>
            </a:r>
            <a:endParaRPr lang="fr-FR"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219" name="Picture 4" descr="PIC_00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636838"/>
            <a:ext cx="5724525" cy="378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79388" y="836613"/>
            <a:ext cx="8569325" cy="1093787"/>
          </a:xfrm>
          <a:prstGeom prst="rect">
            <a:avLst/>
          </a:prstGeom>
        </p:spPr>
        <p:txBody>
          <a:bodyPr>
            <a:spAutoFit/>
          </a:bodyPr>
          <a:lstStyle/>
          <a:p>
            <a:pPr marL="342900" indent="-342900">
              <a:lnSpc>
                <a:spcPct val="115000"/>
              </a:lnSpc>
              <a:spcBef>
                <a:spcPts val="600"/>
              </a:spcBef>
              <a:spcAft>
                <a:spcPts val="1000"/>
              </a:spcAft>
              <a:buFont typeface="Symbol" panose="05050102010706020507" pitchFamily="18" charset="2"/>
              <a:buChar char=""/>
              <a:defRPr/>
            </a:pPr>
            <a:r>
              <a:rPr lang="fr-FR" b="1" dirty="0">
                <a:ea typeface="Calibri" panose="020F0502020204030204" pitchFamily="34" charset="0"/>
                <a:cs typeface="Times New Roman" panose="02020603050405020304" pitchFamily="18" charset="0"/>
              </a:rPr>
              <a:t>L’ERGOTHÉRAPIE</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defRPr/>
            </a:pPr>
            <a:r>
              <a:rPr lang="fr-FR" dirty="0">
                <a:ea typeface="Calibri" panose="020F0502020204030204" pitchFamily="34" charset="0"/>
              </a:rPr>
              <a:t>Travail sur les activités de la vie quotidienne de la personne en situation du handicap</a:t>
            </a:r>
            <a:endParaRPr lang="fr-FR" dirty="0"/>
          </a:p>
        </p:txBody>
      </p:sp>
      <p:pic>
        <p:nvPicPr>
          <p:cNvPr id="10243" name="Picture 4" descr="DSC081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276475"/>
            <a:ext cx="6516687"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55650" y="692150"/>
            <a:ext cx="8064500" cy="1254125"/>
          </a:xfrm>
          <a:prstGeom prst="rect">
            <a:avLst/>
          </a:prstGeom>
        </p:spPr>
        <p:txBody>
          <a:bodyPr>
            <a:spAutoFit/>
          </a:bodyPr>
          <a:lstStyle/>
          <a:p>
            <a:pPr marL="342900" indent="-342900">
              <a:lnSpc>
                <a:spcPct val="115000"/>
              </a:lnSpc>
              <a:spcBef>
                <a:spcPts val="600"/>
              </a:spcBef>
              <a:spcAft>
                <a:spcPts val="1000"/>
              </a:spcAft>
              <a:buFont typeface="Symbol" panose="05050102010706020507" pitchFamily="18" charset="2"/>
              <a:buChar char=""/>
              <a:defRPr/>
            </a:pPr>
            <a:r>
              <a:rPr lang="fr-FR" b="1" dirty="0">
                <a:ea typeface="Calibri" panose="020F0502020204030204" pitchFamily="34" charset="0"/>
                <a:cs typeface="Times New Roman" panose="02020603050405020304" pitchFamily="18" charset="0"/>
              </a:rPr>
              <a:t>L’ORTHOPHONIE</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defRPr/>
            </a:pPr>
            <a:r>
              <a:rPr lang="fr-FR" b="1" dirty="0">
                <a:ea typeface="Calibri" panose="020F0502020204030204" pitchFamily="34" charset="0"/>
                <a:cs typeface="Times New Roman" panose="02020603050405020304" pitchFamily="18" charset="0"/>
              </a:rPr>
              <a:t>Traite les troubles de l’élocution, de la voix et du langage écrit et oral chez les enfants comme chez les adultes.</a:t>
            </a:r>
            <a:endParaRPr lang="fr-FR"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267"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2133600"/>
            <a:ext cx="6084887" cy="433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611188" y="1052513"/>
            <a:ext cx="8353425" cy="1254125"/>
          </a:xfrm>
          <a:prstGeom prst="rect">
            <a:avLst/>
          </a:prstGeom>
        </p:spPr>
        <p:txBody>
          <a:bodyPr>
            <a:spAutoFit/>
          </a:bodyPr>
          <a:lstStyle/>
          <a:p>
            <a:pPr marL="342900" indent="-342900">
              <a:lnSpc>
                <a:spcPct val="115000"/>
              </a:lnSpc>
              <a:spcBef>
                <a:spcPts val="600"/>
              </a:spcBef>
              <a:spcAft>
                <a:spcPts val="1000"/>
              </a:spcAft>
              <a:buFont typeface="Symbol" panose="05050102010706020507" pitchFamily="18" charset="2"/>
              <a:buChar char=""/>
              <a:defRPr/>
            </a:pPr>
            <a:r>
              <a:rPr lang="fr-FR" b="1" dirty="0">
                <a:ea typeface="Calibri" panose="020F0502020204030204" pitchFamily="34" charset="0"/>
                <a:cs typeface="Times New Roman" panose="02020603050405020304" pitchFamily="18" charset="0"/>
              </a:rPr>
              <a:t>LA PSYCHOMOTRICITÉ</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defRPr/>
            </a:pPr>
            <a:r>
              <a:rPr lang="fr-FR" dirty="0">
                <a:ea typeface="Calibri" panose="020F0502020204030204" pitchFamily="34" charset="0"/>
                <a:cs typeface="Times New Roman" panose="02020603050405020304" pitchFamily="18" charset="0"/>
              </a:rPr>
              <a:t>S’intéresse au développement global de la personne, aux </a:t>
            </a:r>
            <a:r>
              <a:rPr lang="fr-FR" dirty="0" err="1">
                <a:ea typeface="Calibri" panose="020F0502020204030204" pitchFamily="34" charset="0"/>
                <a:cs typeface="Times New Roman" panose="02020603050405020304" pitchFamily="18" charset="0"/>
              </a:rPr>
              <a:t>compirtements</a:t>
            </a:r>
            <a:r>
              <a:rPr lang="fr-FR" dirty="0">
                <a:ea typeface="Calibri" panose="020F0502020204030204" pitchFamily="34" charset="0"/>
                <a:cs typeface="Times New Roman" panose="02020603050405020304" pitchFamily="18" charset="0"/>
              </a:rPr>
              <a:t> moteurs, en lien avec la vie psychique, affective, relationnelle du sujet.</a:t>
            </a:r>
            <a:endParaRPr lang="fr-FR"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291"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565400"/>
            <a:ext cx="619283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xe">
  <a:themeElements>
    <a:clrScheme name="Axe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xe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e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e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e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e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e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e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e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Axis</Template>
  <TotalTime>555</TotalTime>
  <Words>618</Words>
  <Application>Microsoft Office PowerPoint</Application>
  <PresentationFormat>Affichage à l'écran (4:3)</PresentationFormat>
  <Paragraphs>394</Paragraphs>
  <Slides>20</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Arial</vt:lpstr>
      <vt:lpstr>Wingdings</vt:lpstr>
      <vt:lpstr>Calibri</vt:lpstr>
      <vt:lpstr>Times New Roman</vt:lpstr>
      <vt:lpstr>Symbol</vt:lpstr>
      <vt:lpstr>Arial Rounded MT Bold</vt:lpstr>
      <vt:lpstr>Axe</vt:lpstr>
      <vt:lpstr>Présentation PowerPoint</vt:lpstr>
      <vt:lpstr> Le programme de Réadaptation, d’orientation Des Personnes Handicapées et d’Encadrement Thérapeutique Elargi dénommé P.R.O.P.H.E.T.E. est une association humanitaire a but non lucratif. Après plusieurs années comme président d’association aux personnes  handicapées (CRHP, HSF, AEDR), Mr Mahamadou BA a fondé P.R.O.P.H.E.T.E. avec l’engagement soutenu des membres tels que :               - Le Père Bernard Verspieren               -Le docteur Jean-Louis VAHNEE               -Louis MULLIEZ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 LA   NOTION DE HANDICAP</dc:title>
  <dc:creator>Fabbretti</dc:creator>
  <cp:lastModifiedBy>Idriss COULIBALY</cp:lastModifiedBy>
  <cp:revision>23</cp:revision>
  <dcterms:created xsi:type="dcterms:W3CDTF">2009-01-26T10:25:56Z</dcterms:created>
  <dcterms:modified xsi:type="dcterms:W3CDTF">2019-11-14T00:11:35Z</dcterms:modified>
</cp:coreProperties>
</file>