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7"/>
  </p:notesMasterIdLst>
  <p:sldIdLst>
    <p:sldId id="256" r:id="rId2"/>
    <p:sldId id="258" r:id="rId3"/>
    <p:sldId id="281" r:id="rId4"/>
    <p:sldId id="282" r:id="rId5"/>
    <p:sldId id="259" r:id="rId6"/>
    <p:sldId id="274" r:id="rId7"/>
    <p:sldId id="279" r:id="rId8"/>
    <p:sldId id="280" r:id="rId9"/>
    <p:sldId id="278" r:id="rId10"/>
    <p:sldId id="283" r:id="rId11"/>
    <p:sldId id="286" r:id="rId12"/>
    <p:sldId id="284" r:id="rId13"/>
    <p:sldId id="285" r:id="rId14"/>
    <p:sldId id="275" r:id="rId15"/>
    <p:sldId id="287" r:id="rId16"/>
    <p:sldId id="276" r:id="rId17"/>
    <p:sldId id="277" r:id="rId18"/>
    <p:sldId id="288" r:id="rId19"/>
    <p:sldId id="290" r:id="rId20"/>
    <p:sldId id="289" r:id="rId21"/>
    <p:sldId id="262" r:id="rId22"/>
    <p:sldId id="264" r:id="rId23"/>
    <p:sldId id="265" r:id="rId24"/>
    <p:sldId id="266" r:id="rId25"/>
    <p:sldId id="267" r:id="rId26"/>
    <p:sldId id="268" r:id="rId27"/>
    <p:sldId id="269" r:id="rId28"/>
    <p:sldId id="270" r:id="rId29"/>
    <p:sldId id="271" r:id="rId30"/>
    <p:sldId id="272" r:id="rId31"/>
    <p:sldId id="263" r:id="rId32"/>
    <p:sldId id="273" r:id="rId33"/>
    <p:sldId id="291" r:id="rId34"/>
    <p:sldId id="293" r:id="rId35"/>
    <p:sldId id="294" r:id="rId36"/>
    <p:sldId id="295" r:id="rId37"/>
    <p:sldId id="296" r:id="rId38"/>
    <p:sldId id="297" r:id="rId39"/>
    <p:sldId id="299" r:id="rId40"/>
    <p:sldId id="298" r:id="rId41"/>
    <p:sldId id="300" r:id="rId42"/>
    <p:sldId id="301" r:id="rId43"/>
    <p:sldId id="302" r:id="rId44"/>
    <p:sldId id="303" r:id="rId45"/>
    <p:sldId id="304"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60"/>
      </p:cViewPr>
      <p:guideLst>
        <p:guide orient="horz" pos="2160"/>
        <p:guide pos="3840"/>
      </p:guideLst>
    </p:cSldViewPr>
  </p:slideViewPr>
  <p:notesTextViewPr>
    <p:cViewPr>
      <p:scale>
        <a:sx n="1" d="1"/>
        <a:sy n="1" d="1"/>
      </p:scale>
      <p:origin x="0" y="0"/>
    </p:cViewPr>
  </p:notesTextViewPr>
  <p:sorterViewPr>
    <p:cViewPr>
      <p:scale>
        <a:sx n="66" d="100"/>
        <a:sy n="66" d="100"/>
      </p:scale>
      <p:origin x="0" y="508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4B064D-8590-446C-9EC4-C7B771FBF9D5}" type="datetimeFigureOut">
              <a:rPr lang="fr-FR" smtClean="0"/>
              <a:pPr/>
              <a:t>30/10/2019</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7161DA-FF05-4555-9CFA-595FFE92EF8D}" type="slidenum">
              <a:rPr lang="fr-FR" smtClean="0"/>
              <a:pPr/>
              <a:t>‹N°›</a:t>
            </a:fld>
            <a:endParaRPr lang="fr-FR"/>
          </a:p>
        </p:txBody>
      </p:sp>
    </p:spTree>
    <p:extLst>
      <p:ext uri="{BB962C8B-B14F-4D97-AF65-F5344CB8AC3E}">
        <p14:creationId xmlns:p14="http://schemas.microsoft.com/office/powerpoint/2010/main" val="1118663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1B87EA9C-94C5-47F3-8043-416FC300B4F8}" type="slidenum">
              <a:rPr lang="fr-BE" smtClean="0"/>
              <a:pPr/>
              <a:t>25</a:t>
            </a:fld>
            <a:endParaRPr lang="fr-BE"/>
          </a:p>
        </p:txBody>
      </p:sp>
    </p:spTree>
    <p:extLst>
      <p:ext uri="{BB962C8B-B14F-4D97-AF65-F5344CB8AC3E}">
        <p14:creationId xmlns:p14="http://schemas.microsoft.com/office/powerpoint/2010/main" val="939589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smtClean="0"/>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1E979C43-87DC-42DF-8EAD-FAF4278BFC7A}" type="datetime1">
              <a:rPr lang="en-US" smtClean="0"/>
              <a:t>10/30/2019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smtClean="0"/>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6F4E8A00-0392-46D5-91E2-D9A781976569}" type="datetime1">
              <a:rPr lang="en-US" smtClean="0"/>
              <a:t>10/30/2019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smtClean="0"/>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1613E355-9BF8-427F-B635-37BAA73CEC2B}" type="datetime1">
              <a:rPr lang="en-US" smtClean="0"/>
              <a:t>10/30/2019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smtClean="0"/>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5C61E382-5700-45B8-8849-3B99364AD563}" type="datetime1">
              <a:rPr lang="en-US" smtClean="0"/>
              <a:t>10/30/2019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smtClean="0"/>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E8955C49-6A00-452B-8613-9CF292299DD7}" type="datetime1">
              <a:rPr lang="en-US" smtClean="0"/>
              <a:t>10/30/2019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smtClean="0"/>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EEF10418-D348-4BDB-B097-EE9B92F88472}" type="datetime1">
              <a:rPr lang="en-US" smtClean="0"/>
              <a:t>10/30/2019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AA6360C0-CD2F-4AB6-8324-26A22A31D6C4}" type="datetime1">
              <a:rPr lang="en-US" smtClean="0"/>
              <a:t>10/30/2019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smtClean="0"/>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79031FA-50E6-4B20-9C9A-EE5D272D4DD6}" type="datetime1">
              <a:rPr lang="en-US" smtClean="0"/>
              <a:t>10/30/2019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5521FB1-94DB-4ACC-A48C-13D152AC2769}" type="datetime1">
              <a:rPr lang="en-US" smtClean="0"/>
              <a:t>10/30/2019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71A96701-7A60-45C3-862B-66B3C3C2D6B9}" type="datetime1">
              <a:rPr lang="en-US" smtClean="0"/>
              <a:t>10/30/2019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38B0375F-25AB-45DD-AE27-E659986695C3}" type="datetime1">
              <a:rPr lang="en-US" smtClean="0"/>
              <a:t>10/30/2019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8A9EC2FC-9324-4EC4-8E0B-46A24FD15B3E}" type="datetime1">
              <a:rPr lang="en-US" smtClean="0"/>
              <a:t>10/30/2019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02B18666-4E92-4EAF-A1F2-AC28BC24F6C6}" type="datetime1">
              <a:rPr lang="en-US" smtClean="0"/>
              <a:t>10/30/2019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18325-E3F9-4572-8EC5-7D112B78325B}" type="datetime1">
              <a:rPr lang="en-US" smtClean="0"/>
              <a:t>10/30/2019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smtClean="0"/>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9D24560A-9220-4D9D-BBBD-9F266D8DB1F4}" type="datetime1">
              <a:rPr lang="en-US" smtClean="0"/>
              <a:t>10/30/2019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C8887E66-3B28-4341-9D58-33ED418A5473}" type="datetime1">
              <a:rPr lang="en-US" smtClean="0"/>
              <a:t>10/30/2019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smtClean="0"/>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7E5D3B5-60F1-40AB-A10A-D1C9C24D5110}" type="datetime1">
              <a:rPr lang="en-US" smtClean="0"/>
              <a:t>10/30/2019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940158" y="1236372"/>
            <a:ext cx="8667481" cy="2814464"/>
          </a:xfrm>
        </p:spPr>
        <p:txBody>
          <a:bodyPr/>
          <a:lstStyle/>
          <a:p>
            <a:pPr algn="just"/>
            <a:r>
              <a:rPr lang="fr-FR" sz="3200" dirty="0" smtClean="0">
                <a:solidFill>
                  <a:srgbClr val="0070C0"/>
                </a:solidFill>
              </a:rPr>
              <a:t>EXPERIENCE DE </a:t>
            </a:r>
            <a:r>
              <a:rPr lang="fr-FR" sz="3200" dirty="0">
                <a:solidFill>
                  <a:srgbClr val="0070C0"/>
                </a:solidFill>
              </a:rPr>
              <a:t>GESTION DE LA CLINIQUE UNIVERSITAIRE DE MEDECINE PHYSIQUE ET DE READAPTATION DU CNHU HKM DE COTONOU</a:t>
            </a:r>
            <a:r>
              <a:rPr lang="fr-FR" dirty="0">
                <a:solidFill>
                  <a:srgbClr val="0070C0"/>
                </a:solidFill>
              </a:rPr>
              <a:t/>
            </a:r>
            <a:br>
              <a:rPr lang="fr-FR" dirty="0">
                <a:solidFill>
                  <a:srgbClr val="0070C0"/>
                </a:solidFill>
              </a:rPr>
            </a:br>
            <a:endParaRPr lang="fr-FR" dirty="0">
              <a:solidFill>
                <a:srgbClr val="0070C0"/>
              </a:solidFill>
            </a:endParaRPr>
          </a:p>
        </p:txBody>
      </p:sp>
      <p:sp>
        <p:nvSpPr>
          <p:cNvPr id="3" name="Sous-titre 2"/>
          <p:cNvSpPr>
            <a:spLocks noGrp="1"/>
          </p:cNvSpPr>
          <p:nvPr>
            <p:ph type="subTitle" idx="1"/>
          </p:nvPr>
        </p:nvSpPr>
        <p:spPr>
          <a:xfrm>
            <a:off x="783772" y="4429780"/>
            <a:ext cx="8128591" cy="1300766"/>
          </a:xfrm>
        </p:spPr>
        <p:txBody>
          <a:bodyPr>
            <a:normAutofit/>
          </a:bodyPr>
          <a:lstStyle/>
          <a:p>
            <a:pPr algn="ctr"/>
            <a:r>
              <a:rPr lang="fr-FR" b="1" dirty="0" smtClean="0"/>
              <a:t>Pr Toussaint G. KPADONOU</a:t>
            </a:r>
          </a:p>
          <a:p>
            <a:pPr algn="ctr"/>
            <a:r>
              <a:rPr lang="fr-FR" dirty="0" smtClean="0"/>
              <a:t>Chef Clinique Universitaire de Médecine Physique – Réadaptation </a:t>
            </a:r>
          </a:p>
          <a:p>
            <a:pPr algn="ctr"/>
            <a:r>
              <a:rPr lang="fr-FR" dirty="0" smtClean="0"/>
              <a:t>CNHU – HKM  Cotonou</a:t>
            </a:r>
            <a:endParaRPr lang="fr-FR" dirty="0"/>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1</a:t>
            </a:fld>
            <a:endParaRPr lang="en-US" dirty="0"/>
          </a:p>
        </p:txBody>
      </p:sp>
    </p:spTree>
    <p:extLst>
      <p:ext uri="{BB962C8B-B14F-4D97-AF65-F5344CB8AC3E}">
        <p14:creationId xmlns:p14="http://schemas.microsoft.com/office/powerpoint/2010/main" val="222816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3" y="609600"/>
            <a:ext cx="10791855" cy="1320800"/>
          </a:xfrm>
        </p:spPr>
        <p:txBody>
          <a:bodyPr>
            <a:normAutofit fontScale="90000"/>
          </a:bodyPr>
          <a:lstStyle/>
          <a:p>
            <a:r>
              <a:rPr lang="fr-FR" sz="3100" b="1" dirty="0" smtClean="0">
                <a:solidFill>
                  <a:srgbClr val="0070C0"/>
                </a:solidFill>
              </a:rPr>
              <a:t>1.1. Clinique Universitaire de Médecine Physique et de 					Réadaptation  </a:t>
            </a:r>
            <a:r>
              <a:rPr lang="fr-FR" b="1" dirty="0" smtClean="0">
                <a:solidFill>
                  <a:srgbClr val="0070C0"/>
                </a:solidFill>
              </a:rPr>
              <a:t/>
            </a:r>
            <a:br>
              <a:rPr lang="fr-FR" b="1" dirty="0" smtClean="0">
                <a:solidFill>
                  <a:srgbClr val="0070C0"/>
                </a:solidFill>
              </a:rPr>
            </a:br>
            <a:endParaRPr lang="fr-FR" dirty="0"/>
          </a:p>
        </p:txBody>
      </p:sp>
      <p:sp>
        <p:nvSpPr>
          <p:cNvPr id="3" name="Espace réservé du contenu 2"/>
          <p:cNvSpPr>
            <a:spLocks noGrp="1"/>
          </p:cNvSpPr>
          <p:nvPr>
            <p:ph idx="1"/>
          </p:nvPr>
        </p:nvSpPr>
        <p:spPr>
          <a:xfrm>
            <a:off x="729583" y="1711234"/>
            <a:ext cx="10922486" cy="5146766"/>
          </a:xfrm>
        </p:spPr>
        <p:txBody>
          <a:bodyPr>
            <a:normAutofit/>
          </a:bodyPr>
          <a:lstStyle/>
          <a:p>
            <a:pPr>
              <a:buNone/>
            </a:pPr>
            <a:r>
              <a:rPr lang="fr-FR" sz="2800" b="1" dirty="0" smtClean="0">
                <a:latin typeface="Calibri" pitchFamily="34" charset="0"/>
                <a:cs typeface="Calibri" pitchFamily="34" charset="0"/>
              </a:rPr>
              <a:t>1.1.3. Organisation</a:t>
            </a:r>
          </a:p>
          <a:p>
            <a:pPr>
              <a:buNone/>
            </a:pPr>
            <a:r>
              <a:rPr lang="fr-FR" sz="2800" dirty="0" smtClean="0">
                <a:latin typeface="Calibri" pitchFamily="34" charset="0"/>
                <a:cs typeface="Calibri" pitchFamily="34" charset="0"/>
              </a:rPr>
              <a:t>1.1.3.1. Secteurs d’activités</a:t>
            </a:r>
          </a:p>
          <a:p>
            <a:pPr>
              <a:buNone/>
            </a:pPr>
            <a:r>
              <a:rPr lang="fr-FR" sz="2800" dirty="0" smtClean="0">
                <a:latin typeface="Calibri" pitchFamily="34" charset="0"/>
                <a:cs typeface="Calibri" pitchFamily="34" charset="0"/>
              </a:rPr>
              <a:t> </a:t>
            </a:r>
            <a:r>
              <a:rPr lang="fr-FR" sz="2400" dirty="0" smtClean="0">
                <a:latin typeface="Calibri" pitchFamily="34" charset="0"/>
                <a:cs typeface="Calibri" pitchFamily="34" charset="0"/>
              </a:rPr>
              <a:t>CUMPR répartie en six secteurs d’activités:</a:t>
            </a:r>
          </a:p>
          <a:p>
            <a:pPr>
              <a:buFont typeface="Wingdings" pitchFamily="2" charset="2"/>
              <a:buChar char="Ø"/>
            </a:pPr>
            <a:r>
              <a:rPr lang="fr-FR" sz="2400" b="1" i="1" dirty="0" smtClean="0">
                <a:latin typeface="Calibri" pitchFamily="34" charset="0"/>
                <a:cs typeface="Calibri" pitchFamily="34" charset="0"/>
              </a:rPr>
              <a:t>Secteur des consultations et explorations fonctionnelles  </a:t>
            </a:r>
            <a:r>
              <a:rPr lang="fr-FR" sz="2400" dirty="0" smtClean="0">
                <a:latin typeface="Calibri" pitchFamily="34" charset="0"/>
                <a:cs typeface="Calibri" pitchFamily="34" charset="0"/>
              </a:rPr>
              <a:t>qui comporte : consultations médicales, l’électromyographie, le bilan urodynamique, les infiltrations, les épreuves d’effort et les épreuves fonctionnelles respiratoires.</a:t>
            </a:r>
          </a:p>
          <a:p>
            <a:pPr>
              <a:buFont typeface="Wingdings" pitchFamily="2" charset="2"/>
              <a:buChar char="Ø"/>
            </a:pPr>
            <a:r>
              <a:rPr lang="fr-FR" sz="2400" dirty="0" smtClean="0">
                <a:latin typeface="Calibri" pitchFamily="34" charset="0"/>
                <a:cs typeface="Calibri" pitchFamily="34" charset="0"/>
              </a:rPr>
              <a:t>Signalons que pour des problèmes de consommables non disponibles le Bilan urodynamique, les épreuves fonctionnelles d’effort et respiratoire ont connu un début mitigé</a:t>
            </a:r>
          </a:p>
          <a:p>
            <a:pPr>
              <a:buFont typeface="Wingdings" pitchFamily="2" charset="2"/>
              <a:buChar char="Ø"/>
            </a:pPr>
            <a:r>
              <a:rPr lang="fr-FR" sz="2400" dirty="0" smtClean="0">
                <a:latin typeface="Calibri" pitchFamily="34" charset="0"/>
                <a:cs typeface="Calibri" pitchFamily="34" charset="0"/>
              </a:rPr>
              <a:t>Il est dirigé par le médecin chef adjoint</a:t>
            </a:r>
          </a:p>
          <a:p>
            <a:pPr>
              <a:buFont typeface="Wingdings" pitchFamily="2" charset="2"/>
              <a:buChar char="Ø"/>
            </a:pPr>
            <a:endParaRPr lang="fr-FR" sz="2400" dirty="0" smtClean="0">
              <a:latin typeface="Calibri" pitchFamily="34" charset="0"/>
              <a:cs typeface="Calibri" pitchFamily="34" charset="0"/>
            </a:endParaRPr>
          </a:p>
          <a:p>
            <a:pPr>
              <a:buFont typeface="Wingdings" pitchFamily="2" charset="2"/>
              <a:buChar char="Ø"/>
            </a:pPr>
            <a:endParaRPr lang="fr-FR" sz="2400" dirty="0" smtClean="0">
              <a:latin typeface="Calibri" pitchFamily="34" charset="0"/>
              <a:cs typeface="Calibri" pitchFamily="34" charset="0"/>
            </a:endParaRPr>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10</a:t>
            </a:fld>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609600"/>
            <a:ext cx="11734800" cy="1320800"/>
          </a:xfrm>
        </p:spPr>
        <p:txBody>
          <a:bodyPr>
            <a:normAutofit fontScale="90000"/>
          </a:bodyPr>
          <a:lstStyle/>
          <a:p>
            <a:r>
              <a:rPr lang="fr-FR" sz="3100" b="1" dirty="0" smtClean="0">
                <a:solidFill>
                  <a:srgbClr val="0070C0"/>
                </a:solidFill>
              </a:rPr>
              <a:t>1.1. Clinique Universitaire de Médecine Physique et de Réadaptation  </a:t>
            </a:r>
            <a:r>
              <a:rPr lang="fr-FR" b="1" dirty="0" smtClean="0">
                <a:solidFill>
                  <a:srgbClr val="0070C0"/>
                </a:solidFill>
              </a:rPr>
              <a:t/>
            </a:r>
            <a:br>
              <a:rPr lang="fr-FR" b="1" dirty="0" smtClean="0">
                <a:solidFill>
                  <a:srgbClr val="0070C0"/>
                </a:solidFill>
              </a:rPr>
            </a:br>
            <a:endParaRPr lang="fr-FR" dirty="0"/>
          </a:p>
        </p:txBody>
      </p:sp>
      <p:sp>
        <p:nvSpPr>
          <p:cNvPr id="3" name="Espace réservé du contenu 2"/>
          <p:cNvSpPr>
            <a:spLocks noGrp="1"/>
          </p:cNvSpPr>
          <p:nvPr>
            <p:ph idx="1"/>
          </p:nvPr>
        </p:nvSpPr>
        <p:spPr>
          <a:xfrm>
            <a:off x="548641" y="1463040"/>
            <a:ext cx="10985862" cy="5394960"/>
          </a:xfrm>
        </p:spPr>
        <p:txBody>
          <a:bodyPr>
            <a:normAutofit lnSpcReduction="10000"/>
          </a:bodyPr>
          <a:lstStyle/>
          <a:p>
            <a:pPr>
              <a:buNone/>
            </a:pPr>
            <a:r>
              <a:rPr lang="fr-FR" sz="2800" b="1" dirty="0" smtClean="0">
                <a:latin typeface="Calibri" pitchFamily="34" charset="0"/>
                <a:cs typeface="Calibri" pitchFamily="34" charset="0"/>
              </a:rPr>
              <a:t>1.1.3. Organisation</a:t>
            </a:r>
          </a:p>
          <a:p>
            <a:pPr>
              <a:buNone/>
            </a:pPr>
            <a:r>
              <a:rPr lang="fr-FR" sz="2800" dirty="0" smtClean="0">
                <a:latin typeface="Calibri" pitchFamily="34" charset="0"/>
                <a:cs typeface="Calibri" pitchFamily="34" charset="0"/>
              </a:rPr>
              <a:t>1.1.3.1. Secteurs d’activités</a:t>
            </a:r>
          </a:p>
          <a:p>
            <a:pPr>
              <a:buNone/>
            </a:pPr>
            <a:r>
              <a:rPr lang="fr-FR" sz="2800" dirty="0" smtClean="0">
                <a:latin typeface="Calibri" pitchFamily="34" charset="0"/>
                <a:cs typeface="Calibri" pitchFamily="34" charset="0"/>
              </a:rPr>
              <a:t> </a:t>
            </a:r>
            <a:r>
              <a:rPr lang="fr-FR" sz="2400" dirty="0" smtClean="0">
                <a:latin typeface="Calibri" pitchFamily="34" charset="0"/>
                <a:cs typeface="Calibri" pitchFamily="34" charset="0"/>
              </a:rPr>
              <a:t>CUMPR répartie en six secteurs d’activités:</a:t>
            </a:r>
          </a:p>
          <a:p>
            <a:pPr>
              <a:buFont typeface="Wingdings" pitchFamily="2" charset="2"/>
              <a:buChar char="Ø"/>
            </a:pPr>
            <a:r>
              <a:rPr lang="fr-FR" sz="2400" b="1" i="1" dirty="0" smtClean="0">
                <a:latin typeface="Calibri" pitchFamily="34" charset="0"/>
                <a:cs typeface="Calibri" pitchFamily="34" charset="0"/>
              </a:rPr>
              <a:t>Secteur de la kinésithérapie</a:t>
            </a:r>
            <a:r>
              <a:rPr lang="fr-FR" sz="2400" dirty="0" smtClean="0">
                <a:latin typeface="Calibri" pitchFamily="34" charset="0"/>
                <a:cs typeface="Calibri" pitchFamily="34" charset="0"/>
              </a:rPr>
              <a:t>: secteur le plus vaste, se compose de divers domaines de kinésithérapie</a:t>
            </a:r>
          </a:p>
          <a:p>
            <a:pPr lvl="1">
              <a:buFont typeface="Wingdings" pitchFamily="2" charset="2"/>
              <a:buChar char="§"/>
            </a:pPr>
            <a:r>
              <a:rPr lang="fr-FR" sz="2400" dirty="0" smtClean="0">
                <a:latin typeface="Calibri" pitchFamily="34" charset="0"/>
                <a:cs typeface="Calibri" pitchFamily="34" charset="0"/>
              </a:rPr>
              <a:t> kinésithérapie pelvipérinéale, de plus en plus fréquentée </a:t>
            </a:r>
          </a:p>
          <a:p>
            <a:pPr lvl="1">
              <a:buFont typeface="Wingdings" pitchFamily="2" charset="2"/>
              <a:buChar char="§"/>
            </a:pPr>
            <a:r>
              <a:rPr lang="fr-FR" sz="2400" dirty="0" smtClean="0">
                <a:latin typeface="Calibri" pitchFamily="34" charset="0"/>
                <a:cs typeface="Calibri" pitchFamily="34" charset="0"/>
              </a:rPr>
              <a:t> kinésithérapie de la Main</a:t>
            </a:r>
          </a:p>
          <a:p>
            <a:pPr lvl="1">
              <a:buFont typeface="Wingdings" pitchFamily="2" charset="2"/>
              <a:buChar char="§"/>
            </a:pPr>
            <a:r>
              <a:rPr lang="fr-FR" sz="2400" dirty="0" smtClean="0">
                <a:latin typeface="Calibri" pitchFamily="34" charset="0"/>
                <a:cs typeface="Calibri" pitchFamily="34" charset="0"/>
              </a:rPr>
              <a:t>kinésithérapie traumato orthopédique / rhumatologique</a:t>
            </a:r>
          </a:p>
          <a:p>
            <a:pPr lvl="1">
              <a:buFont typeface="Wingdings" pitchFamily="2" charset="2"/>
              <a:buChar char="§"/>
            </a:pPr>
            <a:r>
              <a:rPr lang="fr-FR" sz="2400" dirty="0" smtClean="0">
                <a:latin typeface="Calibri" pitchFamily="34" charset="0"/>
                <a:cs typeface="Calibri" pitchFamily="34" charset="0"/>
              </a:rPr>
              <a:t>kinésithérapie neurologique adulte et pédiatrique,</a:t>
            </a:r>
          </a:p>
          <a:p>
            <a:pPr lvl="1">
              <a:buFont typeface="Wingdings" pitchFamily="2" charset="2"/>
              <a:buChar char="§"/>
            </a:pPr>
            <a:r>
              <a:rPr lang="fr-FR" sz="2400" dirty="0" smtClean="0">
                <a:latin typeface="Calibri" pitchFamily="34" charset="0"/>
                <a:cs typeface="Calibri" pitchFamily="34" charset="0"/>
              </a:rPr>
              <a:t> </a:t>
            </a:r>
            <a:r>
              <a:rPr lang="fr-FR" sz="2400" dirty="0" err="1" smtClean="0">
                <a:latin typeface="Calibri" pitchFamily="34" charset="0"/>
                <a:cs typeface="Calibri" pitchFamily="34" charset="0"/>
              </a:rPr>
              <a:t>Posturologie</a:t>
            </a:r>
            <a:endParaRPr lang="fr-FR" sz="2400" dirty="0" smtClean="0">
              <a:latin typeface="Calibri" pitchFamily="34" charset="0"/>
              <a:cs typeface="Calibri" pitchFamily="34" charset="0"/>
            </a:endParaRPr>
          </a:p>
          <a:p>
            <a:pPr lvl="1">
              <a:buFont typeface="Wingdings" pitchFamily="2" charset="2"/>
              <a:buChar char="§"/>
            </a:pPr>
            <a:r>
              <a:rPr lang="fr-FR" sz="2400" dirty="0" smtClean="0">
                <a:latin typeface="Calibri" pitchFamily="34" charset="0"/>
                <a:cs typeface="Calibri" pitchFamily="34" charset="0"/>
              </a:rPr>
              <a:t>Réentrainement à l’effort </a:t>
            </a:r>
          </a:p>
          <a:p>
            <a:pPr>
              <a:buFont typeface="Wingdings" pitchFamily="2" charset="2"/>
              <a:buChar char="Ø"/>
            </a:pPr>
            <a:endParaRPr lang="fr-FR" sz="2400" dirty="0" smtClean="0">
              <a:latin typeface="Calibri" pitchFamily="34" charset="0"/>
              <a:cs typeface="Calibri" pitchFamily="34" charset="0"/>
            </a:endParaRPr>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3" y="609600"/>
            <a:ext cx="11314369" cy="1320800"/>
          </a:xfrm>
        </p:spPr>
        <p:txBody>
          <a:bodyPr>
            <a:normAutofit fontScale="90000"/>
          </a:bodyPr>
          <a:lstStyle/>
          <a:p>
            <a:r>
              <a:rPr lang="fr-FR" b="1" dirty="0" smtClean="0">
                <a:solidFill>
                  <a:srgbClr val="0070C0"/>
                </a:solidFill>
              </a:rPr>
              <a:t>1.1. </a:t>
            </a:r>
            <a:r>
              <a:rPr lang="fr-FR" sz="3100" b="1" dirty="0" smtClean="0">
                <a:solidFill>
                  <a:srgbClr val="0070C0"/>
                </a:solidFill>
              </a:rPr>
              <a:t>Clinique Universitaire de Médecine Physique et de   		Réadaptation  </a:t>
            </a:r>
            <a:r>
              <a:rPr lang="fr-FR" b="1" dirty="0" smtClean="0">
                <a:solidFill>
                  <a:srgbClr val="0070C0"/>
                </a:solidFill>
              </a:rPr>
              <a:t/>
            </a:r>
            <a:br>
              <a:rPr lang="fr-FR" b="1" dirty="0" smtClean="0">
                <a:solidFill>
                  <a:srgbClr val="0070C0"/>
                </a:solidFill>
              </a:rPr>
            </a:br>
            <a:endParaRPr lang="fr-FR" dirty="0"/>
          </a:p>
        </p:txBody>
      </p:sp>
      <p:sp>
        <p:nvSpPr>
          <p:cNvPr id="3" name="Espace réservé du contenu 2"/>
          <p:cNvSpPr>
            <a:spLocks noGrp="1"/>
          </p:cNvSpPr>
          <p:nvPr>
            <p:ph idx="1"/>
          </p:nvPr>
        </p:nvSpPr>
        <p:spPr>
          <a:xfrm>
            <a:off x="729583" y="1815737"/>
            <a:ext cx="10922486" cy="4682826"/>
          </a:xfrm>
        </p:spPr>
        <p:txBody>
          <a:bodyPr>
            <a:normAutofit/>
          </a:bodyPr>
          <a:lstStyle/>
          <a:p>
            <a:pPr>
              <a:buNone/>
            </a:pPr>
            <a:r>
              <a:rPr lang="fr-FR" sz="2800" b="1" dirty="0" smtClean="0">
                <a:latin typeface="Calibri" pitchFamily="34" charset="0"/>
                <a:cs typeface="Calibri" pitchFamily="34" charset="0"/>
              </a:rPr>
              <a:t>1.1.3. Organisation</a:t>
            </a:r>
          </a:p>
          <a:p>
            <a:pPr>
              <a:buNone/>
            </a:pPr>
            <a:r>
              <a:rPr lang="fr-FR" sz="2800" dirty="0" smtClean="0">
                <a:latin typeface="Calibri" pitchFamily="34" charset="0"/>
                <a:cs typeface="Calibri" pitchFamily="34" charset="0"/>
              </a:rPr>
              <a:t>1.1.3.1. Secteurs d’activités</a:t>
            </a:r>
          </a:p>
          <a:p>
            <a:pPr>
              <a:buNone/>
            </a:pPr>
            <a:r>
              <a:rPr lang="fr-FR" sz="2800" dirty="0" smtClean="0">
                <a:latin typeface="Calibri" pitchFamily="34" charset="0"/>
                <a:cs typeface="Calibri" pitchFamily="34" charset="0"/>
              </a:rPr>
              <a:t> </a:t>
            </a:r>
            <a:r>
              <a:rPr lang="fr-FR" sz="2400" dirty="0" smtClean="0">
                <a:latin typeface="Calibri" pitchFamily="34" charset="0"/>
                <a:cs typeface="Calibri" pitchFamily="34" charset="0"/>
              </a:rPr>
              <a:t>CUMPR répartie en six secteurs d’activités:</a:t>
            </a:r>
          </a:p>
          <a:p>
            <a:pPr>
              <a:lnSpc>
                <a:spcPct val="150000"/>
              </a:lnSpc>
              <a:buFont typeface="Wingdings" pitchFamily="2" charset="2"/>
              <a:buChar char="Ø"/>
            </a:pPr>
            <a:r>
              <a:rPr lang="fr-FR" sz="2400" b="1" i="1" dirty="0" smtClean="0">
                <a:latin typeface="Calibri" pitchFamily="34" charset="0"/>
                <a:cs typeface="Calibri" pitchFamily="34" charset="0"/>
              </a:rPr>
              <a:t>Secteur Appareillage Orthopédique </a:t>
            </a:r>
            <a:r>
              <a:rPr lang="fr-FR" sz="2400" dirty="0" smtClean="0">
                <a:latin typeface="Calibri" pitchFamily="34" charset="0"/>
                <a:cs typeface="Calibri" pitchFamily="34" charset="0"/>
              </a:rPr>
              <a:t>dédié à la fabrication des orthèses ( tronc membres thoraciques et pelviens), des prothèses ( membres pelviens et thoraciques) et des aides techniques</a:t>
            </a:r>
          </a:p>
          <a:p>
            <a:pPr>
              <a:lnSpc>
                <a:spcPct val="150000"/>
              </a:lnSpc>
              <a:buFont typeface="Wingdings" pitchFamily="2" charset="2"/>
              <a:buChar char="Ø"/>
            </a:pPr>
            <a:r>
              <a:rPr lang="fr-FR" sz="2400" b="1" i="1" dirty="0" smtClean="0">
                <a:latin typeface="Calibri" pitchFamily="34" charset="0"/>
                <a:cs typeface="Calibri" pitchFamily="34" charset="0"/>
              </a:rPr>
              <a:t>Secteur Orthophonie </a:t>
            </a:r>
            <a:r>
              <a:rPr lang="fr-FR" sz="2400" dirty="0" smtClean="0">
                <a:latin typeface="Calibri" pitchFamily="34" charset="0"/>
                <a:cs typeface="Calibri" pitchFamily="34" charset="0"/>
              </a:rPr>
              <a:t>destiné au bilan et à la prise en charge des troubles de la communication, du langage ( écrit ou parlé), de la déglutition </a:t>
            </a:r>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12</a:t>
            </a:fld>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3" y="609600"/>
            <a:ext cx="11013923" cy="1320800"/>
          </a:xfrm>
        </p:spPr>
        <p:txBody>
          <a:bodyPr>
            <a:normAutofit fontScale="90000"/>
          </a:bodyPr>
          <a:lstStyle/>
          <a:p>
            <a:r>
              <a:rPr lang="fr-FR" b="1" dirty="0" smtClean="0">
                <a:solidFill>
                  <a:srgbClr val="0070C0"/>
                </a:solidFill>
              </a:rPr>
              <a:t>1.1. </a:t>
            </a:r>
            <a:r>
              <a:rPr lang="fr-FR" sz="3100" b="1" dirty="0" smtClean="0">
                <a:solidFill>
                  <a:srgbClr val="0070C0"/>
                </a:solidFill>
              </a:rPr>
              <a:t>Clinique Universitaire de Médecine Physique et de   				Réadaptation  </a:t>
            </a:r>
            <a:r>
              <a:rPr lang="fr-FR" b="1" dirty="0" smtClean="0">
                <a:solidFill>
                  <a:srgbClr val="0070C0"/>
                </a:solidFill>
              </a:rPr>
              <a:t/>
            </a:r>
            <a:br>
              <a:rPr lang="fr-FR" b="1" dirty="0" smtClean="0">
                <a:solidFill>
                  <a:srgbClr val="0070C0"/>
                </a:solidFill>
              </a:rPr>
            </a:br>
            <a:endParaRPr lang="fr-FR" dirty="0"/>
          </a:p>
        </p:txBody>
      </p:sp>
      <p:sp>
        <p:nvSpPr>
          <p:cNvPr id="3" name="Espace réservé du contenu 2"/>
          <p:cNvSpPr>
            <a:spLocks noGrp="1"/>
          </p:cNvSpPr>
          <p:nvPr>
            <p:ph idx="1"/>
          </p:nvPr>
        </p:nvSpPr>
        <p:spPr>
          <a:xfrm>
            <a:off x="729583" y="1907176"/>
            <a:ext cx="11079240" cy="4591387"/>
          </a:xfrm>
        </p:spPr>
        <p:txBody>
          <a:bodyPr>
            <a:normAutofit/>
          </a:bodyPr>
          <a:lstStyle/>
          <a:p>
            <a:pPr>
              <a:buNone/>
            </a:pPr>
            <a:r>
              <a:rPr lang="fr-FR" sz="2800" b="1" dirty="0" smtClean="0">
                <a:latin typeface="Calibri" pitchFamily="34" charset="0"/>
                <a:cs typeface="Calibri" pitchFamily="34" charset="0"/>
              </a:rPr>
              <a:t>1.1.3. Organisation</a:t>
            </a:r>
          </a:p>
          <a:p>
            <a:pPr>
              <a:buNone/>
            </a:pPr>
            <a:r>
              <a:rPr lang="fr-FR" sz="2800" dirty="0" smtClean="0">
                <a:latin typeface="Calibri" pitchFamily="34" charset="0"/>
                <a:cs typeface="Calibri" pitchFamily="34" charset="0"/>
              </a:rPr>
              <a:t>1.1.3.1. Secteurs d’activités</a:t>
            </a:r>
          </a:p>
          <a:p>
            <a:pPr>
              <a:buNone/>
            </a:pPr>
            <a:r>
              <a:rPr lang="fr-FR" sz="2800" dirty="0" smtClean="0">
                <a:latin typeface="Calibri" pitchFamily="34" charset="0"/>
                <a:cs typeface="Calibri" pitchFamily="34" charset="0"/>
              </a:rPr>
              <a:t> </a:t>
            </a:r>
            <a:r>
              <a:rPr lang="fr-FR" sz="2400" dirty="0" smtClean="0">
                <a:latin typeface="Calibri" pitchFamily="34" charset="0"/>
                <a:cs typeface="Calibri" pitchFamily="34" charset="0"/>
              </a:rPr>
              <a:t>CUMPR répartie en six secteurs d’activités:</a:t>
            </a:r>
          </a:p>
          <a:p>
            <a:pPr>
              <a:buFont typeface="Wingdings" pitchFamily="2" charset="2"/>
              <a:buChar char="Ø"/>
            </a:pPr>
            <a:r>
              <a:rPr lang="fr-FR" sz="2400" b="1" i="1" dirty="0" smtClean="0">
                <a:latin typeface="Calibri" pitchFamily="34" charset="0"/>
                <a:cs typeface="Calibri" pitchFamily="34" charset="0"/>
              </a:rPr>
              <a:t>Secteur Hospitalisation </a:t>
            </a:r>
            <a:r>
              <a:rPr lang="fr-FR" sz="2400" dirty="0" smtClean="0">
                <a:latin typeface="Calibri" pitchFamily="34" charset="0"/>
                <a:cs typeface="Calibri" pitchFamily="34" charset="0"/>
              </a:rPr>
              <a:t>qui comporte douze lits destinés à toutes les déficiences  nécessitant une prise en charge intense en vue d’une récupération plus rapide.</a:t>
            </a:r>
          </a:p>
          <a:p>
            <a:pPr lvl="1">
              <a:buFont typeface="Wingdings" pitchFamily="2" charset="2"/>
              <a:buChar char="§"/>
            </a:pPr>
            <a:r>
              <a:rPr lang="fr-FR" sz="2200" dirty="0" smtClean="0">
                <a:latin typeface="Calibri" pitchFamily="34" charset="0"/>
                <a:cs typeface="Calibri" pitchFamily="34" charset="0"/>
              </a:rPr>
              <a:t> </a:t>
            </a:r>
            <a:r>
              <a:rPr lang="fr-FR" sz="2400" dirty="0" smtClean="0">
                <a:latin typeface="Calibri" pitchFamily="34" charset="0"/>
                <a:cs typeface="Calibri" pitchFamily="34" charset="0"/>
              </a:rPr>
              <a:t>A ce secteur est annexée une salle de rééducation comportant des matériels de  rééducation moderne (</a:t>
            </a:r>
            <a:r>
              <a:rPr lang="fr-FR" sz="2400" dirty="0" err="1" smtClean="0">
                <a:latin typeface="Calibri" pitchFamily="34" charset="0"/>
                <a:cs typeface="Calibri" pitchFamily="34" charset="0"/>
              </a:rPr>
              <a:t>motomed</a:t>
            </a:r>
            <a:r>
              <a:rPr lang="fr-FR" sz="2400" dirty="0" smtClean="0">
                <a:latin typeface="Calibri" pitchFamily="34" charset="0"/>
                <a:cs typeface="Calibri" pitchFamily="34" charset="0"/>
              </a:rPr>
              <a:t> et chaise rééducation vestibulaire )</a:t>
            </a:r>
            <a:endParaRPr lang="fr-FR" sz="2200" dirty="0" smtClean="0">
              <a:latin typeface="Calibri" pitchFamily="34" charset="0"/>
              <a:cs typeface="Calibri" pitchFamily="34" charset="0"/>
            </a:endParaRPr>
          </a:p>
          <a:p>
            <a:pPr>
              <a:buFont typeface="Wingdings" pitchFamily="2" charset="2"/>
              <a:buChar char="Ø"/>
            </a:pPr>
            <a:r>
              <a:rPr lang="fr-FR" sz="2400" b="1" i="1" dirty="0" smtClean="0">
                <a:latin typeface="Calibri" pitchFamily="34" charset="0"/>
                <a:cs typeface="Calibri" pitchFamily="34" charset="0"/>
              </a:rPr>
              <a:t>Secteur Acupuncture, </a:t>
            </a:r>
            <a:r>
              <a:rPr lang="fr-FR" sz="2400" i="1" dirty="0" smtClean="0">
                <a:latin typeface="Calibri" pitchFamily="34" charset="0"/>
                <a:cs typeface="Calibri" pitchFamily="34" charset="0"/>
              </a:rPr>
              <a:t>d</a:t>
            </a:r>
            <a:r>
              <a:rPr lang="fr-FR" sz="2400" dirty="0" smtClean="0">
                <a:latin typeface="Calibri" pitchFamily="34" charset="0"/>
                <a:cs typeface="Calibri" pitchFamily="34" charset="0"/>
              </a:rPr>
              <a:t>ernier né de l’arsenal thérapeutique, l’acupuncture a été introduite, il y a moins de 2 ans pour corriger une insuffisance en matière de diversité dans la prise en charge des patients </a:t>
            </a:r>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13</a:t>
            </a:fld>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352698"/>
            <a:ext cx="10204026" cy="1084216"/>
          </a:xfrm>
        </p:spPr>
        <p:txBody>
          <a:bodyPr>
            <a:normAutofit fontScale="90000"/>
          </a:bodyPr>
          <a:lstStyle/>
          <a:p>
            <a:r>
              <a:rPr lang="fr-FR" sz="3100" b="1" dirty="0" smtClean="0">
                <a:solidFill>
                  <a:srgbClr val="0070C0"/>
                </a:solidFill>
              </a:rPr>
              <a:t>1.1. La Clinique Universitaire de Médecine Physique et de 	Réadaptation  </a:t>
            </a:r>
            <a:r>
              <a:rPr lang="fr-FR" b="1" dirty="0" smtClean="0">
                <a:solidFill>
                  <a:srgbClr val="0070C0"/>
                </a:solidFill>
              </a:rPr>
              <a:t/>
            </a:r>
            <a:br>
              <a:rPr lang="fr-FR" b="1" dirty="0" smtClean="0">
                <a:solidFill>
                  <a:srgbClr val="0070C0"/>
                </a:solidFill>
              </a:rPr>
            </a:br>
            <a:endParaRPr lang="fr-FR" dirty="0"/>
          </a:p>
        </p:txBody>
      </p:sp>
      <p:sp>
        <p:nvSpPr>
          <p:cNvPr id="3" name="Espace réservé du contenu 2"/>
          <p:cNvSpPr>
            <a:spLocks noGrp="1"/>
          </p:cNvSpPr>
          <p:nvPr>
            <p:ph idx="1"/>
          </p:nvPr>
        </p:nvSpPr>
        <p:spPr>
          <a:xfrm>
            <a:off x="235130" y="1711235"/>
            <a:ext cx="11508379" cy="5146766"/>
          </a:xfrm>
        </p:spPr>
        <p:txBody>
          <a:bodyPr>
            <a:normAutofit lnSpcReduction="10000"/>
          </a:bodyPr>
          <a:lstStyle/>
          <a:p>
            <a:pPr>
              <a:buNone/>
            </a:pPr>
            <a:r>
              <a:rPr lang="fr-FR" sz="2800" b="1" dirty="0" smtClean="0"/>
              <a:t>1.1.4 . Occupation spatiale</a:t>
            </a:r>
          </a:p>
          <a:p>
            <a:pPr>
              <a:buNone/>
            </a:pPr>
            <a:r>
              <a:rPr lang="fr-FR" sz="2400" dirty="0" smtClean="0">
                <a:latin typeface="Calibri" pitchFamily="34" charset="0"/>
                <a:cs typeface="Calibri" pitchFamily="34" charset="0"/>
              </a:rPr>
              <a:t>La CUPMR occupe un espace de près de 4000m</a:t>
            </a:r>
            <a:r>
              <a:rPr lang="fr-FR" dirty="0" smtClean="0">
                <a:latin typeface="Calibri" pitchFamily="34" charset="0"/>
                <a:cs typeface="Calibri" pitchFamily="34" charset="0"/>
              </a:rPr>
              <a:t>2  </a:t>
            </a:r>
            <a:r>
              <a:rPr lang="fr-FR" sz="2400" dirty="0" smtClean="0">
                <a:latin typeface="Calibri" pitchFamily="34" charset="0"/>
                <a:cs typeface="Calibri" pitchFamily="34" charset="0"/>
              </a:rPr>
              <a:t>réparti en </a:t>
            </a:r>
            <a:r>
              <a:rPr lang="fr-FR" sz="2400" dirty="0" err="1" smtClean="0">
                <a:latin typeface="Calibri" pitchFamily="34" charset="0"/>
                <a:cs typeface="Calibri" pitchFamily="34" charset="0"/>
              </a:rPr>
              <a:t>Rez</a:t>
            </a:r>
            <a:r>
              <a:rPr lang="fr-FR" sz="2400" dirty="0" smtClean="0">
                <a:latin typeface="Calibri" pitchFamily="34" charset="0"/>
                <a:cs typeface="Calibri" pitchFamily="34" charset="0"/>
              </a:rPr>
              <a:t> de chaussée et étage</a:t>
            </a:r>
            <a:r>
              <a:rPr lang="fr-FR" sz="1600" dirty="0" smtClean="0">
                <a:latin typeface="Calibri" pitchFamily="34" charset="0"/>
                <a:cs typeface="Calibri" pitchFamily="34" charset="0"/>
              </a:rPr>
              <a:t>.</a:t>
            </a:r>
          </a:p>
          <a:p>
            <a:pPr>
              <a:buFont typeface="Wingdings" pitchFamily="2" charset="2"/>
              <a:buChar char="Ø"/>
            </a:pPr>
            <a:r>
              <a:rPr lang="fr-FR" sz="2400" dirty="0" smtClean="0">
                <a:latin typeface="Calibri" pitchFamily="34" charset="0"/>
                <a:cs typeface="Calibri" pitchFamily="34" charset="0"/>
              </a:rPr>
              <a:t>Au </a:t>
            </a:r>
            <a:r>
              <a:rPr lang="fr-FR" sz="2400" dirty="0" err="1" smtClean="0">
                <a:latin typeface="Calibri" pitchFamily="34" charset="0"/>
                <a:cs typeface="Calibri" pitchFamily="34" charset="0"/>
              </a:rPr>
              <a:t>rez</a:t>
            </a:r>
            <a:r>
              <a:rPr lang="fr-FR" sz="2400" dirty="0" smtClean="0">
                <a:latin typeface="Calibri" pitchFamily="34" charset="0"/>
                <a:cs typeface="Calibri" pitchFamily="34" charset="0"/>
              </a:rPr>
              <a:t> de chaussée on trouve, l’accueil,  la salle d’attente, les 2 salles de consultation ,la salle d’électromyographie, et celle du bilan urodynamique. </a:t>
            </a:r>
          </a:p>
          <a:p>
            <a:pPr lvl="1">
              <a:buFont typeface="Wingdings" pitchFamily="2" charset="2"/>
              <a:buChar char="§"/>
            </a:pPr>
            <a:r>
              <a:rPr lang="fr-FR" sz="2400" dirty="0" smtClean="0">
                <a:latin typeface="Calibri" pitchFamily="34" charset="0"/>
                <a:cs typeface="Calibri" pitchFamily="34" charset="0"/>
              </a:rPr>
              <a:t>Chaque salle  abrite le matériel approprié, destiné à son activité</a:t>
            </a:r>
          </a:p>
          <a:p>
            <a:pPr lvl="1">
              <a:lnSpc>
                <a:spcPct val="150000"/>
              </a:lnSpc>
              <a:buFont typeface="Wingdings" pitchFamily="2" charset="2"/>
              <a:buChar char="§"/>
            </a:pPr>
            <a:r>
              <a:rPr lang="fr-FR" sz="2400" dirty="0" smtClean="0">
                <a:latin typeface="Calibri" pitchFamily="34" charset="0"/>
                <a:cs typeface="Calibri" pitchFamily="34" charset="0"/>
              </a:rPr>
              <a:t> Séparée de ce secteur la grande salle de rééducation compartimentée en pools de la kiné des troubles musculosquelettiques, de la posturologie, des cabines individuelles, de la neurologie centrale ( paraplégie, AVC, tétraplégie), la balnéothérapie, , l’hospitalisation avec les commodités d’un hôtel de 2 étoiles, l’Orthophonie et l’annexe de la salle de rééducation de l’hospitalisation </a:t>
            </a:r>
          </a:p>
          <a:p>
            <a:pPr>
              <a:buNone/>
            </a:pPr>
            <a:endParaRPr lang="fr-FR" sz="4000" dirty="0">
              <a:latin typeface="Calibri" pitchFamily="34" charset="0"/>
              <a:cs typeface="Calibri" pitchFamily="34" charset="0"/>
            </a:endParaRPr>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14</a:t>
            </a:fld>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444138"/>
            <a:ext cx="10204026" cy="809896"/>
          </a:xfrm>
        </p:spPr>
        <p:txBody>
          <a:bodyPr>
            <a:normAutofit fontScale="90000"/>
          </a:bodyPr>
          <a:lstStyle/>
          <a:p>
            <a:r>
              <a:rPr lang="fr-FR" sz="3100" b="1" dirty="0" smtClean="0">
                <a:solidFill>
                  <a:srgbClr val="0070C0"/>
                </a:solidFill>
              </a:rPr>
              <a:t>1.1. La Clinique Universitaire de Médecine Physique et de 	Réadaptation  </a:t>
            </a:r>
            <a:r>
              <a:rPr lang="fr-FR" b="1" dirty="0" smtClean="0">
                <a:solidFill>
                  <a:srgbClr val="0070C0"/>
                </a:solidFill>
              </a:rPr>
              <a:t/>
            </a:r>
            <a:br>
              <a:rPr lang="fr-FR" b="1" dirty="0" smtClean="0">
                <a:solidFill>
                  <a:srgbClr val="0070C0"/>
                </a:solidFill>
              </a:rPr>
            </a:br>
            <a:endParaRPr lang="fr-FR" dirty="0"/>
          </a:p>
        </p:txBody>
      </p:sp>
      <p:sp>
        <p:nvSpPr>
          <p:cNvPr id="3" name="Espace réservé du contenu 2"/>
          <p:cNvSpPr>
            <a:spLocks noGrp="1"/>
          </p:cNvSpPr>
          <p:nvPr>
            <p:ph idx="1"/>
          </p:nvPr>
        </p:nvSpPr>
        <p:spPr>
          <a:xfrm>
            <a:off x="235130" y="1711235"/>
            <a:ext cx="10933613" cy="5146766"/>
          </a:xfrm>
        </p:spPr>
        <p:txBody>
          <a:bodyPr>
            <a:normAutofit/>
          </a:bodyPr>
          <a:lstStyle/>
          <a:p>
            <a:pPr>
              <a:buNone/>
            </a:pPr>
            <a:r>
              <a:rPr lang="fr-FR" sz="2400" b="1" dirty="0" smtClean="0"/>
              <a:t>1.1.4 . Occupation spatiale</a:t>
            </a:r>
          </a:p>
          <a:p>
            <a:pPr>
              <a:buNone/>
            </a:pPr>
            <a:r>
              <a:rPr lang="fr-FR" sz="2400" dirty="0" smtClean="0">
                <a:latin typeface="Calibri" pitchFamily="34" charset="0"/>
                <a:cs typeface="Calibri" pitchFamily="34" charset="0"/>
              </a:rPr>
              <a:t>La CUPMR occupe un espace de près de 4000m</a:t>
            </a:r>
            <a:r>
              <a:rPr lang="fr-FR" dirty="0" smtClean="0">
                <a:latin typeface="Calibri" pitchFamily="34" charset="0"/>
                <a:cs typeface="Calibri" pitchFamily="34" charset="0"/>
              </a:rPr>
              <a:t>2  </a:t>
            </a:r>
            <a:r>
              <a:rPr lang="fr-FR" sz="2400" dirty="0" smtClean="0">
                <a:latin typeface="Calibri" pitchFamily="34" charset="0"/>
                <a:cs typeface="Calibri" pitchFamily="34" charset="0"/>
              </a:rPr>
              <a:t>réparti en </a:t>
            </a:r>
            <a:r>
              <a:rPr lang="fr-FR" sz="2400" dirty="0" err="1" smtClean="0">
                <a:latin typeface="Calibri" pitchFamily="34" charset="0"/>
                <a:cs typeface="Calibri" pitchFamily="34" charset="0"/>
              </a:rPr>
              <a:t>rez</a:t>
            </a:r>
            <a:r>
              <a:rPr lang="fr-FR" sz="2400" dirty="0" smtClean="0">
                <a:latin typeface="Calibri" pitchFamily="34" charset="0"/>
                <a:cs typeface="Calibri" pitchFamily="34" charset="0"/>
              </a:rPr>
              <a:t> de chaussée et un étage</a:t>
            </a:r>
            <a:r>
              <a:rPr lang="fr-FR" sz="1600" dirty="0" smtClean="0">
                <a:latin typeface="Calibri" pitchFamily="34" charset="0"/>
                <a:cs typeface="Calibri" pitchFamily="34" charset="0"/>
              </a:rPr>
              <a:t>.</a:t>
            </a:r>
          </a:p>
          <a:p>
            <a:pPr>
              <a:buFont typeface="Wingdings" pitchFamily="2" charset="2"/>
              <a:buChar char="Ø"/>
            </a:pPr>
            <a:r>
              <a:rPr lang="fr-FR" sz="2400" dirty="0" smtClean="0">
                <a:latin typeface="Calibri" pitchFamily="34" charset="0"/>
                <a:cs typeface="Calibri" pitchFamily="34" charset="0"/>
              </a:rPr>
              <a:t>A l’étage, on note les secteurs de la </a:t>
            </a:r>
            <a:r>
              <a:rPr lang="fr-FR" sz="2400" dirty="0" err="1" smtClean="0">
                <a:latin typeface="Calibri" pitchFamily="34" charset="0"/>
                <a:cs typeface="Calibri" pitchFamily="34" charset="0"/>
              </a:rPr>
              <a:t>périnéologie</a:t>
            </a:r>
            <a:r>
              <a:rPr lang="fr-FR" sz="2400" dirty="0" smtClean="0">
                <a:latin typeface="Calibri" pitchFamily="34" charset="0"/>
                <a:cs typeface="Calibri" pitchFamily="34" charset="0"/>
              </a:rPr>
              <a:t>, de la rééducation de la main, de kiné pédiatrique, du réentrainement à l’effort, des explorations d’épreuve d’effort et fonctionnelles respiratoires, d’une salle de la kiné de l’appareil locomoteur, avec des cages de pouliethérapie et des cabines individuelles, deux salles de cours dont une petite et une plus grande ( capacité de 100 étudiants)</a:t>
            </a:r>
          </a:p>
          <a:p>
            <a:pPr>
              <a:buFont typeface="Wingdings" pitchFamily="2" charset="2"/>
              <a:buChar char="Ø"/>
            </a:pPr>
            <a:r>
              <a:rPr lang="fr-FR" sz="2400" dirty="0" smtClean="0">
                <a:latin typeface="Calibri" pitchFamily="34" charset="0"/>
                <a:cs typeface="Calibri" pitchFamily="34" charset="0"/>
              </a:rPr>
              <a:t>Appareillage orthopédique est séparé avec le </a:t>
            </a:r>
            <a:r>
              <a:rPr lang="fr-FR" sz="2400" dirty="0" err="1" smtClean="0">
                <a:latin typeface="Calibri" pitchFamily="34" charset="0"/>
                <a:cs typeface="Calibri" pitchFamily="34" charset="0"/>
              </a:rPr>
              <a:t>rez</a:t>
            </a:r>
            <a:r>
              <a:rPr lang="fr-FR" sz="2400" dirty="0" smtClean="0">
                <a:latin typeface="Calibri" pitchFamily="34" charset="0"/>
                <a:cs typeface="Calibri" pitchFamily="34" charset="0"/>
              </a:rPr>
              <a:t> réservé à l’accueil, la salle d’attente, la salle de prise des mesures (moulage et coulage)  et celle de la rééducation à la marche et l’étage destiné à l’atelier de confection orthèses, prothèses, chaussures et aides techniques </a:t>
            </a:r>
          </a:p>
          <a:p>
            <a:pPr>
              <a:buNone/>
            </a:pPr>
            <a:endParaRPr lang="fr-FR" sz="4000" dirty="0">
              <a:latin typeface="Calibri" pitchFamily="34" charset="0"/>
              <a:cs typeface="Calibri" pitchFamily="34" charset="0"/>
            </a:endParaRPr>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15</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287383"/>
            <a:ext cx="11144552" cy="1018904"/>
          </a:xfrm>
        </p:spPr>
        <p:txBody>
          <a:bodyPr>
            <a:normAutofit fontScale="90000"/>
          </a:bodyPr>
          <a:lstStyle/>
          <a:p>
            <a:r>
              <a:rPr lang="fr-FR" sz="3100" b="1" dirty="0" smtClean="0">
                <a:solidFill>
                  <a:srgbClr val="0070C0"/>
                </a:solidFill>
              </a:rPr>
              <a:t>1.1. La Clinique Universitaire de Médecine Physique et de 		Réadaptation  </a:t>
            </a:r>
            <a:r>
              <a:rPr lang="fr-FR" b="1" dirty="0" smtClean="0">
                <a:solidFill>
                  <a:srgbClr val="0070C0"/>
                </a:solidFill>
              </a:rPr>
              <a:t/>
            </a:r>
            <a:br>
              <a:rPr lang="fr-FR" b="1" dirty="0" smtClean="0">
                <a:solidFill>
                  <a:srgbClr val="0070C0"/>
                </a:solidFill>
              </a:rPr>
            </a:br>
            <a:endParaRPr lang="fr-FR" dirty="0"/>
          </a:p>
        </p:txBody>
      </p:sp>
      <p:sp>
        <p:nvSpPr>
          <p:cNvPr id="3" name="Espace réservé du contenu 2"/>
          <p:cNvSpPr>
            <a:spLocks noGrp="1"/>
          </p:cNvSpPr>
          <p:nvPr>
            <p:ph idx="1"/>
          </p:nvPr>
        </p:nvSpPr>
        <p:spPr>
          <a:xfrm>
            <a:off x="677332" y="1619795"/>
            <a:ext cx="10360781" cy="5238206"/>
          </a:xfrm>
        </p:spPr>
        <p:txBody>
          <a:bodyPr>
            <a:normAutofit lnSpcReduction="10000"/>
          </a:bodyPr>
          <a:lstStyle/>
          <a:p>
            <a:pPr>
              <a:buNone/>
            </a:pPr>
            <a:r>
              <a:rPr lang="fr-FR" sz="2800" b="1" dirty="0" smtClean="0">
                <a:latin typeface="Calibri" pitchFamily="34" charset="0"/>
                <a:cs typeface="Calibri" pitchFamily="34" charset="0"/>
              </a:rPr>
              <a:t>1.1.5. Ressources humaines</a:t>
            </a:r>
          </a:p>
          <a:p>
            <a:pPr>
              <a:buNone/>
            </a:pPr>
            <a:r>
              <a:rPr lang="fr-FR" sz="2400" dirty="0" smtClean="0">
                <a:latin typeface="Calibri" pitchFamily="34" charset="0"/>
                <a:cs typeface="Calibri" pitchFamily="34" charset="0"/>
              </a:rPr>
              <a:t>La CUMPR dispose de ressources humaines de niveau académique et de compétence  élevé qui lui permettre d’accomplir dignement ses missions </a:t>
            </a:r>
          </a:p>
          <a:p>
            <a:pPr>
              <a:buFont typeface="Wingdings" pitchFamily="2" charset="2"/>
              <a:buChar char="Ø"/>
            </a:pPr>
            <a:r>
              <a:rPr lang="fr-FR" sz="2400" dirty="0" smtClean="0">
                <a:latin typeface="Calibri" pitchFamily="34" charset="0"/>
                <a:cs typeface="Calibri" pitchFamily="34" charset="0"/>
              </a:rPr>
              <a:t>4 Médecins spécialistes en MPR dont 2 de rang magistral</a:t>
            </a:r>
          </a:p>
          <a:p>
            <a:pPr>
              <a:buFont typeface="Wingdings" pitchFamily="2" charset="2"/>
              <a:buChar char="Ø"/>
            </a:pPr>
            <a:r>
              <a:rPr lang="fr-FR" sz="2400" dirty="0" smtClean="0">
                <a:latin typeface="Calibri" pitchFamily="34" charset="0"/>
                <a:cs typeface="Calibri" pitchFamily="34" charset="0"/>
              </a:rPr>
              <a:t>22 Kinésithérapeutes  dont 12 ont eu le master et 4 doctorants</a:t>
            </a:r>
          </a:p>
          <a:p>
            <a:pPr>
              <a:buFont typeface="Wingdings" pitchFamily="2" charset="2"/>
              <a:buChar char="Ø"/>
            </a:pPr>
            <a:r>
              <a:rPr lang="fr-FR" sz="2400" dirty="0" smtClean="0">
                <a:latin typeface="Calibri" pitchFamily="34" charset="0"/>
                <a:cs typeface="Calibri" pitchFamily="34" charset="0"/>
              </a:rPr>
              <a:t>3 Orthoprothésistes</a:t>
            </a:r>
          </a:p>
          <a:p>
            <a:pPr>
              <a:buFont typeface="Wingdings" pitchFamily="2" charset="2"/>
              <a:buChar char="Ø"/>
            </a:pPr>
            <a:r>
              <a:rPr lang="fr-FR" sz="2400" dirty="0" smtClean="0">
                <a:latin typeface="Calibri" pitchFamily="34" charset="0"/>
                <a:cs typeface="Calibri" pitchFamily="34" charset="0"/>
              </a:rPr>
              <a:t>2 Orthophonistes</a:t>
            </a:r>
          </a:p>
          <a:p>
            <a:pPr>
              <a:buFont typeface="Wingdings" pitchFamily="2" charset="2"/>
              <a:buChar char="Ø"/>
            </a:pPr>
            <a:r>
              <a:rPr lang="fr-FR" sz="2400" dirty="0" smtClean="0">
                <a:latin typeface="Calibri" pitchFamily="34" charset="0"/>
                <a:cs typeface="Calibri" pitchFamily="34" charset="0"/>
              </a:rPr>
              <a:t>6 infirmiers</a:t>
            </a:r>
          </a:p>
          <a:p>
            <a:pPr>
              <a:buFont typeface="Wingdings" pitchFamily="2" charset="2"/>
              <a:buChar char="Ø"/>
            </a:pPr>
            <a:r>
              <a:rPr lang="fr-FR" sz="2400" dirty="0" smtClean="0">
                <a:latin typeface="Calibri" pitchFamily="34" charset="0"/>
                <a:cs typeface="Calibri" pitchFamily="34" charset="0"/>
              </a:rPr>
              <a:t>2 Acupuncteurs</a:t>
            </a:r>
          </a:p>
          <a:p>
            <a:pPr>
              <a:buFont typeface="Wingdings" pitchFamily="2" charset="2"/>
              <a:buChar char="Ø"/>
            </a:pPr>
            <a:r>
              <a:rPr lang="fr-FR" sz="2400" dirty="0" smtClean="0">
                <a:latin typeface="Calibri" pitchFamily="34" charset="0"/>
                <a:cs typeface="Calibri" pitchFamily="34" charset="0"/>
              </a:rPr>
              <a:t>2 secrétaires</a:t>
            </a:r>
          </a:p>
          <a:p>
            <a:pPr>
              <a:buFont typeface="Wingdings" pitchFamily="2" charset="2"/>
              <a:buChar char="Ø"/>
            </a:pPr>
            <a:r>
              <a:rPr lang="fr-FR" sz="2400" dirty="0" smtClean="0">
                <a:latin typeface="Calibri" pitchFamily="34" charset="0"/>
                <a:cs typeface="Calibri" pitchFamily="34" charset="0"/>
              </a:rPr>
              <a:t>Des aides soignants (18)</a:t>
            </a:r>
            <a:endParaRPr lang="fr-FR" sz="2400" dirty="0">
              <a:latin typeface="Calibri" pitchFamily="34" charset="0"/>
              <a:cs typeface="Calibri" pitchFamily="34" charset="0"/>
            </a:endParaRPr>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16</a:t>
            </a:fld>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365760"/>
            <a:ext cx="11209866" cy="1201783"/>
          </a:xfrm>
        </p:spPr>
        <p:txBody>
          <a:bodyPr>
            <a:noAutofit/>
          </a:bodyPr>
          <a:lstStyle/>
          <a:p>
            <a:r>
              <a:rPr lang="fr-FR" sz="2800" b="1" dirty="0" smtClean="0">
                <a:solidFill>
                  <a:srgbClr val="0070C0"/>
                </a:solidFill>
              </a:rPr>
              <a:t>1.1. La Clinique Universitaire de Médecine Physique et de 		Réadaptation  </a:t>
            </a:r>
            <a:br>
              <a:rPr lang="fr-FR" sz="2800" b="1" dirty="0" smtClean="0">
                <a:solidFill>
                  <a:srgbClr val="0070C0"/>
                </a:solidFill>
              </a:rPr>
            </a:br>
            <a:endParaRPr lang="fr-FR" sz="2800" dirty="0"/>
          </a:p>
        </p:txBody>
      </p:sp>
      <p:sp>
        <p:nvSpPr>
          <p:cNvPr id="3" name="Espace réservé du contenu 2"/>
          <p:cNvSpPr>
            <a:spLocks noGrp="1"/>
          </p:cNvSpPr>
          <p:nvPr>
            <p:ph idx="1"/>
          </p:nvPr>
        </p:nvSpPr>
        <p:spPr>
          <a:xfrm>
            <a:off x="677334" y="1502229"/>
            <a:ext cx="8596668" cy="4963885"/>
          </a:xfrm>
        </p:spPr>
        <p:txBody>
          <a:bodyPr>
            <a:normAutofit/>
          </a:bodyPr>
          <a:lstStyle/>
          <a:p>
            <a:pPr>
              <a:buNone/>
            </a:pPr>
            <a:r>
              <a:rPr lang="fr-FR" sz="2800" b="1" dirty="0" smtClean="0">
                <a:latin typeface="Calibri" pitchFamily="34" charset="0"/>
                <a:cs typeface="Calibri" pitchFamily="34" charset="0"/>
              </a:rPr>
              <a:t>1.1.6. Fonctionnement</a:t>
            </a:r>
          </a:p>
          <a:p>
            <a:pPr>
              <a:buFont typeface="Wingdings" pitchFamily="2" charset="2"/>
              <a:buChar char="Ø"/>
            </a:pPr>
            <a:r>
              <a:rPr lang="fr-FR" sz="2400" dirty="0" smtClean="0">
                <a:latin typeface="Calibri" pitchFamily="34" charset="0"/>
                <a:cs typeface="Calibri" pitchFamily="34" charset="0"/>
              </a:rPr>
              <a:t>CUMPR a un fonctionnement basé sur le principe de la gestion participative</a:t>
            </a:r>
          </a:p>
          <a:p>
            <a:pPr>
              <a:buFont typeface="Wingdings" pitchFamily="2" charset="2"/>
              <a:buChar char="Ø"/>
            </a:pPr>
            <a:r>
              <a:rPr lang="fr-FR" sz="2400" dirty="0" smtClean="0">
                <a:latin typeface="Calibri" pitchFamily="34" charset="0"/>
                <a:cs typeface="Calibri" pitchFamily="34" charset="0"/>
              </a:rPr>
              <a:t>Chaque agent en venant au service sait  qu’il a des réalisations à assumer avant de retourner à son domicile sans être objet de surveillance particulière</a:t>
            </a:r>
          </a:p>
          <a:p>
            <a:pPr>
              <a:buFont typeface="Wingdings" pitchFamily="2" charset="2"/>
              <a:buChar char="Ø"/>
            </a:pPr>
            <a:r>
              <a:rPr lang="fr-FR" sz="2400" dirty="0" smtClean="0">
                <a:latin typeface="Calibri" pitchFamily="34" charset="0"/>
                <a:cs typeface="Calibri" pitchFamily="34" charset="0"/>
              </a:rPr>
              <a:t>Le nombre de patients par kiné est connu (12)</a:t>
            </a:r>
          </a:p>
          <a:p>
            <a:pPr>
              <a:buFont typeface="Wingdings" pitchFamily="2" charset="2"/>
              <a:buChar char="Ø"/>
            </a:pPr>
            <a:r>
              <a:rPr lang="fr-FR" sz="2400" dirty="0" smtClean="0">
                <a:latin typeface="Calibri" pitchFamily="34" charset="0"/>
                <a:cs typeface="Calibri" pitchFamily="34" charset="0"/>
              </a:rPr>
              <a:t>Le nombre d’étudiants à encadrer par chaque kinésithérapeute encadreur, chaque orthoprothésiste encadreur, chaque orthophoniste encadreur fixé et connu</a:t>
            </a:r>
          </a:p>
          <a:p>
            <a:pPr>
              <a:buNone/>
            </a:pPr>
            <a:endParaRPr lang="fr-FR" sz="2400" b="1" dirty="0">
              <a:latin typeface="Calibri" pitchFamily="34" charset="0"/>
              <a:cs typeface="Calibri" pitchFamily="34" charset="0"/>
            </a:endParaRPr>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17</a:t>
            </a:fld>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609600"/>
            <a:ext cx="11209866" cy="1320800"/>
          </a:xfrm>
        </p:spPr>
        <p:txBody>
          <a:bodyPr>
            <a:noAutofit/>
          </a:bodyPr>
          <a:lstStyle/>
          <a:p>
            <a:r>
              <a:rPr lang="fr-FR" sz="2800" b="1" dirty="0" smtClean="0">
                <a:solidFill>
                  <a:srgbClr val="0070C0"/>
                </a:solidFill>
              </a:rPr>
              <a:t>1.1. La Clinique Universitaire de Médecine Physique et de 		Réadaptation  </a:t>
            </a:r>
            <a:br>
              <a:rPr lang="fr-FR" sz="2800" b="1" dirty="0" smtClean="0">
                <a:solidFill>
                  <a:srgbClr val="0070C0"/>
                </a:solidFill>
              </a:rPr>
            </a:br>
            <a:endParaRPr lang="fr-FR" sz="2800" dirty="0"/>
          </a:p>
        </p:txBody>
      </p:sp>
      <p:sp>
        <p:nvSpPr>
          <p:cNvPr id="3" name="Espace réservé du contenu 2"/>
          <p:cNvSpPr>
            <a:spLocks noGrp="1"/>
          </p:cNvSpPr>
          <p:nvPr>
            <p:ph idx="1"/>
          </p:nvPr>
        </p:nvSpPr>
        <p:spPr>
          <a:xfrm>
            <a:off x="677333" y="1645920"/>
            <a:ext cx="9799078" cy="5003073"/>
          </a:xfrm>
        </p:spPr>
        <p:txBody>
          <a:bodyPr>
            <a:normAutofit lnSpcReduction="10000"/>
          </a:bodyPr>
          <a:lstStyle/>
          <a:p>
            <a:pPr>
              <a:buNone/>
            </a:pPr>
            <a:r>
              <a:rPr lang="fr-FR" sz="2800" b="1" dirty="0" smtClean="0">
                <a:latin typeface="Calibri" pitchFamily="34" charset="0"/>
                <a:cs typeface="Calibri" pitchFamily="34" charset="0"/>
              </a:rPr>
              <a:t>1.1.6. Fonctionnement</a:t>
            </a:r>
          </a:p>
          <a:p>
            <a:pPr>
              <a:buFont typeface="Wingdings" pitchFamily="2" charset="2"/>
              <a:buChar char="Ø"/>
            </a:pPr>
            <a:r>
              <a:rPr lang="fr-FR" sz="2400" dirty="0" smtClean="0">
                <a:latin typeface="Calibri" pitchFamily="34" charset="0"/>
                <a:cs typeface="Calibri" pitchFamily="34" charset="0"/>
              </a:rPr>
              <a:t>Deux équipes travaillent dans le secteur de la kinésithérapie ( la 1ère de 7h à 15h et la 2è de 13h à 21h) de même que les orthophonistes</a:t>
            </a:r>
          </a:p>
          <a:p>
            <a:pPr>
              <a:buFont typeface="Wingdings" pitchFamily="2" charset="2"/>
              <a:buChar char="Ø"/>
            </a:pPr>
            <a:r>
              <a:rPr lang="fr-FR" sz="2400" dirty="0" smtClean="0">
                <a:latin typeface="Calibri" pitchFamily="34" charset="0"/>
                <a:cs typeface="Calibri" pitchFamily="34" charset="0"/>
              </a:rPr>
              <a:t>Tout patient venant à la CUMPR est vu par un médecin qui l’oriente soit pour des explorations, soit pour des soins,</a:t>
            </a:r>
          </a:p>
          <a:p>
            <a:pPr>
              <a:buFont typeface="Wingdings" pitchFamily="2" charset="2"/>
              <a:buChar char="Ø"/>
            </a:pPr>
            <a:r>
              <a:rPr lang="fr-FR" sz="2400" dirty="0" smtClean="0">
                <a:latin typeface="Calibri" pitchFamily="34" charset="0"/>
                <a:cs typeface="Calibri" pitchFamily="34" charset="0"/>
              </a:rPr>
              <a:t>En hospitalisation intra muros, des réunions de famille se tiennent régulièrement =&gt; équipe MPR partage projet thérapeutique avec la famille de l’hospitalisé  </a:t>
            </a:r>
          </a:p>
          <a:p>
            <a:pPr>
              <a:buFont typeface="Wingdings" pitchFamily="2" charset="2"/>
              <a:buChar char="Ø"/>
            </a:pPr>
            <a:r>
              <a:rPr lang="fr-FR" sz="2400" dirty="0" smtClean="0">
                <a:latin typeface="Calibri" pitchFamily="34" charset="0"/>
                <a:cs typeface="Calibri" pitchFamily="34" charset="0"/>
              </a:rPr>
              <a:t>Des réunions mensuelles de tous les agents du service se tiennent au début de chaque mois pour faire le point des activités du mois écoulé et permet à chaque agent de connaître son niveau d’avancement dans le processus, son rendement</a:t>
            </a:r>
            <a:endParaRPr lang="fr-FR" sz="2400" dirty="0">
              <a:latin typeface="Calibri" pitchFamily="34" charset="0"/>
              <a:cs typeface="Calibri" pitchFamily="34" charset="0"/>
            </a:endParaRPr>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18</a:t>
            </a:fld>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00B0F0"/>
                </a:solidFill>
              </a:rPr>
              <a:t>1.2. Méthode</a:t>
            </a:r>
            <a:endParaRPr lang="fr-FR" dirty="0">
              <a:solidFill>
                <a:srgbClr val="00B0F0"/>
              </a:solidFill>
            </a:endParaRPr>
          </a:p>
        </p:txBody>
      </p:sp>
      <p:sp>
        <p:nvSpPr>
          <p:cNvPr id="3" name="Espace réservé du contenu 2"/>
          <p:cNvSpPr>
            <a:spLocks noGrp="1"/>
          </p:cNvSpPr>
          <p:nvPr>
            <p:ph idx="1"/>
          </p:nvPr>
        </p:nvSpPr>
        <p:spPr>
          <a:xfrm>
            <a:off x="703460" y="1724297"/>
            <a:ext cx="8596668" cy="4499946"/>
          </a:xfrm>
        </p:spPr>
        <p:txBody>
          <a:bodyPr>
            <a:normAutofit lnSpcReduction="10000"/>
          </a:bodyPr>
          <a:lstStyle/>
          <a:p>
            <a:pPr>
              <a:lnSpc>
                <a:spcPct val="150000"/>
              </a:lnSpc>
            </a:pPr>
            <a:r>
              <a:rPr lang="fr-FR" sz="2400" dirty="0" smtClean="0">
                <a:latin typeface="Calibri" pitchFamily="34" charset="0"/>
                <a:cs typeface="Calibri" pitchFamily="34" charset="0"/>
              </a:rPr>
              <a:t>Il s’agit d’une  méthode observationnelle transversale, descriptive ayant permis  de déterminer les différentes productions réalisées de janvier à septembre 2019.</a:t>
            </a:r>
          </a:p>
          <a:p>
            <a:pPr>
              <a:lnSpc>
                <a:spcPct val="150000"/>
              </a:lnSpc>
            </a:pPr>
            <a:r>
              <a:rPr lang="fr-FR" sz="2400" dirty="0" smtClean="0">
                <a:latin typeface="Calibri" pitchFamily="34" charset="0"/>
                <a:cs typeface="Calibri" pitchFamily="34" charset="0"/>
              </a:rPr>
              <a:t>Les secteurs d’explorations qui n’ont pas connu de réalisations au moins sur 3 mois ont été exclus</a:t>
            </a:r>
          </a:p>
          <a:p>
            <a:pPr>
              <a:lnSpc>
                <a:spcPct val="150000"/>
              </a:lnSpc>
            </a:pPr>
            <a:r>
              <a:rPr lang="fr-FR" sz="2400" dirty="0" smtClean="0">
                <a:latin typeface="Calibri" pitchFamily="34" charset="0"/>
                <a:cs typeface="Calibri" pitchFamily="34" charset="0"/>
              </a:rPr>
              <a:t>La quantité des réalisations est mentionnée, mais la qualité doit tenir compte d’autres paramètres n’ayant pas fait l’objet de la présente étude</a:t>
            </a:r>
            <a:endParaRPr lang="fr-FR" sz="2400" dirty="0">
              <a:latin typeface="Calibri" pitchFamily="34" charset="0"/>
              <a:cs typeface="Calibri" pitchFamily="34" charset="0"/>
            </a:endParaRPr>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19</a:t>
            </a:fld>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PLAN</a:t>
            </a:r>
            <a:endParaRPr lang="fr-FR" dirty="0"/>
          </a:p>
        </p:txBody>
      </p:sp>
      <p:sp>
        <p:nvSpPr>
          <p:cNvPr id="3" name="Espace réservé du contenu 2"/>
          <p:cNvSpPr>
            <a:spLocks noGrp="1"/>
          </p:cNvSpPr>
          <p:nvPr>
            <p:ph idx="1"/>
          </p:nvPr>
        </p:nvSpPr>
        <p:spPr/>
        <p:txBody>
          <a:bodyPr/>
          <a:lstStyle/>
          <a:p>
            <a:r>
              <a:rPr lang="fr-FR" b="1" dirty="0"/>
              <a:t>INTRODUCTION</a:t>
            </a:r>
            <a:endParaRPr lang="fr-FR" dirty="0"/>
          </a:p>
          <a:p>
            <a:pPr marL="0" indent="0">
              <a:buNone/>
            </a:pPr>
            <a:r>
              <a:rPr lang="fr-FR" b="1" dirty="0" smtClean="0"/>
              <a:t>1. CADRE </a:t>
            </a:r>
            <a:r>
              <a:rPr lang="fr-FR" b="1" dirty="0"/>
              <a:t>ET METHODE</a:t>
            </a:r>
            <a:endParaRPr lang="fr-FR" dirty="0"/>
          </a:p>
          <a:p>
            <a:pPr marL="0" indent="0">
              <a:buNone/>
            </a:pPr>
            <a:r>
              <a:rPr lang="fr-FR" b="1" dirty="0" smtClean="0"/>
              <a:t>2. RESULTATS</a:t>
            </a:r>
            <a:endParaRPr lang="fr-FR" dirty="0"/>
          </a:p>
          <a:p>
            <a:pPr marL="0" indent="0">
              <a:buNone/>
            </a:pPr>
            <a:r>
              <a:rPr lang="fr-FR" b="1" dirty="0" smtClean="0"/>
              <a:t>3. DISCUSSION</a:t>
            </a:r>
            <a:endParaRPr lang="fr-FR" dirty="0"/>
          </a:p>
          <a:p>
            <a:r>
              <a:rPr lang="fr-FR" b="1" dirty="0"/>
              <a:t>CONCLUSION</a:t>
            </a:r>
            <a:endParaRPr lang="fr-FR" dirty="0"/>
          </a:p>
          <a:p>
            <a:endParaRPr lang="fr-FR" dirty="0"/>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1666916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2. Résultats</a:t>
            </a:r>
            <a:endParaRPr lang="fr-FR" b="1" dirty="0"/>
          </a:p>
        </p:txBody>
      </p:sp>
      <p:sp>
        <p:nvSpPr>
          <p:cNvPr id="3" name="Espace réservé du contenu 2"/>
          <p:cNvSpPr>
            <a:spLocks noGrp="1"/>
          </p:cNvSpPr>
          <p:nvPr>
            <p:ph idx="1"/>
          </p:nvPr>
        </p:nvSpPr>
        <p:spPr>
          <a:xfrm>
            <a:off x="677334" y="1881051"/>
            <a:ext cx="8596668" cy="4160311"/>
          </a:xfrm>
        </p:spPr>
        <p:txBody>
          <a:bodyPr>
            <a:normAutofit/>
          </a:bodyPr>
          <a:lstStyle/>
          <a:p>
            <a:pPr>
              <a:lnSpc>
                <a:spcPct val="150000"/>
              </a:lnSpc>
              <a:buNone/>
            </a:pPr>
            <a:r>
              <a:rPr lang="fr-FR" sz="2400" dirty="0" smtClean="0"/>
              <a:t>2.1.Point des réalisations de soins</a:t>
            </a:r>
          </a:p>
          <a:p>
            <a:pPr>
              <a:lnSpc>
                <a:spcPct val="150000"/>
              </a:lnSpc>
              <a:buNone/>
            </a:pPr>
            <a:r>
              <a:rPr lang="fr-FR" sz="2400" dirty="0" smtClean="0"/>
              <a:t>2.2. Point sur les réalisations de formation</a:t>
            </a:r>
          </a:p>
          <a:p>
            <a:pPr>
              <a:lnSpc>
                <a:spcPct val="150000"/>
              </a:lnSpc>
              <a:buNone/>
            </a:pPr>
            <a:r>
              <a:rPr lang="fr-FR" sz="2400" dirty="0" smtClean="0"/>
              <a:t>2.3. Point sur les réalisations de recherches</a:t>
            </a:r>
            <a:endParaRPr lang="fr-FR" sz="2400" dirty="0"/>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20</a:t>
            </a:fld>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9403" y="2348881"/>
            <a:ext cx="10849205" cy="954107"/>
          </a:xfrm>
          <a:prstGeom prst="rect">
            <a:avLst/>
          </a:prstGeom>
          <a:ln>
            <a:solidFill>
              <a:schemeClr val="accent1"/>
            </a:solidFill>
          </a:ln>
        </p:spPr>
        <p:txBody>
          <a:bodyPr wrap="square">
            <a:spAutoFit/>
          </a:bodyPr>
          <a:lstStyle/>
          <a:p>
            <a:pPr algn="ctr"/>
            <a:r>
              <a:rPr lang="fr-BE" sz="2800" b="1" dirty="0" smtClean="0">
                <a:solidFill>
                  <a:srgbClr val="0070C0"/>
                </a:solidFill>
                <a:latin typeface="Calibri" pitchFamily="34" charset="0"/>
              </a:rPr>
              <a:t>2.1. Réalisations de soins de la CUMPR du CNHU-HKM de Cotonou (Janvier à Septembre 2019)</a:t>
            </a:r>
          </a:p>
        </p:txBody>
      </p:sp>
      <p:graphicFrame>
        <p:nvGraphicFramePr>
          <p:cNvPr id="6" name="Tableau 5"/>
          <p:cNvGraphicFramePr>
            <a:graphicFrameLocks noGrp="1"/>
          </p:cNvGraphicFramePr>
          <p:nvPr>
            <p:extLst>
              <p:ext uri="{D42A27DB-BD31-4B8C-83A1-F6EECF244321}">
                <p14:modId xmlns:p14="http://schemas.microsoft.com/office/powerpoint/2010/main" val="754527860"/>
              </p:ext>
            </p:extLst>
          </p:nvPr>
        </p:nvGraphicFramePr>
        <p:xfrm>
          <a:off x="2255572" y="5521389"/>
          <a:ext cx="7440827" cy="370840"/>
        </p:xfrm>
        <a:graphic>
          <a:graphicData uri="http://schemas.openxmlformats.org/drawingml/2006/table">
            <a:tbl>
              <a:tblPr firstRow="1" bandRow="1">
                <a:tableStyleId>{5C22544A-7EE6-4342-B048-85BDC9FD1C3A}</a:tableStyleId>
              </a:tblPr>
              <a:tblGrid>
                <a:gridCol w="7440827">
                  <a:extLst>
                    <a:ext uri="{9D8B030D-6E8A-4147-A177-3AD203B41FA5}">
                      <a16:colId xmlns:a16="http://schemas.microsoft.com/office/drawing/2014/main" val="20000"/>
                    </a:ext>
                  </a:extLst>
                </a:gridCol>
              </a:tblGrid>
              <a:tr h="370840">
                <a:tc>
                  <a:txBody>
                    <a:bodyPr/>
                    <a:lstStyle/>
                    <a:p>
                      <a:pPr algn="ctr"/>
                      <a:endParaRPr lang="fr-BE" baseline="0" dirty="0" smtClean="0">
                        <a:solidFill>
                          <a:schemeClr val="tx1"/>
                        </a:solidFill>
                        <a:latin typeface="Calibri" pitchFamily="34" charset="0"/>
                      </a:endParaRPr>
                    </a:p>
                  </a:txBody>
                  <a:tcPr marL="121920" marR="121920">
                    <a:solidFill>
                      <a:schemeClr val="bg1"/>
                    </a:solidFill>
                  </a:tcPr>
                </a:tc>
                <a:extLst>
                  <a:ext uri="{0D108BD9-81ED-4DB2-BD59-A6C34878D82A}">
                    <a16:rowId xmlns:a16="http://schemas.microsoft.com/office/drawing/2014/main" val="10000"/>
                  </a:ext>
                </a:extLst>
              </a:tr>
            </a:tbl>
          </a:graphicData>
        </a:graphic>
      </p:graphicFrame>
      <p:sp>
        <p:nvSpPr>
          <p:cNvPr id="5" name="Espace réservé du numéro de diapositive 4"/>
          <p:cNvSpPr>
            <a:spLocks noGrp="1"/>
          </p:cNvSpPr>
          <p:nvPr>
            <p:ph type="sldNum" sz="quarter" idx="12"/>
          </p:nvPr>
        </p:nvSpPr>
        <p:spPr/>
        <p:txBody>
          <a:bodyPr/>
          <a:lstStyle/>
          <a:p>
            <a:fld id="{D57F1E4F-1CFF-5643-939E-217C01CDF565}" type="slidenum">
              <a:rPr lang="en-US" smtClean="0"/>
              <a:pPr/>
              <a:t>21</a:t>
            </a:fld>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au 6"/>
          <p:cNvGraphicFramePr>
            <a:graphicFrameLocks noGrp="1"/>
          </p:cNvGraphicFramePr>
          <p:nvPr>
            <p:extLst>
              <p:ext uri="{D42A27DB-BD31-4B8C-83A1-F6EECF244321}">
                <p14:modId xmlns:p14="http://schemas.microsoft.com/office/powerpoint/2010/main" val="3547044320"/>
              </p:ext>
            </p:extLst>
          </p:nvPr>
        </p:nvGraphicFramePr>
        <p:xfrm>
          <a:off x="239347" y="1188724"/>
          <a:ext cx="11617293" cy="5173560"/>
        </p:xfrm>
        <a:graphic>
          <a:graphicData uri="http://schemas.openxmlformats.org/drawingml/2006/table">
            <a:tbl>
              <a:tblPr firstRow="1" firstCol="1" bandRow="1"/>
              <a:tblGrid>
                <a:gridCol w="2725771">
                  <a:extLst>
                    <a:ext uri="{9D8B030D-6E8A-4147-A177-3AD203B41FA5}">
                      <a16:colId xmlns:a16="http://schemas.microsoft.com/office/drawing/2014/main" val="20000"/>
                    </a:ext>
                  </a:extLst>
                </a:gridCol>
                <a:gridCol w="1744803">
                  <a:extLst>
                    <a:ext uri="{9D8B030D-6E8A-4147-A177-3AD203B41FA5}">
                      <a16:colId xmlns:a16="http://schemas.microsoft.com/office/drawing/2014/main" val="20001"/>
                    </a:ext>
                  </a:extLst>
                </a:gridCol>
                <a:gridCol w="1744803">
                  <a:extLst>
                    <a:ext uri="{9D8B030D-6E8A-4147-A177-3AD203B41FA5}">
                      <a16:colId xmlns:a16="http://schemas.microsoft.com/office/drawing/2014/main" val="20002"/>
                    </a:ext>
                  </a:extLst>
                </a:gridCol>
                <a:gridCol w="726143">
                  <a:extLst>
                    <a:ext uri="{9D8B030D-6E8A-4147-A177-3AD203B41FA5}">
                      <a16:colId xmlns:a16="http://schemas.microsoft.com/office/drawing/2014/main" val="20003"/>
                    </a:ext>
                  </a:extLst>
                </a:gridCol>
                <a:gridCol w="187675">
                  <a:extLst>
                    <a:ext uri="{9D8B030D-6E8A-4147-A177-3AD203B41FA5}">
                      <a16:colId xmlns:a16="http://schemas.microsoft.com/office/drawing/2014/main" val="20004"/>
                    </a:ext>
                  </a:extLst>
                </a:gridCol>
                <a:gridCol w="1338987">
                  <a:extLst>
                    <a:ext uri="{9D8B030D-6E8A-4147-A177-3AD203B41FA5}">
                      <a16:colId xmlns:a16="http://schemas.microsoft.com/office/drawing/2014/main" val="20005"/>
                    </a:ext>
                  </a:extLst>
                </a:gridCol>
                <a:gridCol w="187675">
                  <a:extLst>
                    <a:ext uri="{9D8B030D-6E8A-4147-A177-3AD203B41FA5}">
                      <a16:colId xmlns:a16="http://schemas.microsoft.com/office/drawing/2014/main" val="20006"/>
                    </a:ext>
                  </a:extLst>
                </a:gridCol>
                <a:gridCol w="2773761">
                  <a:extLst>
                    <a:ext uri="{9D8B030D-6E8A-4147-A177-3AD203B41FA5}">
                      <a16:colId xmlns:a16="http://schemas.microsoft.com/office/drawing/2014/main" val="20007"/>
                    </a:ext>
                  </a:extLst>
                </a:gridCol>
                <a:gridCol w="187675">
                  <a:extLst>
                    <a:ext uri="{9D8B030D-6E8A-4147-A177-3AD203B41FA5}">
                      <a16:colId xmlns:a16="http://schemas.microsoft.com/office/drawing/2014/main" val="20008"/>
                    </a:ext>
                  </a:extLst>
                </a:gridCol>
              </a:tblGrid>
              <a:tr h="251692">
                <a:tc rowSpan="2">
                  <a:txBody>
                    <a:bodyPr/>
                    <a:lstStyle/>
                    <a:p>
                      <a:pPr algn="ctr">
                        <a:lnSpc>
                          <a:spcPct val="107000"/>
                        </a:lnSpc>
                        <a:spcAft>
                          <a:spcPts val="0"/>
                        </a:spcAft>
                      </a:pP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07000"/>
                        </a:lnSpc>
                        <a:spcAft>
                          <a:spcPts val="0"/>
                        </a:spcAft>
                      </a:pPr>
                      <a:r>
                        <a:rPr lang="fr-FR" sz="2000" b="1">
                          <a:effectLst/>
                          <a:latin typeface="Calibri" panose="020F0502020204030204" pitchFamily="34" charset="0"/>
                          <a:ea typeface="Calibri" panose="020F0502020204030204" pitchFamily="34" charset="0"/>
                          <a:cs typeface="Times New Roman" panose="02020603050405020304" pitchFamily="18" charset="0"/>
                        </a:rPr>
                        <a:t>Actes médicaux (n)</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BE"/>
                    </a:p>
                  </a:txBody>
                  <a:tcPr/>
                </a:tc>
                <a:tc hMerge="1">
                  <a:txBody>
                    <a:bodyPr/>
                    <a:lstStyle/>
                    <a:p>
                      <a:endParaRPr lang="fr-BE"/>
                    </a:p>
                  </a:txBody>
                  <a:tcPr/>
                </a:tc>
                <a:tc rowSpan="2" gridSpan="2">
                  <a:txBody>
                    <a:bodyPr/>
                    <a:lstStyle/>
                    <a:p>
                      <a:pPr algn="l">
                        <a:lnSpc>
                          <a:spcPct val="107000"/>
                        </a:lnSpc>
                        <a:spcAft>
                          <a:spcPts val="0"/>
                        </a:spcAft>
                      </a:pPr>
                      <a:r>
                        <a:rPr lang="fr-FR" sz="2000" b="1" dirty="0">
                          <a:effectLst/>
                          <a:latin typeface="Calibri" panose="020F0502020204030204" pitchFamily="34" charset="0"/>
                          <a:ea typeface="Calibri" panose="020F0502020204030204" pitchFamily="34" charset="0"/>
                          <a:cs typeface="Times New Roman" panose="02020603050405020304" pitchFamily="18" charset="0"/>
                        </a:rPr>
                        <a:t> </a:t>
                      </a:r>
                      <a:r>
                        <a:rPr lang="fr-FR" sz="2000" b="1" dirty="0" smtClean="0">
                          <a:effectLst/>
                          <a:latin typeface="Calibri" panose="020F0502020204030204" pitchFamily="34" charset="0"/>
                          <a:ea typeface="Calibri" panose="020F0502020204030204" pitchFamily="34" charset="0"/>
                          <a:cs typeface="Times New Roman" panose="02020603050405020304" pitchFamily="18" charset="0"/>
                        </a:rPr>
                        <a:t>       Médecin </a:t>
                      </a:r>
                      <a:r>
                        <a:rPr lang="fr-FR" sz="2000" b="1" dirty="0">
                          <a:effectLst/>
                          <a:latin typeface="Calibri" panose="020F0502020204030204" pitchFamily="34" charset="0"/>
                          <a:ea typeface="Calibri" panose="020F0502020204030204" pitchFamily="34" charset="0"/>
                          <a:cs typeface="Times New Roman" panose="02020603050405020304" pitchFamily="18" charset="0"/>
                        </a:rPr>
                        <a:t>(n)</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fr-BE"/>
                    </a:p>
                  </a:txBody>
                  <a:tcPr/>
                </a:tc>
                <a:tc rowSpan="2" gridSpan="3">
                  <a:txBody>
                    <a:bodyPr/>
                    <a:lstStyle/>
                    <a:p>
                      <a:pPr algn="l">
                        <a:lnSpc>
                          <a:spcPct val="107000"/>
                        </a:lnSpc>
                        <a:spcAft>
                          <a:spcPts val="0"/>
                        </a:spcAft>
                      </a:pPr>
                      <a:r>
                        <a:rPr lang="fr-FR" sz="2000" b="1">
                          <a:effectLst/>
                          <a:latin typeface="Calibri" panose="020F0502020204030204" pitchFamily="34" charset="0"/>
                          <a:ea typeface="Calibri" panose="020F0502020204030204" pitchFamily="34" charset="0"/>
                          <a:cs typeface="Times New Roman" panose="02020603050405020304" pitchFamily="18" charset="0"/>
                        </a:rPr>
                        <a:t>Moyenne de consult./jr ouvrable</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fr-BE"/>
                    </a:p>
                  </a:txBody>
                  <a:tcPr/>
                </a:tc>
                <a:tc rowSpan="2" hMerge="1">
                  <a:txBody>
                    <a:bodyPr/>
                    <a:lstStyle/>
                    <a:p>
                      <a:endParaRPr lang="fr-BE"/>
                    </a:p>
                  </a:txBody>
                  <a:tcPr/>
                </a:tc>
                <a:extLst>
                  <a:ext uri="{0D108BD9-81ED-4DB2-BD59-A6C34878D82A}">
                    <a16:rowId xmlns:a16="http://schemas.microsoft.com/office/drawing/2014/main" val="10000"/>
                  </a:ext>
                </a:extLst>
              </a:tr>
              <a:tr h="251692">
                <a:tc vMerge="1">
                  <a:txBody>
                    <a:bodyPr/>
                    <a:lstStyle/>
                    <a:p>
                      <a:endParaRPr lang="fr-BE"/>
                    </a:p>
                  </a:txBody>
                  <a:tcPr/>
                </a:tc>
                <a:tc>
                  <a:txBody>
                    <a:bodyPr/>
                    <a:lstStyle/>
                    <a:p>
                      <a:pPr algn="ctr">
                        <a:lnSpc>
                          <a:spcPct val="107000"/>
                        </a:lnSpc>
                        <a:spcAft>
                          <a:spcPts val="0"/>
                        </a:spcAft>
                      </a:pPr>
                      <a:r>
                        <a:rPr lang="fr-FR" sz="2000" b="1" dirty="0">
                          <a:effectLst/>
                          <a:latin typeface="Calibri" panose="020F0502020204030204" pitchFamily="34" charset="0"/>
                          <a:ea typeface="Calibri" panose="020F0502020204030204" pitchFamily="34" charset="0"/>
                          <a:cs typeface="Times New Roman" panose="02020603050405020304" pitchFamily="18" charset="0"/>
                        </a:rPr>
                        <a:t>Consultations</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effectLst/>
                          <a:latin typeface="Calibri" panose="020F0502020204030204" pitchFamily="34" charset="0"/>
                          <a:ea typeface="Calibri" panose="020F0502020204030204" pitchFamily="34" charset="0"/>
                          <a:cs typeface="Times New Roman" panose="02020603050405020304" pitchFamily="18" charset="0"/>
                        </a:rPr>
                        <a:t>Infiltrations</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effectLst/>
                          <a:latin typeface="Calibri" panose="020F0502020204030204" pitchFamily="34" charset="0"/>
                          <a:ea typeface="Calibri" panose="020F0502020204030204" pitchFamily="34" charset="0"/>
                          <a:cs typeface="Times New Roman" panose="02020603050405020304" pitchFamily="18" charset="0"/>
                        </a:rPr>
                        <a:t>EMG</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endParaRPr lang="fr-BE"/>
                    </a:p>
                  </a:txBody>
                  <a:tcPr/>
                </a:tc>
                <a:tc hMerge="1" vMerge="1">
                  <a:txBody>
                    <a:bodyPr/>
                    <a:lstStyle/>
                    <a:p>
                      <a:endParaRPr lang="fr-BE"/>
                    </a:p>
                  </a:txBody>
                  <a:tcPr/>
                </a:tc>
                <a:tc gridSpan="3" vMerge="1">
                  <a:txBody>
                    <a:bodyPr/>
                    <a:lstStyle/>
                    <a:p>
                      <a:endParaRPr lang="fr-BE"/>
                    </a:p>
                  </a:txBody>
                  <a:tcPr/>
                </a:tc>
                <a:tc hMerge="1" vMerge="1">
                  <a:txBody>
                    <a:bodyPr/>
                    <a:lstStyle/>
                    <a:p>
                      <a:endParaRPr lang="fr-BE"/>
                    </a:p>
                  </a:txBody>
                  <a:tcPr/>
                </a:tc>
                <a:tc hMerge="1" vMerge="1">
                  <a:txBody>
                    <a:bodyPr/>
                    <a:lstStyle/>
                    <a:p>
                      <a:endParaRPr lang="fr-BE"/>
                    </a:p>
                  </a:txBody>
                  <a:tcPr/>
                </a:tc>
                <a:extLst>
                  <a:ext uri="{0D108BD9-81ED-4DB2-BD59-A6C34878D82A}">
                    <a16:rowId xmlns:a16="http://schemas.microsoft.com/office/drawing/2014/main" val="10001"/>
                  </a:ext>
                </a:extLst>
              </a:tr>
              <a:tr h="366627">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Janvier</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358</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10</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20</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gridSpan="3">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4</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fr-BE"/>
                    </a:p>
                  </a:txBody>
                  <a:tcPr/>
                </a:tc>
                <a:tc hMerge="1">
                  <a:txBody>
                    <a:bodyPr/>
                    <a:lstStyle/>
                    <a:p>
                      <a:endParaRPr lang="fr-BE"/>
                    </a:p>
                  </a:txBody>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17,04</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a:lnSpc>
                          <a:spcPct val="107000"/>
                        </a:lnSpc>
                        <a:spcAft>
                          <a:spcPts val="800"/>
                        </a:spcAft>
                      </a:pPr>
                      <a:r>
                        <a:rPr lang="fr-BE" sz="11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461629">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Février</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409</a:t>
                      </a:r>
                      <a:endParaRPr lang="fr-BE"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16</a:t>
                      </a:r>
                      <a:endParaRPr lang="fr-BE"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20</a:t>
                      </a:r>
                      <a:endParaRPr lang="fr-BE"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3">
                  <a:txBody>
                    <a:bodyPr/>
                    <a:lstStyle/>
                    <a:p>
                      <a:pPr algn="ctr">
                        <a:lnSpc>
                          <a:spcPct val="107000"/>
                        </a:lnSpc>
                        <a:spcAft>
                          <a:spcPts val="0"/>
                        </a:spcAft>
                      </a:pPr>
                      <a:r>
                        <a:rPr lang="fr-FR"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a:t>
                      </a:r>
                      <a:endParaRPr lang="fr-BE"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hMerge="1">
                  <a:txBody>
                    <a:bodyPr/>
                    <a:lstStyle/>
                    <a:p>
                      <a:endParaRPr lang="fr-BE"/>
                    </a:p>
                  </a:txBody>
                  <a:tcPr/>
                </a:tc>
                <a:tc>
                  <a:txBody>
                    <a:bodyPr/>
                    <a:lstStyle/>
                    <a:p>
                      <a:pPr algn="ctr">
                        <a:lnSpc>
                          <a:spcPct val="107000"/>
                        </a:lnSpc>
                        <a:spcAft>
                          <a:spcPts val="0"/>
                        </a:spcAft>
                      </a:pPr>
                      <a:r>
                        <a:rPr lang="fr-FR"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21</a:t>
                      </a:r>
                      <a:endParaRPr lang="fr-BE"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l">
                        <a:lnSpc>
                          <a:spcPct val="107000"/>
                        </a:lnSpc>
                        <a:spcAft>
                          <a:spcPts val="800"/>
                        </a:spcAft>
                      </a:pPr>
                      <a:r>
                        <a:rPr lang="fr-BE" sz="11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10003"/>
                  </a:ext>
                </a:extLst>
              </a:tr>
              <a:tr h="461629">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Mars</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384</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09</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28</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3">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4</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hMerge="1">
                  <a:txBody>
                    <a:bodyPr/>
                    <a:lstStyle/>
                    <a:p>
                      <a:endParaRPr lang="fr-BE"/>
                    </a:p>
                  </a:txBody>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18,30</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l">
                        <a:lnSpc>
                          <a:spcPct val="107000"/>
                        </a:lnSpc>
                        <a:spcAft>
                          <a:spcPts val="800"/>
                        </a:spcAft>
                      </a:pPr>
                      <a:r>
                        <a:rPr lang="fr-BE" sz="11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10004"/>
                  </a:ext>
                </a:extLst>
              </a:tr>
              <a:tr h="461629">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Avril</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444</a:t>
                      </a:r>
                      <a:endParaRPr lang="fr-BE"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07</a:t>
                      </a:r>
                      <a:endParaRPr lang="fr-BE"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44</a:t>
                      </a:r>
                      <a:endParaRPr lang="fr-BE"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3">
                  <a:txBody>
                    <a:bodyPr/>
                    <a:lstStyle/>
                    <a:p>
                      <a:pPr algn="ctr">
                        <a:lnSpc>
                          <a:spcPct val="107000"/>
                        </a:lnSpc>
                        <a:spcAft>
                          <a:spcPts val="0"/>
                        </a:spcAft>
                      </a:pPr>
                      <a:r>
                        <a:rPr lang="fr-FR"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a:t>
                      </a:r>
                      <a:endParaRPr lang="fr-BE"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hMerge="1">
                  <a:txBody>
                    <a:bodyPr/>
                    <a:lstStyle/>
                    <a:p>
                      <a:endParaRPr lang="fr-BE"/>
                    </a:p>
                  </a:txBody>
                  <a:tcPr/>
                </a:tc>
                <a:tc>
                  <a:txBody>
                    <a:bodyPr/>
                    <a:lstStyle/>
                    <a:p>
                      <a:pPr algn="ctr">
                        <a:lnSpc>
                          <a:spcPct val="107000"/>
                        </a:lnSpc>
                        <a:spcAft>
                          <a:spcPts val="0"/>
                        </a:spcAft>
                      </a:pPr>
                      <a:r>
                        <a:rPr lang="fr-FR"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21,14</a:t>
                      </a:r>
                      <a:endParaRPr lang="fr-BE"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l">
                        <a:lnSpc>
                          <a:spcPct val="107000"/>
                        </a:lnSpc>
                        <a:spcAft>
                          <a:spcPts val="800"/>
                        </a:spcAft>
                      </a:pPr>
                      <a:r>
                        <a:rPr lang="fr-BE" sz="11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10005"/>
                  </a:ext>
                </a:extLst>
              </a:tr>
              <a:tr h="461629">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Mai</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384</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26</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37</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3">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4</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hMerge="1">
                  <a:txBody>
                    <a:bodyPr/>
                    <a:lstStyle/>
                    <a:p>
                      <a:endParaRPr lang="fr-BE"/>
                    </a:p>
                  </a:txBody>
                  <a:tcPr/>
                </a:tc>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17,66</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l">
                        <a:lnSpc>
                          <a:spcPct val="107000"/>
                        </a:lnSpc>
                        <a:spcAft>
                          <a:spcPts val="800"/>
                        </a:spcAft>
                      </a:pPr>
                      <a:r>
                        <a:rPr lang="fr-BE" sz="11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10006"/>
                  </a:ext>
                </a:extLst>
              </a:tr>
              <a:tr h="461629">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Juin</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378</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05</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36</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3">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4</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hMerge="1">
                  <a:txBody>
                    <a:bodyPr/>
                    <a:lstStyle/>
                    <a:p>
                      <a:endParaRPr lang="fr-BE"/>
                    </a:p>
                  </a:txBody>
                  <a:tcPr/>
                </a:tc>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21</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l">
                        <a:lnSpc>
                          <a:spcPct val="107000"/>
                        </a:lnSpc>
                        <a:spcAft>
                          <a:spcPts val="800"/>
                        </a:spcAft>
                      </a:pPr>
                      <a:r>
                        <a:rPr lang="fr-BE" sz="11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10007"/>
                  </a:ext>
                </a:extLst>
              </a:tr>
              <a:tr h="461629">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Juillet</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469</a:t>
                      </a:r>
                      <a:endParaRPr lang="fr-BE"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08</a:t>
                      </a:r>
                      <a:endParaRPr lang="fr-BE"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54</a:t>
                      </a:r>
                      <a:endParaRPr lang="fr-BE"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3">
                  <a:txBody>
                    <a:bodyPr/>
                    <a:lstStyle/>
                    <a:p>
                      <a:pPr algn="ctr">
                        <a:lnSpc>
                          <a:spcPct val="107000"/>
                        </a:lnSpc>
                        <a:spcAft>
                          <a:spcPts val="0"/>
                        </a:spcAft>
                      </a:pPr>
                      <a:r>
                        <a:rPr lang="fr-FR"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a:t>
                      </a:r>
                      <a:endParaRPr lang="fr-BE"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hMerge="1">
                  <a:txBody>
                    <a:bodyPr/>
                    <a:lstStyle/>
                    <a:p>
                      <a:endParaRPr lang="fr-BE"/>
                    </a:p>
                  </a:txBody>
                  <a:tcPr/>
                </a:tc>
                <a:tc>
                  <a:txBody>
                    <a:bodyPr/>
                    <a:lstStyle/>
                    <a:p>
                      <a:pPr algn="ctr">
                        <a:lnSpc>
                          <a:spcPct val="107000"/>
                        </a:lnSpc>
                        <a:spcAft>
                          <a:spcPts val="0"/>
                        </a:spcAft>
                      </a:pPr>
                      <a:r>
                        <a:rPr lang="fr-FR"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34,28</a:t>
                      </a:r>
                      <a:endParaRPr lang="fr-BE"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l">
                        <a:lnSpc>
                          <a:spcPct val="107000"/>
                        </a:lnSpc>
                        <a:spcAft>
                          <a:spcPts val="800"/>
                        </a:spcAft>
                      </a:pPr>
                      <a:r>
                        <a:rPr lang="fr-BE" sz="11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10008"/>
                  </a:ext>
                </a:extLst>
              </a:tr>
              <a:tr h="461629">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Août</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442</a:t>
                      </a:r>
                      <a:endParaRPr lang="fr-BE"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06</a:t>
                      </a:r>
                      <a:endParaRPr lang="fr-BE"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34</a:t>
                      </a:r>
                      <a:endParaRPr lang="fr-BE"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3">
                  <a:txBody>
                    <a:bodyPr/>
                    <a:lstStyle/>
                    <a:p>
                      <a:pPr algn="ctr">
                        <a:lnSpc>
                          <a:spcPct val="107000"/>
                        </a:lnSpc>
                        <a:spcAft>
                          <a:spcPts val="0"/>
                        </a:spcAft>
                      </a:pPr>
                      <a:r>
                        <a:rPr lang="fr-FR"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a:t>
                      </a:r>
                      <a:endParaRPr lang="fr-BE"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hMerge="1">
                  <a:txBody>
                    <a:bodyPr/>
                    <a:lstStyle/>
                    <a:p>
                      <a:endParaRPr lang="fr-BE"/>
                    </a:p>
                  </a:txBody>
                  <a:tcPr/>
                </a:tc>
                <a:tc>
                  <a:txBody>
                    <a:bodyPr/>
                    <a:lstStyle/>
                    <a:p>
                      <a:pPr algn="ctr">
                        <a:lnSpc>
                          <a:spcPct val="107000"/>
                        </a:lnSpc>
                        <a:spcAft>
                          <a:spcPts val="0"/>
                        </a:spcAft>
                      </a:pPr>
                      <a:r>
                        <a:rPr lang="fr-FR"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21</a:t>
                      </a:r>
                      <a:endParaRPr lang="fr-BE"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l">
                        <a:lnSpc>
                          <a:spcPct val="107000"/>
                        </a:lnSpc>
                        <a:spcAft>
                          <a:spcPts val="800"/>
                        </a:spcAft>
                      </a:pPr>
                      <a:r>
                        <a:rPr lang="fr-BE" sz="11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10009"/>
                  </a:ext>
                </a:extLst>
              </a:tr>
              <a:tr h="461629">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Septembre</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375</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00</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16</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tc gridSpan="3">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3</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fr-BE"/>
                    </a:p>
                  </a:txBody>
                  <a:tcPr/>
                </a:tc>
                <a:tc hMerge="1">
                  <a:txBody>
                    <a:bodyPr/>
                    <a:lstStyle/>
                    <a:p>
                      <a:endParaRPr lang="fr-BE"/>
                    </a:p>
                  </a:txBody>
                  <a:tcPr/>
                </a:tc>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18</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fr-BE" sz="11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10010"/>
                  </a:ext>
                </a:extLst>
              </a:tr>
              <a:tr h="461629">
                <a:tc>
                  <a:txBody>
                    <a:bodyPr/>
                    <a:lstStyle/>
                    <a:p>
                      <a:pPr algn="ctr">
                        <a:lnSpc>
                          <a:spcPct val="107000"/>
                        </a:lnSpc>
                        <a:spcAft>
                          <a:spcPts val="0"/>
                        </a:spcAft>
                      </a:pPr>
                      <a:r>
                        <a:rPr lang="fr-FR" sz="2000" b="1">
                          <a:effectLst/>
                          <a:latin typeface="Calibri" panose="020F0502020204030204" pitchFamily="34" charset="0"/>
                          <a:ea typeface="Calibri" panose="020F0502020204030204" pitchFamily="34" charset="0"/>
                          <a:cs typeface="Times New Roman" panose="02020603050405020304" pitchFamily="18" charset="0"/>
                        </a:rPr>
                        <a:t>Total</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dirty="0">
                          <a:effectLst/>
                          <a:latin typeface="Calibri" panose="020F0502020204030204" pitchFamily="34" charset="0"/>
                          <a:ea typeface="Calibri" panose="020F0502020204030204" pitchFamily="34" charset="0"/>
                          <a:cs typeface="Times New Roman" panose="02020603050405020304" pitchFamily="18" charset="0"/>
                        </a:rPr>
                        <a:t>3.643</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effectLst/>
                          <a:latin typeface="Calibri" panose="020F0502020204030204" pitchFamily="34" charset="0"/>
                          <a:ea typeface="Calibri" panose="020F0502020204030204" pitchFamily="34" charset="0"/>
                          <a:cs typeface="Times New Roman" panose="02020603050405020304" pitchFamily="18" charset="0"/>
                        </a:rPr>
                        <a:t>87</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a:lnSpc>
                          <a:spcPct val="107000"/>
                        </a:lnSpc>
                        <a:spcAft>
                          <a:spcPts val="0"/>
                        </a:spcAft>
                      </a:pPr>
                      <a:r>
                        <a:rPr lang="fr-FR" sz="2000" b="1" dirty="0" smtClean="0">
                          <a:effectLst/>
                          <a:latin typeface="Calibri" panose="020F0502020204030204" pitchFamily="34" charset="0"/>
                          <a:ea typeface="Calibri" panose="020F0502020204030204" pitchFamily="34" charset="0"/>
                          <a:cs typeface="Times New Roman" panose="02020603050405020304" pitchFamily="18" charset="0"/>
                        </a:rPr>
                        <a:t>  289</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BE"/>
                    </a:p>
                  </a:txBody>
                  <a:tcPr/>
                </a:tc>
                <a:tc>
                  <a:txBody>
                    <a:bodyPr/>
                    <a:lstStyle/>
                    <a:p>
                      <a:pPr algn="l">
                        <a:lnSpc>
                          <a:spcPct val="107000"/>
                        </a:lnSpc>
                        <a:spcAft>
                          <a:spcPts val="0"/>
                        </a:spcAft>
                      </a:pPr>
                      <a:r>
                        <a:rPr lang="fr-FR" sz="2000" b="1" dirty="0">
                          <a:effectLst/>
                          <a:latin typeface="Calibri" panose="020F0502020204030204" pitchFamily="34" charset="0"/>
                          <a:ea typeface="Calibri" panose="020F0502020204030204" pitchFamily="34" charset="0"/>
                          <a:cs typeface="Times New Roman" panose="02020603050405020304" pitchFamily="18" charset="0"/>
                        </a:rPr>
                        <a:t>       </a:t>
                      </a:r>
                      <a:r>
                        <a:rPr lang="fr-FR" sz="20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fr-FR" sz="2000" b="1" dirty="0">
                          <a:effectLst/>
                          <a:latin typeface="Calibri" panose="020F0502020204030204" pitchFamily="34" charset="0"/>
                          <a:ea typeface="Calibri" panose="020F0502020204030204" pitchFamily="34" charset="0"/>
                          <a:cs typeface="Times New Roman" panose="02020603050405020304" pitchFamily="18" charset="0"/>
                        </a:rPr>
                        <a:t>4</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a:lnSpc>
                          <a:spcPct val="107000"/>
                        </a:lnSpc>
                        <a:spcAft>
                          <a:spcPts val="0"/>
                        </a:spcAft>
                      </a:pPr>
                      <a:r>
                        <a:rPr lang="fr-FR" sz="2000" b="1" dirty="0">
                          <a:effectLst/>
                          <a:latin typeface="Calibri" panose="020F0502020204030204" pitchFamily="34" charset="0"/>
                          <a:ea typeface="Calibri" panose="020F0502020204030204" pitchFamily="34" charset="0"/>
                          <a:cs typeface="Times New Roman" panose="02020603050405020304" pitchFamily="18" charset="0"/>
                        </a:rPr>
                        <a:t>                        </a:t>
                      </a:r>
                      <a:r>
                        <a:rPr lang="fr-FR" sz="20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fr-FR" sz="2000" b="1" dirty="0">
                          <a:effectLst/>
                          <a:latin typeface="Calibri" panose="020F0502020204030204" pitchFamily="34" charset="0"/>
                          <a:ea typeface="Calibri" panose="020F0502020204030204" pitchFamily="34" charset="0"/>
                          <a:cs typeface="Times New Roman" panose="02020603050405020304" pitchFamily="18" charset="0"/>
                        </a:rPr>
                        <a:t>18,94  </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BE"/>
                    </a:p>
                  </a:txBody>
                  <a:tcPr/>
                </a:tc>
                <a:tc>
                  <a:txBody>
                    <a:bodyPr/>
                    <a:lstStyle/>
                    <a:p>
                      <a:pPr algn="l">
                        <a:lnSpc>
                          <a:spcPct val="107000"/>
                        </a:lnSpc>
                        <a:spcAft>
                          <a:spcPts val="800"/>
                        </a:spcAft>
                      </a:pPr>
                      <a:r>
                        <a:rPr lang="fr-BE"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10011"/>
                  </a:ext>
                </a:extLst>
              </a:tr>
            </a:tbl>
          </a:graphicData>
        </a:graphic>
      </p:graphicFrame>
      <p:graphicFrame>
        <p:nvGraphicFramePr>
          <p:cNvPr id="8" name="Tableau 7"/>
          <p:cNvGraphicFramePr>
            <a:graphicFrameLocks noGrp="1"/>
          </p:cNvGraphicFramePr>
          <p:nvPr>
            <p:extLst>
              <p:ext uri="{D42A27DB-BD31-4B8C-83A1-F6EECF244321}">
                <p14:modId xmlns:p14="http://schemas.microsoft.com/office/powerpoint/2010/main" val="3177079661"/>
              </p:ext>
            </p:extLst>
          </p:nvPr>
        </p:nvGraphicFramePr>
        <p:xfrm>
          <a:off x="618821" y="274321"/>
          <a:ext cx="11233248" cy="1010984"/>
        </p:xfrm>
        <a:graphic>
          <a:graphicData uri="http://schemas.openxmlformats.org/drawingml/2006/table">
            <a:tbl>
              <a:tblPr firstRow="1" firstCol="1" bandRow="1"/>
              <a:tblGrid>
                <a:gridCol w="11233248">
                  <a:extLst>
                    <a:ext uri="{9D8B030D-6E8A-4147-A177-3AD203B41FA5}">
                      <a16:colId xmlns:a16="http://schemas.microsoft.com/office/drawing/2014/main" val="20000"/>
                    </a:ext>
                  </a:extLst>
                </a:gridCol>
              </a:tblGrid>
              <a:tr h="888274">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FR" sz="2400" b="1" u="none" dirty="0" smtClean="0">
                          <a:effectLst/>
                          <a:latin typeface="Calibri" panose="020F0502020204030204" pitchFamily="34" charset="0"/>
                          <a:ea typeface="Calibri" panose="020F0502020204030204" pitchFamily="34" charset="0"/>
                          <a:cs typeface="Times New Roman" panose="02020603050405020304" pitchFamily="18" charset="0"/>
                        </a:rPr>
                        <a:t>Tableau I </a:t>
                      </a:r>
                      <a:r>
                        <a:rPr lang="fr-FR" sz="2400" b="1" dirty="0" smtClean="0">
                          <a:effectLst/>
                          <a:latin typeface="Calibri" panose="020F0502020204030204" pitchFamily="34" charset="0"/>
                          <a:ea typeface="Calibri" panose="020F0502020204030204" pitchFamily="34" charset="0"/>
                          <a:cs typeface="Times New Roman" panose="02020603050405020304" pitchFamily="18" charset="0"/>
                        </a:rPr>
                        <a:t>: Point </a:t>
                      </a:r>
                      <a:r>
                        <a:rPr lang="fr-FR" sz="2400" b="1" dirty="0">
                          <a:effectLst/>
                          <a:latin typeface="Calibri" panose="020F0502020204030204" pitchFamily="34" charset="0"/>
                          <a:ea typeface="Calibri" panose="020F0502020204030204" pitchFamily="34" charset="0"/>
                          <a:cs typeface="Times New Roman" panose="02020603050405020304" pitchFamily="18" charset="0"/>
                        </a:rPr>
                        <a:t>des activités médicales réalisées pendant les trois premiers trimestres de l’année 2019 </a:t>
                      </a:r>
                      <a:endParaRPr lang="fr-BE"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fr-FR" sz="1400" b="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fr-B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4" name="Espace réservé du numéro de diapositive 3"/>
          <p:cNvSpPr>
            <a:spLocks noGrp="1"/>
          </p:cNvSpPr>
          <p:nvPr>
            <p:ph type="sldNum" sz="quarter" idx="12"/>
          </p:nvPr>
        </p:nvSpPr>
        <p:spPr/>
        <p:txBody>
          <a:bodyPr/>
          <a:lstStyle/>
          <a:p>
            <a:fld id="{D57F1E4F-1CFF-5643-939E-217C01CDF565}" type="slidenum">
              <a:rPr lang="en-US" smtClean="0"/>
              <a:pPr/>
              <a:t>22</a:t>
            </a:fld>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3236904173"/>
              </p:ext>
            </p:extLst>
          </p:nvPr>
        </p:nvGraphicFramePr>
        <p:xfrm>
          <a:off x="888275" y="1058091"/>
          <a:ext cx="9052558" cy="5799911"/>
        </p:xfrm>
        <a:graphic>
          <a:graphicData uri="http://schemas.openxmlformats.org/drawingml/2006/table">
            <a:tbl>
              <a:tblPr firstRow="1" firstCol="1" bandRow="1"/>
              <a:tblGrid>
                <a:gridCol w="1799344">
                  <a:extLst>
                    <a:ext uri="{9D8B030D-6E8A-4147-A177-3AD203B41FA5}">
                      <a16:colId xmlns:a16="http://schemas.microsoft.com/office/drawing/2014/main" val="20000"/>
                    </a:ext>
                  </a:extLst>
                </a:gridCol>
                <a:gridCol w="508349">
                  <a:extLst>
                    <a:ext uri="{9D8B030D-6E8A-4147-A177-3AD203B41FA5}">
                      <a16:colId xmlns:a16="http://schemas.microsoft.com/office/drawing/2014/main" val="20001"/>
                    </a:ext>
                  </a:extLst>
                </a:gridCol>
                <a:gridCol w="3225209">
                  <a:extLst>
                    <a:ext uri="{9D8B030D-6E8A-4147-A177-3AD203B41FA5}">
                      <a16:colId xmlns:a16="http://schemas.microsoft.com/office/drawing/2014/main" val="20002"/>
                    </a:ext>
                  </a:extLst>
                </a:gridCol>
                <a:gridCol w="508349">
                  <a:extLst>
                    <a:ext uri="{9D8B030D-6E8A-4147-A177-3AD203B41FA5}">
                      <a16:colId xmlns:a16="http://schemas.microsoft.com/office/drawing/2014/main" val="20003"/>
                    </a:ext>
                  </a:extLst>
                </a:gridCol>
                <a:gridCol w="3011307">
                  <a:extLst>
                    <a:ext uri="{9D8B030D-6E8A-4147-A177-3AD203B41FA5}">
                      <a16:colId xmlns:a16="http://schemas.microsoft.com/office/drawing/2014/main" val="20004"/>
                    </a:ext>
                  </a:extLst>
                </a:gridCol>
              </a:tblGrid>
              <a:tr h="313406">
                <a:tc>
                  <a:txBody>
                    <a:bodyPr/>
                    <a:lstStyle/>
                    <a:p>
                      <a:pPr algn="ctr">
                        <a:lnSpc>
                          <a:spcPct val="107000"/>
                        </a:lnSpc>
                        <a:spcAft>
                          <a:spcPts val="0"/>
                        </a:spcAft>
                      </a:pPr>
                      <a:r>
                        <a:rPr lang="fr-FR" sz="1600" b="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0"/>
                        </a:spcAft>
                      </a:pPr>
                      <a:r>
                        <a:rPr lang="fr-FR" sz="1600" b="1" dirty="0" smtClean="0">
                          <a:effectLst/>
                          <a:latin typeface="Calibri" panose="020F0502020204030204" pitchFamily="34" charset="0"/>
                          <a:ea typeface="Calibri" panose="020F0502020204030204" pitchFamily="34" charset="0"/>
                          <a:cs typeface="Times New Roman" panose="02020603050405020304" pitchFamily="18" charset="0"/>
                        </a:rPr>
                        <a:t>                 Montant </a:t>
                      </a:r>
                      <a:r>
                        <a:rPr lang="fr-FR" sz="1600" b="1" dirty="0">
                          <a:effectLst/>
                          <a:latin typeface="Calibri" panose="020F0502020204030204" pitchFamily="34" charset="0"/>
                          <a:ea typeface="Calibri" panose="020F0502020204030204" pitchFamily="34" charset="0"/>
                          <a:cs typeface="Times New Roman" panose="02020603050405020304" pitchFamily="18" charset="0"/>
                        </a:rPr>
                        <a:t>facturé (F CFA)</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BE"/>
                    </a:p>
                  </a:txBody>
                  <a:tcPr/>
                </a:tc>
                <a:tc gridSpan="2">
                  <a:txBody>
                    <a:bodyPr/>
                    <a:lstStyle/>
                    <a:p>
                      <a:pPr algn="l">
                        <a:lnSpc>
                          <a:spcPct val="107000"/>
                        </a:lnSpc>
                        <a:spcAft>
                          <a:spcPts val="0"/>
                        </a:spcAft>
                      </a:pPr>
                      <a:r>
                        <a:rPr lang="fr-FR" sz="1600" b="1" dirty="0" smtClean="0">
                          <a:effectLst/>
                          <a:latin typeface="Calibri" panose="020F0502020204030204" pitchFamily="34" charset="0"/>
                          <a:ea typeface="Calibri" panose="020F0502020204030204" pitchFamily="34" charset="0"/>
                          <a:cs typeface="Times New Roman" panose="02020603050405020304" pitchFamily="18" charset="0"/>
                        </a:rPr>
                        <a:t>                    Montant </a:t>
                      </a:r>
                      <a:r>
                        <a:rPr lang="fr-FR" sz="1600" b="1" dirty="0">
                          <a:effectLst/>
                          <a:latin typeface="Calibri" panose="020F0502020204030204" pitchFamily="34" charset="0"/>
                          <a:ea typeface="Calibri" panose="020F0502020204030204" pitchFamily="34" charset="0"/>
                          <a:cs typeface="Times New Roman" panose="02020603050405020304" pitchFamily="18" charset="0"/>
                        </a:rPr>
                        <a:t>payé (F CFA)</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BE"/>
                    </a:p>
                  </a:txBody>
                  <a:tcPr/>
                </a:tc>
                <a:extLst>
                  <a:ext uri="{0D108BD9-81ED-4DB2-BD59-A6C34878D82A}">
                    <a16:rowId xmlns:a16="http://schemas.microsoft.com/office/drawing/2014/main" val="10000"/>
                  </a:ext>
                </a:extLst>
              </a:tr>
              <a:tr h="539966">
                <a:tc gridSpan="2">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Janvier</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fr-BE"/>
                    </a:p>
                  </a:txBody>
                  <a:tcPr/>
                </a:tc>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3.175.600</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1.101.000</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fr-BE"/>
                    </a:p>
                  </a:txBody>
                  <a:tcPr/>
                </a:tc>
                <a:extLst>
                  <a:ext uri="{0D108BD9-81ED-4DB2-BD59-A6C34878D82A}">
                    <a16:rowId xmlns:a16="http://schemas.microsoft.com/office/drawing/2014/main" val="10001"/>
                  </a:ext>
                </a:extLst>
              </a:tr>
              <a:tr h="539966">
                <a:tc gridSpan="2">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Février</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2.866.400</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2">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989.900</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extLst>
                  <a:ext uri="{0D108BD9-81ED-4DB2-BD59-A6C34878D82A}">
                    <a16:rowId xmlns:a16="http://schemas.microsoft.com/office/drawing/2014/main" val="10002"/>
                  </a:ext>
                </a:extLst>
              </a:tr>
              <a:tr h="539966">
                <a:tc gridSpan="2">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Mars</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3.173.900</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2">
                  <a:txBody>
                    <a:bodyPr/>
                    <a:lstStyle/>
                    <a:p>
                      <a:pPr algn="ctr">
                        <a:lnSpc>
                          <a:spcPct val="107000"/>
                        </a:lnSpc>
                        <a:spcAft>
                          <a:spcPts val="0"/>
                        </a:spcAft>
                      </a:pPr>
                      <a:r>
                        <a:rPr lang="fr-FR"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1.985.600</a:t>
                      </a:r>
                      <a:endParaRPr lang="fr-BE"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extLst>
                  <a:ext uri="{0D108BD9-81ED-4DB2-BD59-A6C34878D82A}">
                    <a16:rowId xmlns:a16="http://schemas.microsoft.com/office/drawing/2014/main" val="10003"/>
                  </a:ext>
                </a:extLst>
              </a:tr>
              <a:tr h="539966">
                <a:tc gridSpan="2">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Avril</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a:txBody>
                    <a:bodyPr/>
                    <a:lstStyle/>
                    <a:p>
                      <a:pPr algn="ctr">
                        <a:lnSpc>
                          <a:spcPct val="107000"/>
                        </a:lnSpc>
                        <a:spcAft>
                          <a:spcPts val="0"/>
                        </a:spcAft>
                      </a:pPr>
                      <a:r>
                        <a:rPr lang="fr-FR"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4.249.700</a:t>
                      </a:r>
                      <a:endParaRPr lang="fr-BE"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2">
                  <a:txBody>
                    <a:bodyPr/>
                    <a:lstStyle/>
                    <a:p>
                      <a:pPr algn="ctr">
                        <a:lnSpc>
                          <a:spcPct val="107000"/>
                        </a:lnSpc>
                        <a:spcAft>
                          <a:spcPts val="0"/>
                        </a:spcAft>
                      </a:pPr>
                      <a:r>
                        <a:rPr lang="fr-FR"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564.460</a:t>
                      </a:r>
                      <a:endParaRPr lang="fr-BE"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extLst>
                  <a:ext uri="{0D108BD9-81ED-4DB2-BD59-A6C34878D82A}">
                    <a16:rowId xmlns:a16="http://schemas.microsoft.com/office/drawing/2014/main" val="10004"/>
                  </a:ext>
                </a:extLst>
              </a:tr>
              <a:tr h="539966">
                <a:tc gridSpan="2">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Mai</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a:txBody>
                    <a:bodyPr/>
                    <a:lstStyle/>
                    <a:p>
                      <a:pPr algn="ctr">
                        <a:lnSpc>
                          <a:spcPct val="107000"/>
                        </a:lnSpc>
                        <a:spcAft>
                          <a:spcPts val="0"/>
                        </a:spcAft>
                      </a:pPr>
                      <a:r>
                        <a:rPr lang="fr-FR"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3.801.700</a:t>
                      </a:r>
                      <a:endParaRPr lang="fr-BE"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2">
                  <a:txBody>
                    <a:bodyPr/>
                    <a:lstStyle/>
                    <a:p>
                      <a:pPr algn="ctr">
                        <a:lnSpc>
                          <a:spcPct val="107000"/>
                        </a:lnSpc>
                        <a:spcAft>
                          <a:spcPts val="0"/>
                        </a:spcAft>
                      </a:pPr>
                      <a:r>
                        <a:rPr lang="fr-FR"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1.167.640</a:t>
                      </a:r>
                      <a:endParaRPr lang="fr-BE"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extLst>
                  <a:ext uri="{0D108BD9-81ED-4DB2-BD59-A6C34878D82A}">
                    <a16:rowId xmlns:a16="http://schemas.microsoft.com/office/drawing/2014/main" val="10005"/>
                  </a:ext>
                </a:extLst>
              </a:tr>
              <a:tr h="539966">
                <a:tc gridSpan="2">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Juin</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2.939.300</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2">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1.238.580</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extLst>
                  <a:ext uri="{0D108BD9-81ED-4DB2-BD59-A6C34878D82A}">
                    <a16:rowId xmlns:a16="http://schemas.microsoft.com/office/drawing/2014/main" val="10006"/>
                  </a:ext>
                </a:extLst>
              </a:tr>
              <a:tr h="539966">
                <a:tc gridSpan="2">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Juillet</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a:txBody>
                    <a:bodyPr/>
                    <a:lstStyle/>
                    <a:p>
                      <a:pPr algn="ctr">
                        <a:lnSpc>
                          <a:spcPct val="107000"/>
                        </a:lnSpc>
                        <a:spcAft>
                          <a:spcPts val="0"/>
                        </a:spcAft>
                      </a:pPr>
                      <a:r>
                        <a:rPr lang="fr-FR"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4.159.800</a:t>
                      </a:r>
                      <a:endParaRPr lang="fr-BE"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2">
                  <a:txBody>
                    <a:bodyPr/>
                    <a:lstStyle/>
                    <a:p>
                      <a:pPr algn="ctr">
                        <a:lnSpc>
                          <a:spcPct val="107000"/>
                        </a:lnSpc>
                        <a:spcAft>
                          <a:spcPts val="0"/>
                        </a:spcAft>
                      </a:pPr>
                      <a:r>
                        <a:rPr lang="fr-FR" sz="2000" b="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1.675.480</a:t>
                      </a:r>
                      <a:endParaRPr lang="fr-BE" sz="2800" b="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extLst>
                  <a:ext uri="{0D108BD9-81ED-4DB2-BD59-A6C34878D82A}">
                    <a16:rowId xmlns:a16="http://schemas.microsoft.com/office/drawing/2014/main" val="10007"/>
                  </a:ext>
                </a:extLst>
              </a:tr>
              <a:tr h="539966">
                <a:tc gridSpan="2">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Août</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3.303.500</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2">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1.532.760</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extLst>
                  <a:ext uri="{0D108BD9-81ED-4DB2-BD59-A6C34878D82A}">
                    <a16:rowId xmlns:a16="http://schemas.microsoft.com/office/drawing/2014/main" val="10008"/>
                  </a:ext>
                </a:extLst>
              </a:tr>
              <a:tr h="539966">
                <a:tc gridSpan="2">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Septembre</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fr-BE"/>
                    </a:p>
                  </a:txBody>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2.386.400</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1.028.860</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fr-BE"/>
                    </a:p>
                  </a:txBody>
                  <a:tcPr/>
                </a:tc>
                <a:extLst>
                  <a:ext uri="{0D108BD9-81ED-4DB2-BD59-A6C34878D82A}">
                    <a16:rowId xmlns:a16="http://schemas.microsoft.com/office/drawing/2014/main" val="10009"/>
                  </a:ext>
                </a:extLst>
              </a:tr>
              <a:tr h="626811">
                <a:tc>
                  <a:txBody>
                    <a:bodyPr/>
                    <a:lstStyle/>
                    <a:p>
                      <a:pPr algn="ctr">
                        <a:lnSpc>
                          <a:spcPct val="107000"/>
                        </a:lnSpc>
                        <a:spcAft>
                          <a:spcPts val="0"/>
                        </a:spcAft>
                      </a:pPr>
                      <a:r>
                        <a:rPr lang="fr-FR" sz="1800" b="1" dirty="0" smtClean="0">
                          <a:effectLst/>
                          <a:latin typeface="Calibri" panose="020F0502020204030204" pitchFamily="34" charset="0"/>
                          <a:ea typeface="Calibri" panose="020F0502020204030204" pitchFamily="34" charset="0"/>
                          <a:cs typeface="Times New Roman" panose="02020603050405020304" pitchFamily="18" charset="0"/>
                        </a:rPr>
                        <a:t>                                 Total</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07000"/>
                        </a:lnSpc>
                        <a:spcAft>
                          <a:spcPts val="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   </a:t>
                      </a:r>
                      <a:r>
                        <a:rPr lang="fr-FR" sz="18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30.056.300  </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BE"/>
                    </a:p>
                  </a:txBody>
                  <a:tcPr/>
                </a:tc>
                <a:tc hMerge="1">
                  <a:txBody>
                    <a:bodyPr/>
                    <a:lstStyle/>
                    <a:p>
                      <a:endParaRPr lang="fr-BE"/>
                    </a:p>
                  </a:txBody>
                  <a:tcPr/>
                </a:tc>
                <a:tc>
                  <a:txBody>
                    <a:bodyPr/>
                    <a:lstStyle/>
                    <a:p>
                      <a:pPr algn="l">
                        <a:lnSpc>
                          <a:spcPct val="107000"/>
                        </a:lnSpc>
                        <a:spcAft>
                          <a:spcPts val="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    </a:t>
                      </a:r>
                      <a:r>
                        <a:rPr lang="fr-FR" sz="18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fr-FR" sz="1800" b="1"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fr-FR" sz="18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11.284.280</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graphicFrame>
        <p:nvGraphicFramePr>
          <p:cNvPr id="6" name="Tableau 5"/>
          <p:cNvGraphicFramePr>
            <a:graphicFrameLocks noGrp="1"/>
          </p:cNvGraphicFramePr>
          <p:nvPr>
            <p:extLst>
              <p:ext uri="{D42A27DB-BD31-4B8C-83A1-F6EECF244321}">
                <p14:modId xmlns:p14="http://schemas.microsoft.com/office/powerpoint/2010/main" val="126367726"/>
              </p:ext>
            </p:extLst>
          </p:nvPr>
        </p:nvGraphicFramePr>
        <p:xfrm>
          <a:off x="1097280" y="222069"/>
          <a:ext cx="9223193" cy="1174052"/>
        </p:xfrm>
        <a:graphic>
          <a:graphicData uri="http://schemas.openxmlformats.org/drawingml/2006/table">
            <a:tbl>
              <a:tblPr firstRow="1" firstCol="1" bandRow="1"/>
              <a:tblGrid>
                <a:gridCol w="9223193">
                  <a:extLst>
                    <a:ext uri="{9D8B030D-6E8A-4147-A177-3AD203B41FA5}">
                      <a16:colId xmlns:a16="http://schemas.microsoft.com/office/drawing/2014/main" val="20000"/>
                    </a:ext>
                  </a:extLst>
                </a:gridCol>
              </a:tblGrid>
              <a:tr h="809897">
                <a:tc>
                  <a:txBody>
                    <a:bodyPr/>
                    <a:lstStyle/>
                    <a:p>
                      <a:pPr algn="just">
                        <a:lnSpc>
                          <a:spcPct val="107000"/>
                        </a:lnSpc>
                        <a:spcAft>
                          <a:spcPts val="0"/>
                        </a:spcAft>
                      </a:pPr>
                      <a:r>
                        <a:rPr lang="fr-FR" sz="2400" b="1" u="none" dirty="0" smtClean="0">
                          <a:effectLst/>
                          <a:latin typeface="Calibri" panose="020F0502020204030204" pitchFamily="34" charset="0"/>
                          <a:ea typeface="Calibri" panose="020F0502020204030204" pitchFamily="34" charset="0"/>
                          <a:cs typeface="Times New Roman" panose="02020603050405020304" pitchFamily="18" charset="0"/>
                        </a:rPr>
                        <a:t>Tableau II </a:t>
                      </a:r>
                      <a:r>
                        <a:rPr lang="fr-FR" sz="2400" b="1" dirty="0" smtClean="0">
                          <a:effectLst/>
                          <a:latin typeface="Calibri" panose="020F0502020204030204" pitchFamily="34" charset="0"/>
                          <a:ea typeface="Calibri" panose="020F0502020204030204" pitchFamily="34" charset="0"/>
                          <a:cs typeface="Times New Roman" panose="02020603050405020304" pitchFamily="18" charset="0"/>
                        </a:rPr>
                        <a:t>: Point </a:t>
                      </a:r>
                      <a:r>
                        <a:rPr lang="fr-FR" sz="2400" b="1" dirty="0">
                          <a:effectLst/>
                          <a:latin typeface="Calibri" panose="020F0502020204030204" pitchFamily="34" charset="0"/>
                          <a:ea typeface="Calibri" panose="020F0502020204030204" pitchFamily="34" charset="0"/>
                          <a:cs typeface="Times New Roman" panose="02020603050405020304" pitchFamily="18" charset="0"/>
                        </a:rPr>
                        <a:t>des recettes liées aux activités des médecins pendant les trois premiers trimestres de l’année 2019</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fr-FR" sz="2400" b="1" dirty="0">
                          <a:effectLst/>
                          <a:latin typeface="Calibri" panose="020F0502020204030204" pitchFamily="34" charset="0"/>
                          <a:ea typeface="Calibri" panose="020F0502020204030204" pitchFamily="34" charset="0"/>
                          <a:cs typeface="Times New Roman" panose="02020603050405020304" pitchFamily="18" charset="0"/>
                        </a:rPr>
                        <a:t>  </a:t>
                      </a:r>
                      <a:endParaRPr lang="fr-BE" sz="32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4" name="Espace réservé du numéro de diapositive 3"/>
          <p:cNvSpPr>
            <a:spLocks noGrp="1"/>
          </p:cNvSpPr>
          <p:nvPr>
            <p:ph type="sldNum" sz="quarter" idx="12"/>
          </p:nvPr>
        </p:nvSpPr>
        <p:spPr/>
        <p:txBody>
          <a:bodyPr/>
          <a:lstStyle/>
          <a:p>
            <a:fld id="{D57F1E4F-1CFF-5643-939E-217C01CDF565}" type="slidenum">
              <a:rPr lang="en-US" smtClean="0"/>
              <a:pPr/>
              <a:t>23</a:t>
            </a:fld>
            <a:endParaRPr lang="en-US" dirty="0"/>
          </a:p>
        </p:txBody>
      </p:sp>
    </p:spTree>
    <p:extLst>
      <p:ext uri="{BB962C8B-B14F-4D97-AF65-F5344CB8AC3E}">
        <p14:creationId xmlns:p14="http://schemas.microsoft.com/office/powerpoint/2010/main" val="5920816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279112851"/>
              </p:ext>
            </p:extLst>
          </p:nvPr>
        </p:nvGraphicFramePr>
        <p:xfrm>
          <a:off x="483325" y="1196754"/>
          <a:ext cx="11181295" cy="4775922"/>
        </p:xfrm>
        <a:graphic>
          <a:graphicData uri="http://schemas.openxmlformats.org/drawingml/2006/table">
            <a:tbl>
              <a:tblPr firstRow="1" firstCol="1" bandRow="1"/>
              <a:tblGrid>
                <a:gridCol w="1880041">
                  <a:extLst>
                    <a:ext uri="{9D8B030D-6E8A-4147-A177-3AD203B41FA5}">
                      <a16:colId xmlns:a16="http://schemas.microsoft.com/office/drawing/2014/main" val="20000"/>
                    </a:ext>
                  </a:extLst>
                </a:gridCol>
                <a:gridCol w="1484242">
                  <a:extLst>
                    <a:ext uri="{9D8B030D-6E8A-4147-A177-3AD203B41FA5}">
                      <a16:colId xmlns:a16="http://schemas.microsoft.com/office/drawing/2014/main" val="20001"/>
                    </a:ext>
                  </a:extLst>
                </a:gridCol>
                <a:gridCol w="1286344">
                  <a:extLst>
                    <a:ext uri="{9D8B030D-6E8A-4147-A177-3AD203B41FA5}">
                      <a16:colId xmlns:a16="http://schemas.microsoft.com/office/drawing/2014/main" val="20002"/>
                    </a:ext>
                  </a:extLst>
                </a:gridCol>
                <a:gridCol w="197901">
                  <a:extLst>
                    <a:ext uri="{9D8B030D-6E8A-4147-A177-3AD203B41FA5}">
                      <a16:colId xmlns:a16="http://schemas.microsoft.com/office/drawing/2014/main" val="20003"/>
                    </a:ext>
                  </a:extLst>
                </a:gridCol>
                <a:gridCol w="2176811">
                  <a:extLst>
                    <a:ext uri="{9D8B030D-6E8A-4147-A177-3AD203B41FA5}">
                      <a16:colId xmlns:a16="http://schemas.microsoft.com/office/drawing/2014/main" val="20004"/>
                    </a:ext>
                  </a:extLst>
                </a:gridCol>
                <a:gridCol w="1393278">
                  <a:extLst>
                    <a:ext uri="{9D8B030D-6E8A-4147-A177-3AD203B41FA5}">
                      <a16:colId xmlns:a16="http://schemas.microsoft.com/office/drawing/2014/main" val="20005"/>
                    </a:ext>
                  </a:extLst>
                </a:gridCol>
                <a:gridCol w="1393278">
                  <a:extLst>
                    <a:ext uri="{9D8B030D-6E8A-4147-A177-3AD203B41FA5}">
                      <a16:colId xmlns:a16="http://schemas.microsoft.com/office/drawing/2014/main" val="20006"/>
                    </a:ext>
                  </a:extLst>
                </a:gridCol>
                <a:gridCol w="1369400">
                  <a:extLst>
                    <a:ext uri="{9D8B030D-6E8A-4147-A177-3AD203B41FA5}">
                      <a16:colId xmlns:a16="http://schemas.microsoft.com/office/drawing/2014/main" val="20007"/>
                    </a:ext>
                  </a:extLst>
                </a:gridCol>
              </a:tblGrid>
              <a:tr h="360039">
                <a:tc rowSpan="2">
                  <a:txBody>
                    <a:bodyPr/>
                    <a:lstStyle/>
                    <a:p>
                      <a:pPr algn="ctr">
                        <a:lnSpc>
                          <a:spcPct val="107000"/>
                        </a:lnSpc>
                        <a:spcAft>
                          <a:spcPts val="0"/>
                        </a:spcAft>
                      </a:pP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lnSpc>
                          <a:spcPct val="107000"/>
                        </a:lnSpc>
                        <a:spcAft>
                          <a:spcPts val="0"/>
                        </a:spcAft>
                      </a:pPr>
                      <a:r>
                        <a:rPr lang="fr-FR" sz="1600" b="1" dirty="0">
                          <a:effectLst/>
                          <a:latin typeface="Calibri" panose="020F0502020204030204" pitchFamily="34" charset="0"/>
                          <a:ea typeface="Calibri" panose="020F0502020204030204" pitchFamily="34" charset="0"/>
                          <a:cs typeface="Times New Roman" panose="02020603050405020304" pitchFamily="18" charset="0"/>
                        </a:rPr>
                        <a:t>Kinésithérapie (n)</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BE"/>
                    </a:p>
                  </a:txBody>
                  <a:tcPr/>
                </a:tc>
                <a:tc hMerge="1">
                  <a:txBody>
                    <a:bodyPr/>
                    <a:lstStyle/>
                    <a:p>
                      <a:endParaRPr lang="fr-BE"/>
                    </a:p>
                  </a:txBody>
                  <a:tcPr/>
                </a:tc>
                <a:tc hMerge="1">
                  <a:txBody>
                    <a:bodyPr/>
                    <a:lstStyle/>
                    <a:p>
                      <a:endParaRPr lang="fr-BE"/>
                    </a:p>
                  </a:txBody>
                  <a:tcPr/>
                </a:tc>
                <a:tc gridSpan="2">
                  <a:txBody>
                    <a:bodyPr/>
                    <a:lstStyle/>
                    <a:p>
                      <a:pPr algn="ctr">
                        <a:lnSpc>
                          <a:spcPct val="107000"/>
                        </a:lnSpc>
                        <a:spcAft>
                          <a:spcPts val="0"/>
                        </a:spcAft>
                      </a:pPr>
                      <a:r>
                        <a:rPr lang="fr-FR" sz="1600" b="1" dirty="0">
                          <a:effectLst/>
                          <a:latin typeface="Calibri" panose="020F0502020204030204" pitchFamily="34" charset="0"/>
                          <a:ea typeface="Calibri" panose="020F0502020204030204" pitchFamily="34" charset="0"/>
                          <a:cs typeface="Times New Roman" panose="02020603050405020304" pitchFamily="18" charset="0"/>
                        </a:rPr>
                        <a:t>Orthophonie (n)</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BE"/>
                    </a:p>
                  </a:txBody>
                  <a:tcPr/>
                </a:tc>
                <a:tc>
                  <a:txBody>
                    <a:bodyPr/>
                    <a:lstStyle/>
                    <a:p>
                      <a:pPr algn="ctr">
                        <a:lnSpc>
                          <a:spcPct val="107000"/>
                        </a:lnSpc>
                        <a:spcAft>
                          <a:spcPts val="0"/>
                        </a:spcAft>
                      </a:pPr>
                      <a:r>
                        <a:rPr lang="fr-FR" sz="1600" b="1" dirty="0" err="1">
                          <a:effectLst/>
                          <a:latin typeface="Calibri" panose="020F0502020204030204" pitchFamily="34" charset="0"/>
                          <a:ea typeface="Calibri" panose="020F0502020204030204" pitchFamily="34" charset="0"/>
                          <a:cs typeface="Times New Roman" panose="02020603050405020304" pitchFamily="18" charset="0"/>
                        </a:rPr>
                        <a:t>Acupu</a:t>
                      </a:r>
                      <a:r>
                        <a:rPr lang="fr-FR" sz="1600" b="1" dirty="0">
                          <a:effectLst/>
                          <a:latin typeface="Calibri" panose="020F0502020204030204" pitchFamily="34" charset="0"/>
                          <a:ea typeface="Calibri" panose="020F0502020204030204" pitchFamily="34" charset="0"/>
                          <a:cs typeface="Times New Roman" panose="02020603050405020304" pitchFamily="18" charset="0"/>
                        </a:rPr>
                        <a:t>. (n)</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32048">
                <a:tc vMerge="1">
                  <a:txBody>
                    <a:bodyPr/>
                    <a:lstStyle/>
                    <a:p>
                      <a:endParaRPr lang="fr-BE"/>
                    </a:p>
                  </a:txBody>
                  <a:tcPr/>
                </a:tc>
                <a:tc>
                  <a:txBody>
                    <a:bodyPr/>
                    <a:lstStyle/>
                    <a:p>
                      <a:pPr algn="ctr">
                        <a:lnSpc>
                          <a:spcPct val="107000"/>
                        </a:lnSpc>
                        <a:spcAft>
                          <a:spcPts val="0"/>
                        </a:spcAft>
                      </a:pPr>
                      <a:r>
                        <a:rPr lang="fr-FR" sz="1600" b="1" dirty="0">
                          <a:effectLst/>
                          <a:latin typeface="Calibri" panose="020F0502020204030204" pitchFamily="34" charset="0"/>
                          <a:ea typeface="Calibri" panose="020F0502020204030204" pitchFamily="34" charset="0"/>
                          <a:cs typeface="Times New Roman" panose="02020603050405020304" pitchFamily="18" charset="0"/>
                        </a:rPr>
                        <a:t>Séances effectuées</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600" b="1" dirty="0" err="1" smtClean="0">
                          <a:effectLst/>
                          <a:latin typeface="Calibri" panose="020F0502020204030204" pitchFamily="34" charset="0"/>
                          <a:ea typeface="Calibri" panose="020F0502020204030204" pitchFamily="34" charset="0"/>
                          <a:cs typeface="Times New Roman" panose="02020603050405020304" pitchFamily="18" charset="0"/>
                        </a:rPr>
                        <a:t>Kinésithérap</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0"/>
                        </a:spcAft>
                      </a:pPr>
                      <a:r>
                        <a:rPr lang="fr-FR" sz="1600" b="1" dirty="0">
                          <a:effectLst/>
                          <a:latin typeface="Calibri" panose="020F0502020204030204" pitchFamily="34" charset="0"/>
                          <a:ea typeface="Calibri" panose="020F0502020204030204" pitchFamily="34" charset="0"/>
                          <a:cs typeface="Times New Roman" panose="02020603050405020304" pitchFamily="18" charset="0"/>
                        </a:rPr>
                        <a:t>Séances/kiné/jr ouvrable</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BE"/>
                    </a:p>
                  </a:txBody>
                  <a:tcPr/>
                </a:tc>
                <a:tc>
                  <a:txBody>
                    <a:bodyPr/>
                    <a:lstStyle/>
                    <a:p>
                      <a:pPr algn="ctr">
                        <a:lnSpc>
                          <a:spcPct val="107000"/>
                        </a:lnSpc>
                        <a:spcAft>
                          <a:spcPts val="0"/>
                        </a:spcAft>
                      </a:pPr>
                      <a:r>
                        <a:rPr lang="fr-FR" sz="1600" b="1" dirty="0">
                          <a:effectLst/>
                          <a:latin typeface="Calibri" panose="020F0502020204030204" pitchFamily="34" charset="0"/>
                          <a:ea typeface="Calibri" panose="020F0502020204030204" pitchFamily="34" charset="0"/>
                          <a:cs typeface="Times New Roman" panose="02020603050405020304" pitchFamily="18" charset="0"/>
                        </a:rPr>
                        <a:t>Bilans</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600" b="1" dirty="0">
                          <a:effectLst/>
                          <a:latin typeface="Calibri" panose="020F0502020204030204" pitchFamily="34" charset="0"/>
                          <a:ea typeface="Calibri" panose="020F0502020204030204" pitchFamily="34" charset="0"/>
                          <a:cs typeface="Times New Roman" panose="02020603050405020304" pitchFamily="18" charset="0"/>
                        </a:rPr>
                        <a:t>Séances</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600" b="1" dirty="0">
                          <a:effectLst/>
                          <a:latin typeface="Calibri" panose="020F0502020204030204" pitchFamily="34" charset="0"/>
                          <a:ea typeface="Calibri" panose="020F0502020204030204" pitchFamily="34" charset="0"/>
                          <a:cs typeface="Times New Roman" panose="02020603050405020304" pitchFamily="18" charset="0"/>
                        </a:rPr>
                        <a:t>Séances</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71881">
                <a:tc>
                  <a:txBody>
                    <a:bodyPr/>
                    <a:lstStyle/>
                    <a:p>
                      <a:pPr algn="ctr">
                        <a:lnSpc>
                          <a:spcPct val="107000"/>
                        </a:lnSpc>
                        <a:spcAft>
                          <a:spcPts val="0"/>
                        </a:spcAft>
                      </a:pPr>
                      <a:r>
                        <a:rPr lang="fr-FR" sz="2400" dirty="0">
                          <a:effectLst/>
                          <a:latin typeface="Calibri" panose="020F0502020204030204" pitchFamily="34" charset="0"/>
                          <a:ea typeface="Calibri" panose="020F0502020204030204" pitchFamily="34" charset="0"/>
                          <a:cs typeface="Times New Roman" panose="02020603050405020304" pitchFamily="18" charset="0"/>
                        </a:rPr>
                        <a:t>Janvier</a:t>
                      </a:r>
                      <a:endParaRPr lang="fr-BE" sz="4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fr-FR" sz="2400" dirty="0">
                          <a:effectLst/>
                          <a:latin typeface="Calibri" panose="020F0502020204030204" pitchFamily="34" charset="0"/>
                          <a:ea typeface="Calibri" panose="020F0502020204030204" pitchFamily="34" charset="0"/>
                          <a:cs typeface="Times New Roman" panose="02020603050405020304" pitchFamily="18" charset="0"/>
                        </a:rPr>
                        <a:t>2.253</a:t>
                      </a:r>
                      <a:endParaRPr lang="fr-BE" sz="4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gn="ctr">
                        <a:lnSpc>
                          <a:spcPct val="107000"/>
                        </a:lnSpc>
                        <a:spcAft>
                          <a:spcPts val="0"/>
                        </a:spcAft>
                      </a:pPr>
                      <a:r>
                        <a:rPr lang="fr-FR" sz="2400" dirty="0">
                          <a:effectLst/>
                          <a:latin typeface="Calibri" panose="020F0502020204030204" pitchFamily="34" charset="0"/>
                          <a:ea typeface="Calibri" panose="020F0502020204030204" pitchFamily="34" charset="0"/>
                          <a:cs typeface="Times New Roman" panose="02020603050405020304" pitchFamily="18" charset="0"/>
                        </a:rPr>
                        <a:t>20</a:t>
                      </a:r>
                      <a:endParaRPr lang="fr-BE" sz="4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fr-BE"/>
                    </a:p>
                  </a:txBody>
                  <a:tcPr/>
                </a:tc>
                <a:tc>
                  <a:txBody>
                    <a:bodyPr/>
                    <a:lstStyle/>
                    <a:p>
                      <a:pPr algn="ctr">
                        <a:lnSpc>
                          <a:spcPct val="107000"/>
                        </a:lnSpc>
                        <a:spcAft>
                          <a:spcPts val="0"/>
                        </a:spcAft>
                      </a:pPr>
                      <a:r>
                        <a:rPr lang="fr-FR" sz="2400" dirty="0">
                          <a:effectLst/>
                          <a:latin typeface="Calibri" panose="020F0502020204030204" pitchFamily="34" charset="0"/>
                          <a:ea typeface="Calibri" panose="020F0502020204030204" pitchFamily="34" charset="0"/>
                          <a:cs typeface="Times New Roman" panose="02020603050405020304" pitchFamily="18" charset="0"/>
                        </a:rPr>
                        <a:t>5,36</a:t>
                      </a:r>
                      <a:endParaRPr lang="fr-BE" sz="4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fr-FR" sz="2400" dirty="0">
                          <a:effectLst/>
                          <a:latin typeface="Calibri" panose="020F0502020204030204" pitchFamily="34" charset="0"/>
                          <a:ea typeface="Calibri" panose="020F0502020204030204" pitchFamily="34" charset="0"/>
                          <a:cs typeface="Times New Roman" panose="02020603050405020304" pitchFamily="18" charset="0"/>
                        </a:rPr>
                        <a:t>4</a:t>
                      </a:r>
                      <a:endParaRPr lang="fr-BE" sz="4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fr-FR" sz="2400" dirty="0">
                          <a:effectLst/>
                          <a:latin typeface="Calibri" panose="020F0502020204030204" pitchFamily="34" charset="0"/>
                          <a:ea typeface="Calibri" panose="020F0502020204030204" pitchFamily="34" charset="0"/>
                          <a:cs typeface="Times New Roman" panose="02020603050405020304" pitchFamily="18" charset="0"/>
                        </a:rPr>
                        <a:t>120</a:t>
                      </a:r>
                      <a:endParaRPr lang="fr-BE" sz="4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fr-FR" sz="2400" dirty="0">
                          <a:effectLst/>
                          <a:latin typeface="Calibri" panose="020F0502020204030204" pitchFamily="34" charset="0"/>
                          <a:ea typeface="Calibri" panose="020F0502020204030204" pitchFamily="34" charset="0"/>
                          <a:cs typeface="Times New Roman" panose="02020603050405020304" pitchFamily="18" charset="0"/>
                        </a:rPr>
                        <a:t>24</a:t>
                      </a:r>
                      <a:endParaRPr lang="fr-BE" sz="4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371881">
                <a:tc>
                  <a:txBody>
                    <a:bodyPr/>
                    <a:lstStyle/>
                    <a:p>
                      <a:pPr algn="ctr">
                        <a:lnSpc>
                          <a:spcPct val="107000"/>
                        </a:lnSpc>
                        <a:spcAft>
                          <a:spcPts val="0"/>
                        </a:spcAft>
                      </a:pPr>
                      <a:r>
                        <a:rPr lang="fr-FR" sz="2400">
                          <a:effectLst/>
                          <a:latin typeface="Calibri" panose="020F0502020204030204" pitchFamily="34" charset="0"/>
                          <a:ea typeface="Calibri" panose="020F0502020204030204" pitchFamily="34" charset="0"/>
                          <a:cs typeface="Times New Roman" panose="02020603050405020304" pitchFamily="18" charset="0"/>
                        </a:rPr>
                        <a:t>Février</a:t>
                      </a:r>
                      <a:endParaRPr lang="fr-BE" sz="40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400" dirty="0">
                          <a:effectLst/>
                          <a:latin typeface="Calibri" panose="020F0502020204030204" pitchFamily="34" charset="0"/>
                          <a:ea typeface="Calibri" panose="020F0502020204030204" pitchFamily="34" charset="0"/>
                          <a:cs typeface="Times New Roman" panose="02020603050405020304" pitchFamily="18" charset="0"/>
                        </a:rPr>
                        <a:t>2.365</a:t>
                      </a:r>
                      <a:endParaRPr lang="fr-BE" sz="4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2">
                  <a:txBody>
                    <a:bodyPr/>
                    <a:lstStyle/>
                    <a:p>
                      <a:pPr algn="ctr">
                        <a:lnSpc>
                          <a:spcPct val="107000"/>
                        </a:lnSpc>
                        <a:spcAft>
                          <a:spcPts val="0"/>
                        </a:spcAft>
                      </a:pPr>
                      <a:r>
                        <a:rPr lang="fr-FR" sz="2400" dirty="0">
                          <a:effectLst/>
                          <a:latin typeface="Calibri" panose="020F0502020204030204" pitchFamily="34" charset="0"/>
                          <a:ea typeface="Calibri" panose="020F0502020204030204" pitchFamily="34" charset="0"/>
                          <a:cs typeface="Times New Roman" panose="02020603050405020304" pitchFamily="18" charset="0"/>
                        </a:rPr>
                        <a:t>18</a:t>
                      </a:r>
                      <a:endParaRPr lang="fr-BE" sz="4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a:txBody>
                    <a:bodyPr/>
                    <a:lstStyle/>
                    <a:p>
                      <a:pPr algn="ctr">
                        <a:lnSpc>
                          <a:spcPct val="107000"/>
                        </a:lnSpc>
                        <a:spcAft>
                          <a:spcPts val="0"/>
                        </a:spcAft>
                      </a:pPr>
                      <a:r>
                        <a:rPr lang="fr-FR" sz="2400" dirty="0">
                          <a:effectLst/>
                          <a:latin typeface="Calibri" panose="020F0502020204030204" pitchFamily="34" charset="0"/>
                          <a:ea typeface="Calibri" panose="020F0502020204030204" pitchFamily="34" charset="0"/>
                          <a:cs typeface="Times New Roman" panose="02020603050405020304" pitchFamily="18" charset="0"/>
                        </a:rPr>
                        <a:t>7,88</a:t>
                      </a:r>
                      <a:endParaRPr lang="fr-BE" sz="4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400" dirty="0">
                          <a:effectLst/>
                          <a:latin typeface="Calibri" panose="020F0502020204030204" pitchFamily="34" charset="0"/>
                          <a:ea typeface="Calibri" panose="020F0502020204030204" pitchFamily="34" charset="0"/>
                          <a:cs typeface="Times New Roman" panose="02020603050405020304" pitchFamily="18" charset="0"/>
                        </a:rPr>
                        <a:t>4</a:t>
                      </a:r>
                      <a:endParaRPr lang="fr-BE" sz="4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400" dirty="0">
                          <a:effectLst/>
                          <a:latin typeface="Calibri" panose="020F0502020204030204" pitchFamily="34" charset="0"/>
                          <a:ea typeface="Calibri" panose="020F0502020204030204" pitchFamily="34" charset="0"/>
                          <a:cs typeface="Times New Roman" panose="02020603050405020304" pitchFamily="18" charset="0"/>
                        </a:rPr>
                        <a:t>85</a:t>
                      </a:r>
                      <a:endParaRPr lang="fr-BE" sz="4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400" dirty="0">
                          <a:effectLst/>
                          <a:latin typeface="Calibri" panose="020F0502020204030204" pitchFamily="34" charset="0"/>
                          <a:ea typeface="Calibri" panose="020F0502020204030204" pitchFamily="34" charset="0"/>
                          <a:cs typeface="Times New Roman" panose="02020603050405020304" pitchFamily="18" charset="0"/>
                        </a:rPr>
                        <a:t>19</a:t>
                      </a:r>
                      <a:endParaRPr lang="fr-BE" sz="4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extLst>
                  <a:ext uri="{0D108BD9-81ED-4DB2-BD59-A6C34878D82A}">
                    <a16:rowId xmlns:a16="http://schemas.microsoft.com/office/drawing/2014/main" val="10003"/>
                  </a:ext>
                </a:extLst>
              </a:tr>
              <a:tr h="371881">
                <a:tc>
                  <a:txBody>
                    <a:bodyPr/>
                    <a:lstStyle/>
                    <a:p>
                      <a:pPr algn="ctr">
                        <a:lnSpc>
                          <a:spcPct val="107000"/>
                        </a:lnSpc>
                        <a:spcAft>
                          <a:spcPts val="0"/>
                        </a:spcAft>
                      </a:pPr>
                      <a:r>
                        <a:rPr lang="fr-FR" sz="2400">
                          <a:effectLst/>
                          <a:latin typeface="Calibri" panose="020F0502020204030204" pitchFamily="34" charset="0"/>
                          <a:ea typeface="Calibri" panose="020F0502020204030204" pitchFamily="34" charset="0"/>
                          <a:cs typeface="Times New Roman" panose="02020603050405020304" pitchFamily="18" charset="0"/>
                        </a:rPr>
                        <a:t>Mars</a:t>
                      </a:r>
                      <a:endParaRPr lang="fr-BE" sz="40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400">
                          <a:effectLst/>
                          <a:latin typeface="Calibri" panose="020F0502020204030204" pitchFamily="34" charset="0"/>
                          <a:ea typeface="Calibri" panose="020F0502020204030204" pitchFamily="34" charset="0"/>
                          <a:cs typeface="Times New Roman" panose="02020603050405020304" pitchFamily="18" charset="0"/>
                        </a:rPr>
                        <a:t>2.378</a:t>
                      </a:r>
                      <a:endParaRPr lang="fr-BE" sz="40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2">
                  <a:txBody>
                    <a:bodyPr/>
                    <a:lstStyle/>
                    <a:p>
                      <a:pPr algn="ctr">
                        <a:lnSpc>
                          <a:spcPct val="107000"/>
                        </a:lnSpc>
                        <a:spcAft>
                          <a:spcPts val="0"/>
                        </a:spcAft>
                      </a:pPr>
                      <a:r>
                        <a:rPr lang="fr-FR" sz="2400" dirty="0">
                          <a:effectLst/>
                          <a:latin typeface="Calibri" panose="020F0502020204030204" pitchFamily="34" charset="0"/>
                          <a:ea typeface="Calibri" panose="020F0502020204030204" pitchFamily="34" charset="0"/>
                          <a:cs typeface="Times New Roman" panose="02020603050405020304" pitchFamily="18" charset="0"/>
                        </a:rPr>
                        <a:t>16</a:t>
                      </a:r>
                      <a:endParaRPr lang="fr-BE" sz="4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a:txBody>
                    <a:bodyPr/>
                    <a:lstStyle/>
                    <a:p>
                      <a:pPr algn="ctr">
                        <a:lnSpc>
                          <a:spcPct val="107000"/>
                        </a:lnSpc>
                        <a:spcAft>
                          <a:spcPts val="0"/>
                        </a:spcAft>
                      </a:pPr>
                      <a:r>
                        <a:rPr lang="fr-FR" sz="2400" dirty="0">
                          <a:effectLst/>
                          <a:latin typeface="Calibri" panose="020F0502020204030204" pitchFamily="34" charset="0"/>
                          <a:ea typeface="Calibri" panose="020F0502020204030204" pitchFamily="34" charset="0"/>
                          <a:cs typeface="Times New Roman" panose="02020603050405020304" pitchFamily="18" charset="0"/>
                        </a:rPr>
                        <a:t>8,28</a:t>
                      </a:r>
                      <a:endParaRPr lang="fr-BE" sz="4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400" dirty="0">
                          <a:effectLst/>
                          <a:latin typeface="Calibri" panose="020F0502020204030204" pitchFamily="34" charset="0"/>
                          <a:ea typeface="Calibri" panose="020F0502020204030204" pitchFamily="34" charset="0"/>
                          <a:cs typeface="Times New Roman" panose="02020603050405020304" pitchFamily="18" charset="0"/>
                        </a:rPr>
                        <a:t>3</a:t>
                      </a:r>
                      <a:endParaRPr lang="fr-BE" sz="4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400" dirty="0">
                          <a:effectLst/>
                          <a:latin typeface="Calibri" panose="020F0502020204030204" pitchFamily="34" charset="0"/>
                          <a:ea typeface="Calibri" panose="020F0502020204030204" pitchFamily="34" charset="0"/>
                          <a:cs typeface="Times New Roman" panose="02020603050405020304" pitchFamily="18" charset="0"/>
                        </a:rPr>
                        <a:t>65</a:t>
                      </a:r>
                      <a:endParaRPr lang="fr-BE" sz="4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400" dirty="0">
                          <a:effectLst/>
                          <a:latin typeface="Calibri" panose="020F0502020204030204" pitchFamily="34" charset="0"/>
                          <a:ea typeface="Calibri" panose="020F0502020204030204" pitchFamily="34" charset="0"/>
                          <a:cs typeface="Times New Roman" panose="02020603050405020304" pitchFamily="18" charset="0"/>
                        </a:rPr>
                        <a:t>39</a:t>
                      </a:r>
                      <a:endParaRPr lang="fr-BE" sz="4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extLst>
                  <a:ext uri="{0D108BD9-81ED-4DB2-BD59-A6C34878D82A}">
                    <a16:rowId xmlns:a16="http://schemas.microsoft.com/office/drawing/2014/main" val="10004"/>
                  </a:ext>
                </a:extLst>
              </a:tr>
              <a:tr h="371881">
                <a:tc>
                  <a:txBody>
                    <a:bodyPr/>
                    <a:lstStyle/>
                    <a:p>
                      <a:pPr algn="ctr">
                        <a:lnSpc>
                          <a:spcPct val="107000"/>
                        </a:lnSpc>
                        <a:spcAft>
                          <a:spcPts val="0"/>
                        </a:spcAft>
                      </a:pPr>
                      <a:r>
                        <a:rPr lang="fr-FR" sz="2400">
                          <a:effectLst/>
                          <a:latin typeface="Calibri" panose="020F0502020204030204" pitchFamily="34" charset="0"/>
                          <a:ea typeface="Calibri" panose="020F0502020204030204" pitchFamily="34" charset="0"/>
                          <a:cs typeface="Times New Roman" panose="02020603050405020304" pitchFamily="18" charset="0"/>
                        </a:rPr>
                        <a:t>Avril</a:t>
                      </a:r>
                      <a:endParaRPr lang="fr-BE" sz="40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2.682</a:t>
                      </a:r>
                      <a:endParaRPr lang="fr-BE" sz="4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2">
                  <a:txBody>
                    <a:bodyPr/>
                    <a:lstStyle/>
                    <a:p>
                      <a:pPr algn="ctr">
                        <a:lnSpc>
                          <a:spcPct val="107000"/>
                        </a:lnSpc>
                        <a:spcAft>
                          <a:spcPts val="0"/>
                        </a:spcAft>
                      </a:pPr>
                      <a:r>
                        <a:rPr lang="fr-FR" sz="2400">
                          <a:effectLst/>
                          <a:latin typeface="Calibri" panose="020F0502020204030204" pitchFamily="34" charset="0"/>
                          <a:ea typeface="Calibri" panose="020F0502020204030204" pitchFamily="34" charset="0"/>
                          <a:cs typeface="Times New Roman" panose="02020603050405020304" pitchFamily="18" charset="0"/>
                        </a:rPr>
                        <a:t>15</a:t>
                      </a:r>
                      <a:endParaRPr lang="fr-BE" sz="40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a:txBody>
                    <a:bodyPr/>
                    <a:lstStyle/>
                    <a:p>
                      <a:pPr algn="ctr">
                        <a:lnSpc>
                          <a:spcPct val="107000"/>
                        </a:lnSpc>
                        <a:spcAft>
                          <a:spcPts val="0"/>
                        </a:spcAft>
                      </a:pPr>
                      <a:r>
                        <a:rPr lang="fr-FR" sz="2400">
                          <a:effectLst/>
                          <a:latin typeface="Calibri" panose="020F0502020204030204" pitchFamily="34" charset="0"/>
                          <a:ea typeface="Calibri" panose="020F0502020204030204" pitchFamily="34" charset="0"/>
                          <a:cs typeface="Times New Roman" panose="02020603050405020304" pitchFamily="18" charset="0"/>
                        </a:rPr>
                        <a:t>9,10</a:t>
                      </a:r>
                      <a:endParaRPr lang="fr-BE" sz="40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400">
                          <a:effectLst/>
                          <a:latin typeface="Calibri" panose="020F0502020204030204" pitchFamily="34" charset="0"/>
                          <a:ea typeface="Calibri" panose="020F0502020204030204" pitchFamily="34" charset="0"/>
                          <a:cs typeface="Times New Roman" panose="02020603050405020304" pitchFamily="18" charset="0"/>
                        </a:rPr>
                        <a:t>9</a:t>
                      </a:r>
                      <a:endParaRPr lang="fr-BE" sz="40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150</a:t>
                      </a:r>
                      <a:endParaRPr lang="fr-BE" sz="4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96</a:t>
                      </a:r>
                      <a:endParaRPr lang="fr-BE" sz="4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extLst>
                  <a:ext uri="{0D108BD9-81ED-4DB2-BD59-A6C34878D82A}">
                    <a16:rowId xmlns:a16="http://schemas.microsoft.com/office/drawing/2014/main" val="10005"/>
                  </a:ext>
                </a:extLst>
              </a:tr>
              <a:tr h="371881">
                <a:tc>
                  <a:txBody>
                    <a:bodyPr/>
                    <a:lstStyle/>
                    <a:p>
                      <a:pPr algn="ctr">
                        <a:lnSpc>
                          <a:spcPct val="107000"/>
                        </a:lnSpc>
                        <a:spcAft>
                          <a:spcPts val="0"/>
                        </a:spcAft>
                      </a:pPr>
                      <a:r>
                        <a:rPr lang="fr-FR" sz="2400" dirty="0">
                          <a:effectLst/>
                          <a:latin typeface="Calibri" panose="020F0502020204030204" pitchFamily="34" charset="0"/>
                          <a:ea typeface="Calibri" panose="020F0502020204030204" pitchFamily="34" charset="0"/>
                          <a:cs typeface="Times New Roman" panose="02020603050405020304" pitchFamily="18" charset="0"/>
                        </a:rPr>
                        <a:t>Mai</a:t>
                      </a:r>
                      <a:endParaRPr lang="fr-BE" sz="4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2.560</a:t>
                      </a:r>
                      <a:endParaRPr lang="fr-BE" sz="4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2">
                  <a:txBody>
                    <a:bodyPr/>
                    <a:lstStyle/>
                    <a:p>
                      <a:pPr algn="ctr">
                        <a:lnSpc>
                          <a:spcPct val="107000"/>
                        </a:lnSpc>
                        <a:spcAft>
                          <a:spcPts val="0"/>
                        </a:spcAft>
                      </a:pPr>
                      <a:r>
                        <a:rPr lang="fr-FR" sz="2400">
                          <a:effectLst/>
                          <a:latin typeface="Calibri" panose="020F0502020204030204" pitchFamily="34" charset="0"/>
                          <a:ea typeface="Calibri" panose="020F0502020204030204" pitchFamily="34" charset="0"/>
                          <a:cs typeface="Times New Roman" panose="02020603050405020304" pitchFamily="18" charset="0"/>
                        </a:rPr>
                        <a:t>15</a:t>
                      </a:r>
                      <a:endParaRPr lang="fr-BE" sz="40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a:txBody>
                    <a:bodyPr/>
                    <a:lstStyle/>
                    <a:p>
                      <a:pPr algn="ctr">
                        <a:lnSpc>
                          <a:spcPct val="107000"/>
                        </a:lnSpc>
                        <a:spcAft>
                          <a:spcPts val="0"/>
                        </a:spcAft>
                      </a:pPr>
                      <a:r>
                        <a:rPr lang="fr-FR" sz="2400">
                          <a:effectLst/>
                          <a:latin typeface="Calibri" panose="020F0502020204030204" pitchFamily="34" charset="0"/>
                          <a:ea typeface="Calibri" panose="020F0502020204030204" pitchFamily="34" charset="0"/>
                          <a:cs typeface="Times New Roman" panose="02020603050405020304" pitchFamily="18" charset="0"/>
                        </a:rPr>
                        <a:t>8,18</a:t>
                      </a:r>
                      <a:endParaRPr lang="fr-BE" sz="40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400">
                          <a:effectLst/>
                          <a:latin typeface="Calibri" panose="020F0502020204030204" pitchFamily="34" charset="0"/>
                          <a:ea typeface="Calibri" panose="020F0502020204030204" pitchFamily="34" charset="0"/>
                          <a:cs typeface="Times New Roman" panose="02020603050405020304" pitchFamily="18" charset="0"/>
                        </a:rPr>
                        <a:t>5</a:t>
                      </a:r>
                      <a:endParaRPr lang="fr-BE" sz="40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400" dirty="0">
                          <a:effectLst/>
                          <a:latin typeface="Calibri" panose="020F0502020204030204" pitchFamily="34" charset="0"/>
                          <a:ea typeface="Calibri" panose="020F0502020204030204" pitchFamily="34" charset="0"/>
                          <a:cs typeface="Times New Roman" panose="02020603050405020304" pitchFamily="18" charset="0"/>
                        </a:rPr>
                        <a:t>125</a:t>
                      </a:r>
                      <a:endParaRPr lang="fr-BE" sz="4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400" dirty="0">
                          <a:effectLst/>
                          <a:latin typeface="Calibri" panose="020F0502020204030204" pitchFamily="34" charset="0"/>
                          <a:ea typeface="Calibri" panose="020F0502020204030204" pitchFamily="34" charset="0"/>
                          <a:cs typeface="Times New Roman" panose="02020603050405020304" pitchFamily="18" charset="0"/>
                        </a:rPr>
                        <a:t>86</a:t>
                      </a:r>
                      <a:endParaRPr lang="fr-BE" sz="4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extLst>
                  <a:ext uri="{0D108BD9-81ED-4DB2-BD59-A6C34878D82A}">
                    <a16:rowId xmlns:a16="http://schemas.microsoft.com/office/drawing/2014/main" val="10006"/>
                  </a:ext>
                </a:extLst>
              </a:tr>
              <a:tr h="371881">
                <a:tc>
                  <a:txBody>
                    <a:bodyPr/>
                    <a:lstStyle/>
                    <a:p>
                      <a:pPr algn="ctr">
                        <a:lnSpc>
                          <a:spcPct val="107000"/>
                        </a:lnSpc>
                        <a:spcAft>
                          <a:spcPts val="0"/>
                        </a:spcAft>
                      </a:pPr>
                      <a:r>
                        <a:rPr lang="fr-FR" sz="2400">
                          <a:effectLst/>
                          <a:latin typeface="Calibri" panose="020F0502020204030204" pitchFamily="34" charset="0"/>
                          <a:ea typeface="Calibri" panose="020F0502020204030204" pitchFamily="34" charset="0"/>
                          <a:cs typeface="Times New Roman" panose="02020603050405020304" pitchFamily="18" charset="0"/>
                        </a:rPr>
                        <a:t>Juin</a:t>
                      </a:r>
                      <a:endParaRPr lang="fr-BE" sz="40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400" dirty="0">
                          <a:effectLst/>
                          <a:latin typeface="Calibri" panose="020F0502020204030204" pitchFamily="34" charset="0"/>
                          <a:ea typeface="Calibri" panose="020F0502020204030204" pitchFamily="34" charset="0"/>
                          <a:cs typeface="Times New Roman" panose="02020603050405020304" pitchFamily="18" charset="0"/>
                        </a:rPr>
                        <a:t>2.152</a:t>
                      </a:r>
                      <a:endParaRPr lang="fr-BE" sz="4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2">
                  <a:txBody>
                    <a:bodyPr/>
                    <a:lstStyle/>
                    <a:p>
                      <a:pPr algn="ctr">
                        <a:lnSpc>
                          <a:spcPct val="107000"/>
                        </a:lnSpc>
                        <a:spcAft>
                          <a:spcPts val="0"/>
                        </a:spcAft>
                      </a:pPr>
                      <a:r>
                        <a:rPr lang="fr-FR" sz="2400" dirty="0">
                          <a:effectLst/>
                          <a:latin typeface="Calibri" panose="020F0502020204030204" pitchFamily="34" charset="0"/>
                          <a:ea typeface="Calibri" panose="020F0502020204030204" pitchFamily="34" charset="0"/>
                          <a:cs typeface="Times New Roman" panose="02020603050405020304" pitchFamily="18" charset="0"/>
                        </a:rPr>
                        <a:t>14</a:t>
                      </a:r>
                      <a:endParaRPr lang="fr-BE" sz="4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a:txBody>
                    <a:bodyPr/>
                    <a:lstStyle/>
                    <a:p>
                      <a:pPr algn="ctr">
                        <a:lnSpc>
                          <a:spcPct val="107000"/>
                        </a:lnSpc>
                        <a:spcAft>
                          <a:spcPts val="0"/>
                        </a:spcAft>
                      </a:pPr>
                      <a:r>
                        <a:rPr lang="fr-FR" sz="2400">
                          <a:effectLst/>
                          <a:latin typeface="Calibri" panose="020F0502020204030204" pitchFamily="34" charset="0"/>
                          <a:ea typeface="Calibri" panose="020F0502020204030204" pitchFamily="34" charset="0"/>
                          <a:cs typeface="Times New Roman" panose="02020603050405020304" pitchFamily="18" charset="0"/>
                        </a:rPr>
                        <a:t>9,61</a:t>
                      </a:r>
                      <a:endParaRPr lang="fr-BE" sz="40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400">
                          <a:effectLst/>
                          <a:latin typeface="Calibri" panose="020F0502020204030204" pitchFamily="34" charset="0"/>
                          <a:ea typeface="Calibri" panose="020F0502020204030204" pitchFamily="34" charset="0"/>
                          <a:cs typeface="Times New Roman" panose="02020603050405020304" pitchFamily="18" charset="0"/>
                        </a:rPr>
                        <a:t>8</a:t>
                      </a:r>
                      <a:endParaRPr lang="fr-BE" sz="40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190</a:t>
                      </a:r>
                      <a:endParaRPr lang="fr-BE" sz="4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98</a:t>
                      </a:r>
                      <a:endParaRPr lang="fr-BE" sz="4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extLst>
                  <a:ext uri="{0D108BD9-81ED-4DB2-BD59-A6C34878D82A}">
                    <a16:rowId xmlns:a16="http://schemas.microsoft.com/office/drawing/2014/main" val="10007"/>
                  </a:ext>
                </a:extLst>
              </a:tr>
              <a:tr h="371881">
                <a:tc>
                  <a:txBody>
                    <a:bodyPr/>
                    <a:lstStyle/>
                    <a:p>
                      <a:pPr algn="ctr">
                        <a:lnSpc>
                          <a:spcPct val="107000"/>
                        </a:lnSpc>
                        <a:spcAft>
                          <a:spcPts val="0"/>
                        </a:spcAft>
                      </a:pPr>
                      <a:r>
                        <a:rPr lang="fr-FR" sz="2400">
                          <a:effectLst/>
                          <a:latin typeface="Calibri" panose="020F0502020204030204" pitchFamily="34" charset="0"/>
                          <a:ea typeface="Calibri" panose="020F0502020204030204" pitchFamily="34" charset="0"/>
                          <a:cs typeface="Times New Roman" panose="02020603050405020304" pitchFamily="18" charset="0"/>
                        </a:rPr>
                        <a:t>Juillet</a:t>
                      </a:r>
                      <a:endParaRPr lang="fr-BE" sz="40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2.442</a:t>
                      </a:r>
                      <a:endParaRPr lang="fr-BE" sz="4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2">
                  <a:txBody>
                    <a:bodyPr/>
                    <a:lstStyle/>
                    <a:p>
                      <a:pPr algn="ctr">
                        <a:lnSpc>
                          <a:spcPct val="107000"/>
                        </a:lnSpc>
                        <a:spcAft>
                          <a:spcPts val="0"/>
                        </a:spcAft>
                      </a:pPr>
                      <a:r>
                        <a:rPr lang="fr-FR" sz="2400">
                          <a:effectLst/>
                          <a:latin typeface="Calibri" panose="020F0502020204030204" pitchFamily="34" charset="0"/>
                          <a:ea typeface="Calibri" panose="020F0502020204030204" pitchFamily="34" charset="0"/>
                          <a:cs typeface="Times New Roman" panose="02020603050405020304" pitchFamily="18" charset="0"/>
                        </a:rPr>
                        <a:t>13</a:t>
                      </a:r>
                      <a:endParaRPr lang="fr-BE" sz="40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a:txBody>
                    <a:bodyPr/>
                    <a:lstStyle/>
                    <a:p>
                      <a:pPr algn="ctr">
                        <a:lnSpc>
                          <a:spcPct val="107000"/>
                        </a:lnSpc>
                        <a:spcAft>
                          <a:spcPts val="0"/>
                        </a:spcAft>
                      </a:pPr>
                      <a:r>
                        <a:rPr lang="fr-FR" sz="2400">
                          <a:effectLst/>
                          <a:latin typeface="Calibri" panose="020F0502020204030204" pitchFamily="34" charset="0"/>
                          <a:ea typeface="Calibri" panose="020F0502020204030204" pitchFamily="34" charset="0"/>
                          <a:cs typeface="Times New Roman" panose="02020603050405020304" pitchFamily="18" charset="0"/>
                        </a:rPr>
                        <a:t>9,78</a:t>
                      </a:r>
                      <a:endParaRPr lang="fr-BE" sz="40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400">
                          <a:effectLst/>
                          <a:latin typeface="Calibri" panose="020F0502020204030204" pitchFamily="34" charset="0"/>
                          <a:ea typeface="Calibri" panose="020F0502020204030204" pitchFamily="34" charset="0"/>
                          <a:cs typeface="Times New Roman" panose="02020603050405020304" pitchFamily="18" charset="0"/>
                        </a:rPr>
                        <a:t>17</a:t>
                      </a:r>
                      <a:endParaRPr lang="fr-BE" sz="40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265</a:t>
                      </a:r>
                      <a:endParaRPr lang="fr-BE" sz="4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400" dirty="0">
                          <a:effectLst/>
                          <a:latin typeface="Calibri" panose="020F0502020204030204" pitchFamily="34" charset="0"/>
                          <a:ea typeface="Calibri" panose="020F0502020204030204" pitchFamily="34" charset="0"/>
                          <a:cs typeface="Times New Roman" panose="02020603050405020304" pitchFamily="18" charset="0"/>
                        </a:rPr>
                        <a:t>86</a:t>
                      </a:r>
                      <a:endParaRPr lang="fr-BE" sz="4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extLst>
                  <a:ext uri="{0D108BD9-81ED-4DB2-BD59-A6C34878D82A}">
                    <a16:rowId xmlns:a16="http://schemas.microsoft.com/office/drawing/2014/main" val="10008"/>
                  </a:ext>
                </a:extLst>
              </a:tr>
              <a:tr h="371881">
                <a:tc>
                  <a:txBody>
                    <a:bodyPr/>
                    <a:lstStyle/>
                    <a:p>
                      <a:pPr algn="ctr">
                        <a:lnSpc>
                          <a:spcPct val="107000"/>
                        </a:lnSpc>
                        <a:spcAft>
                          <a:spcPts val="0"/>
                        </a:spcAft>
                      </a:pPr>
                      <a:r>
                        <a:rPr lang="fr-FR" sz="2400">
                          <a:effectLst/>
                          <a:latin typeface="Calibri" panose="020F0502020204030204" pitchFamily="34" charset="0"/>
                          <a:ea typeface="Calibri" panose="020F0502020204030204" pitchFamily="34" charset="0"/>
                          <a:cs typeface="Times New Roman" panose="02020603050405020304" pitchFamily="18" charset="0"/>
                        </a:rPr>
                        <a:t>Août</a:t>
                      </a:r>
                      <a:endParaRPr lang="fr-BE" sz="40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2.511</a:t>
                      </a:r>
                      <a:endParaRPr lang="fr-BE" sz="4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2">
                  <a:txBody>
                    <a:bodyPr/>
                    <a:lstStyle/>
                    <a:p>
                      <a:pPr algn="ctr">
                        <a:lnSpc>
                          <a:spcPct val="107000"/>
                        </a:lnSpc>
                        <a:spcAft>
                          <a:spcPts val="0"/>
                        </a:spcAft>
                      </a:pPr>
                      <a:r>
                        <a:rPr lang="fr-FR" sz="2400">
                          <a:effectLst/>
                          <a:latin typeface="Calibri" panose="020F0502020204030204" pitchFamily="34" charset="0"/>
                          <a:ea typeface="Calibri" panose="020F0502020204030204" pitchFamily="34" charset="0"/>
                          <a:cs typeface="Times New Roman" panose="02020603050405020304" pitchFamily="18" charset="0"/>
                        </a:rPr>
                        <a:t>15</a:t>
                      </a:r>
                      <a:endParaRPr lang="fr-BE" sz="40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a:txBody>
                    <a:bodyPr/>
                    <a:lstStyle/>
                    <a:p>
                      <a:pPr algn="ctr">
                        <a:lnSpc>
                          <a:spcPct val="107000"/>
                        </a:lnSpc>
                        <a:spcAft>
                          <a:spcPts val="0"/>
                        </a:spcAft>
                      </a:pPr>
                      <a:r>
                        <a:rPr lang="fr-FR" sz="2400">
                          <a:effectLst/>
                          <a:latin typeface="Calibri" panose="020F0502020204030204" pitchFamily="34" charset="0"/>
                          <a:ea typeface="Calibri" panose="020F0502020204030204" pitchFamily="34" charset="0"/>
                          <a:cs typeface="Times New Roman" panose="02020603050405020304" pitchFamily="18" charset="0"/>
                        </a:rPr>
                        <a:t>8,13</a:t>
                      </a:r>
                      <a:endParaRPr lang="fr-BE" sz="40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400">
                          <a:effectLst/>
                          <a:latin typeface="Calibri" panose="020F0502020204030204" pitchFamily="34" charset="0"/>
                          <a:ea typeface="Calibri" panose="020F0502020204030204" pitchFamily="34" charset="0"/>
                          <a:cs typeface="Times New Roman" panose="02020603050405020304" pitchFamily="18" charset="0"/>
                        </a:rPr>
                        <a:t>22</a:t>
                      </a:r>
                      <a:endParaRPr lang="fr-BE" sz="40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445</a:t>
                      </a:r>
                      <a:endParaRPr lang="fr-BE" sz="4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118</a:t>
                      </a:r>
                      <a:endParaRPr lang="fr-BE" sz="4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extLst>
                  <a:ext uri="{0D108BD9-81ED-4DB2-BD59-A6C34878D82A}">
                    <a16:rowId xmlns:a16="http://schemas.microsoft.com/office/drawing/2014/main" val="10009"/>
                  </a:ext>
                </a:extLst>
              </a:tr>
              <a:tr h="371881">
                <a:tc>
                  <a:txBody>
                    <a:bodyPr/>
                    <a:lstStyle/>
                    <a:p>
                      <a:pPr algn="ctr">
                        <a:lnSpc>
                          <a:spcPct val="107000"/>
                        </a:lnSpc>
                        <a:spcAft>
                          <a:spcPts val="0"/>
                        </a:spcAft>
                      </a:pPr>
                      <a:r>
                        <a:rPr lang="fr-FR" sz="2400">
                          <a:effectLst/>
                          <a:latin typeface="Calibri" panose="020F0502020204030204" pitchFamily="34" charset="0"/>
                          <a:ea typeface="Calibri" panose="020F0502020204030204" pitchFamily="34" charset="0"/>
                          <a:cs typeface="Times New Roman" panose="02020603050405020304" pitchFamily="18" charset="0"/>
                        </a:rPr>
                        <a:t>Septembre</a:t>
                      </a:r>
                      <a:endParaRPr lang="fr-BE" sz="40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effectLst/>
                          <a:latin typeface="Calibri" panose="020F0502020204030204" pitchFamily="34" charset="0"/>
                          <a:ea typeface="Calibri" panose="020F0502020204030204" pitchFamily="34" charset="0"/>
                          <a:cs typeface="Times New Roman" panose="02020603050405020304" pitchFamily="18" charset="0"/>
                        </a:rPr>
                        <a:t>1.876</a:t>
                      </a:r>
                      <a:endParaRPr lang="fr-BE" sz="40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0"/>
                        </a:spcAft>
                      </a:pPr>
                      <a:r>
                        <a:rPr lang="fr-FR" sz="2400" dirty="0">
                          <a:effectLst/>
                          <a:latin typeface="Calibri" panose="020F0502020204030204" pitchFamily="34" charset="0"/>
                          <a:ea typeface="Calibri" panose="020F0502020204030204" pitchFamily="34" charset="0"/>
                          <a:cs typeface="Times New Roman" panose="02020603050405020304" pitchFamily="18" charset="0"/>
                        </a:rPr>
                        <a:t>10</a:t>
                      </a:r>
                      <a:endParaRPr lang="fr-BE" sz="4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fr-BE"/>
                    </a:p>
                  </a:txBody>
                  <a:tcPr/>
                </a:tc>
                <a:tc>
                  <a:txBody>
                    <a:bodyPr/>
                    <a:lstStyle/>
                    <a:p>
                      <a:pPr algn="ctr">
                        <a:lnSpc>
                          <a:spcPct val="107000"/>
                        </a:lnSpc>
                        <a:spcAft>
                          <a:spcPts val="0"/>
                        </a:spcAft>
                      </a:pPr>
                      <a:r>
                        <a:rPr lang="fr-FR" sz="2400">
                          <a:effectLst/>
                          <a:latin typeface="Calibri" panose="020F0502020204030204" pitchFamily="34" charset="0"/>
                          <a:ea typeface="Calibri" panose="020F0502020204030204" pitchFamily="34" charset="0"/>
                          <a:cs typeface="Times New Roman" panose="02020603050405020304" pitchFamily="18" charset="0"/>
                        </a:rPr>
                        <a:t>10,64</a:t>
                      </a:r>
                      <a:endParaRPr lang="fr-BE" sz="40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effectLst/>
                          <a:latin typeface="Calibri" panose="020F0502020204030204" pitchFamily="34" charset="0"/>
                          <a:ea typeface="Calibri" panose="020F0502020204030204" pitchFamily="34" charset="0"/>
                          <a:cs typeface="Times New Roman" panose="02020603050405020304" pitchFamily="18" charset="0"/>
                        </a:rPr>
                        <a:t>11</a:t>
                      </a:r>
                      <a:endParaRPr lang="fr-BE" sz="40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255</a:t>
                      </a:r>
                      <a:endParaRPr lang="fr-BE" sz="4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effectLst/>
                          <a:latin typeface="Calibri" panose="020F0502020204030204" pitchFamily="34" charset="0"/>
                          <a:ea typeface="Calibri" panose="020F0502020204030204" pitchFamily="34" charset="0"/>
                          <a:cs typeface="Times New Roman" panose="02020603050405020304" pitchFamily="18" charset="0"/>
                        </a:rPr>
                        <a:t>8</a:t>
                      </a:r>
                      <a:endParaRPr lang="fr-BE" sz="4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71881">
                <a:tc>
                  <a:txBody>
                    <a:bodyPr/>
                    <a:lstStyle/>
                    <a:p>
                      <a:pPr algn="ctr">
                        <a:lnSpc>
                          <a:spcPct val="107000"/>
                        </a:lnSpc>
                        <a:spcAft>
                          <a:spcPts val="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Total</a:t>
                      </a:r>
                      <a:endParaRPr lang="fr-BE" sz="32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21.219</a:t>
                      </a:r>
                      <a:endParaRPr lang="fr-BE" sz="32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a:lnSpc>
                          <a:spcPct val="107000"/>
                        </a:lnSpc>
                        <a:spcAft>
                          <a:spcPts val="0"/>
                        </a:spcAft>
                      </a:pPr>
                      <a:r>
                        <a:rPr lang="fr-FR" sz="1800" b="1" dirty="0" smtClean="0">
                          <a:effectLst/>
                          <a:latin typeface="Calibri" panose="020F0502020204030204" pitchFamily="34" charset="0"/>
                          <a:ea typeface="Calibri" panose="020F0502020204030204" pitchFamily="34" charset="0"/>
                          <a:cs typeface="Times New Roman" panose="02020603050405020304" pitchFamily="18" charset="0"/>
                        </a:rPr>
                        <a:t>                   15</a:t>
                      </a:r>
                      <a:endParaRPr lang="fr-BE" sz="32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BE"/>
                    </a:p>
                  </a:txBody>
                  <a:tcPr/>
                </a:tc>
                <a:tc>
                  <a:txBody>
                    <a:bodyPr/>
                    <a:lstStyle/>
                    <a:p>
                      <a:pPr algn="ctr">
                        <a:lnSpc>
                          <a:spcPct val="107000"/>
                        </a:lnSpc>
                        <a:spcAft>
                          <a:spcPts val="0"/>
                        </a:spcAft>
                      </a:pPr>
                      <a:r>
                        <a:rPr lang="fr-FR" sz="1800" b="1">
                          <a:effectLst/>
                          <a:latin typeface="Calibri" panose="020F0502020204030204" pitchFamily="34" charset="0"/>
                          <a:ea typeface="Calibri" panose="020F0502020204030204" pitchFamily="34" charset="0"/>
                          <a:cs typeface="Times New Roman" panose="02020603050405020304" pitchFamily="18" charset="0"/>
                        </a:rPr>
                        <a:t>8,55</a:t>
                      </a:r>
                      <a:endParaRPr lang="fr-BE" sz="32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800" b="1">
                          <a:effectLst/>
                          <a:latin typeface="Calibri" panose="020F0502020204030204" pitchFamily="34" charset="0"/>
                          <a:ea typeface="Calibri" panose="020F0502020204030204" pitchFamily="34" charset="0"/>
                          <a:cs typeface="Times New Roman" panose="02020603050405020304" pitchFamily="18" charset="0"/>
                        </a:rPr>
                        <a:t>83</a:t>
                      </a:r>
                      <a:endParaRPr lang="fr-BE" sz="32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800" b="1">
                          <a:effectLst/>
                          <a:latin typeface="Calibri" panose="020F0502020204030204" pitchFamily="34" charset="0"/>
                          <a:ea typeface="Calibri" panose="020F0502020204030204" pitchFamily="34" charset="0"/>
                          <a:cs typeface="Times New Roman" panose="02020603050405020304" pitchFamily="18" charset="0"/>
                        </a:rPr>
                        <a:t>1.700</a:t>
                      </a:r>
                      <a:endParaRPr lang="fr-BE" sz="32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574</a:t>
                      </a:r>
                      <a:endParaRPr lang="fr-BE" sz="32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graphicFrame>
        <p:nvGraphicFramePr>
          <p:cNvPr id="5" name="Tableau 4"/>
          <p:cNvGraphicFramePr>
            <a:graphicFrameLocks noGrp="1"/>
          </p:cNvGraphicFramePr>
          <p:nvPr>
            <p:extLst>
              <p:ext uri="{D42A27DB-BD31-4B8C-83A1-F6EECF244321}">
                <p14:modId xmlns:p14="http://schemas.microsoft.com/office/powerpoint/2010/main" val="1462958857"/>
              </p:ext>
            </p:extLst>
          </p:nvPr>
        </p:nvGraphicFramePr>
        <p:xfrm>
          <a:off x="431371" y="274320"/>
          <a:ext cx="11521280" cy="815340"/>
        </p:xfrm>
        <a:graphic>
          <a:graphicData uri="http://schemas.openxmlformats.org/drawingml/2006/table">
            <a:tbl>
              <a:tblPr firstRow="1" firstCol="1" bandRow="1"/>
              <a:tblGrid>
                <a:gridCol w="11521280">
                  <a:extLst>
                    <a:ext uri="{9D8B030D-6E8A-4147-A177-3AD203B41FA5}">
                      <a16:colId xmlns:a16="http://schemas.microsoft.com/office/drawing/2014/main" val="20000"/>
                    </a:ext>
                  </a:extLst>
                </a:gridCol>
              </a:tblGrid>
              <a:tr h="718457">
                <a:tc>
                  <a:txBody>
                    <a:bodyPr/>
                    <a:lstStyle/>
                    <a:p>
                      <a:pPr algn="just">
                        <a:lnSpc>
                          <a:spcPct val="107000"/>
                        </a:lnSpc>
                        <a:spcAft>
                          <a:spcPts val="0"/>
                        </a:spcAft>
                      </a:pPr>
                      <a:r>
                        <a:rPr lang="fr-FR" sz="2000" b="1" u="none" dirty="0" smtClean="0">
                          <a:effectLst/>
                          <a:latin typeface="Calibri" panose="020F0502020204030204" pitchFamily="34" charset="0"/>
                          <a:ea typeface="Calibri" panose="020F0502020204030204" pitchFamily="34" charset="0"/>
                          <a:cs typeface="Times New Roman" panose="02020603050405020304" pitchFamily="18" charset="0"/>
                        </a:rPr>
                        <a:t>Tableau</a:t>
                      </a:r>
                      <a:r>
                        <a:rPr lang="fr-FR" sz="2000" b="1" u="none" baseline="0" dirty="0" smtClean="0">
                          <a:effectLst/>
                          <a:latin typeface="Calibri" panose="020F0502020204030204" pitchFamily="34" charset="0"/>
                          <a:ea typeface="Calibri" panose="020F0502020204030204" pitchFamily="34" charset="0"/>
                          <a:cs typeface="Times New Roman" panose="02020603050405020304" pitchFamily="18" charset="0"/>
                        </a:rPr>
                        <a:t> III</a:t>
                      </a:r>
                      <a:r>
                        <a:rPr lang="fr-FR" sz="2000" b="1" u="none" dirty="0" smtClean="0">
                          <a:effectLst/>
                          <a:latin typeface="Calibri" panose="020F0502020204030204" pitchFamily="34" charset="0"/>
                          <a:ea typeface="Calibri" panose="020F0502020204030204" pitchFamily="34" charset="0"/>
                          <a:cs typeface="Times New Roman" panose="02020603050405020304" pitchFamily="18" charset="0"/>
                        </a:rPr>
                        <a:t> </a:t>
                      </a:r>
                      <a:r>
                        <a:rPr lang="fr-FR" sz="2000" b="1" dirty="0" smtClean="0">
                          <a:effectLst/>
                          <a:latin typeface="Calibri" panose="020F0502020204030204" pitchFamily="34" charset="0"/>
                          <a:ea typeface="Calibri" panose="020F0502020204030204" pitchFamily="34" charset="0"/>
                          <a:cs typeface="Times New Roman" panose="02020603050405020304" pitchFamily="18" charset="0"/>
                        </a:rPr>
                        <a:t>: Point </a:t>
                      </a:r>
                      <a:r>
                        <a:rPr lang="fr-FR" sz="2000" b="1" dirty="0">
                          <a:effectLst/>
                          <a:latin typeface="Calibri" panose="020F0502020204030204" pitchFamily="34" charset="0"/>
                          <a:ea typeface="Calibri" panose="020F0502020204030204" pitchFamily="34" charset="0"/>
                          <a:cs typeface="Times New Roman" panose="02020603050405020304" pitchFamily="18" charset="0"/>
                        </a:rPr>
                        <a:t>d’Activités en kinésithérapie, en orthophonie et en acupuncture </a:t>
                      </a:r>
                      <a:r>
                        <a:rPr lang="fr-FR" sz="20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fr-FR" sz="2000" b="1" dirty="0">
                          <a:effectLst/>
                          <a:latin typeface="Calibri" panose="020F0502020204030204" pitchFamily="34" charset="0"/>
                          <a:ea typeface="Calibri" panose="020F0502020204030204" pitchFamily="34" charset="0"/>
                          <a:cs typeface="Times New Roman" panose="02020603050405020304" pitchFamily="18" charset="0"/>
                        </a:rPr>
                        <a:t>en ambulatoire pendant les trois </a:t>
                      </a:r>
                      <a:r>
                        <a:rPr lang="fr-FR" sz="2000" b="1" dirty="0" smtClean="0">
                          <a:effectLst/>
                          <a:latin typeface="Calibri" panose="020F0502020204030204" pitchFamily="34" charset="0"/>
                          <a:ea typeface="Calibri" panose="020F0502020204030204" pitchFamily="34" charset="0"/>
                          <a:cs typeface="Times New Roman" panose="02020603050405020304" pitchFamily="18" charset="0"/>
                        </a:rPr>
                        <a:t>premiers trimestres </a:t>
                      </a:r>
                      <a:r>
                        <a:rPr lang="fr-FR" sz="2000" b="1" dirty="0">
                          <a:effectLst/>
                          <a:latin typeface="Calibri" panose="020F0502020204030204" pitchFamily="34" charset="0"/>
                          <a:ea typeface="Calibri" panose="020F0502020204030204" pitchFamily="34" charset="0"/>
                          <a:cs typeface="Times New Roman" panose="02020603050405020304" pitchFamily="18" charset="0"/>
                        </a:rPr>
                        <a:t>de l’année 2019</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fr-FR" sz="1000" b="1" dirty="0">
                          <a:effectLst/>
                          <a:latin typeface="Calibri" panose="020F0502020204030204" pitchFamily="34" charset="0"/>
                          <a:ea typeface="Calibri" panose="020F0502020204030204" pitchFamily="34" charset="0"/>
                          <a:cs typeface="Times New Roman" panose="02020603050405020304" pitchFamily="18" charset="0"/>
                        </a:rPr>
                        <a:t>  </a:t>
                      </a:r>
                      <a:endParaRPr lang="fr-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6" name="Espace réservé du numéro de diapositive 5"/>
          <p:cNvSpPr>
            <a:spLocks noGrp="1"/>
          </p:cNvSpPr>
          <p:nvPr>
            <p:ph type="sldNum" sz="quarter" idx="12"/>
          </p:nvPr>
        </p:nvSpPr>
        <p:spPr/>
        <p:txBody>
          <a:bodyPr/>
          <a:lstStyle/>
          <a:p>
            <a:fld id="{D57F1E4F-1CFF-5643-939E-217C01CDF565}" type="slidenum">
              <a:rPr lang="en-US" smtClean="0"/>
              <a:pPr/>
              <a:t>24</a:t>
            </a:fld>
            <a:endParaRPr lang="en-US" dirty="0"/>
          </a:p>
        </p:txBody>
      </p:sp>
    </p:spTree>
    <p:extLst>
      <p:ext uri="{BB962C8B-B14F-4D97-AF65-F5344CB8AC3E}">
        <p14:creationId xmlns:p14="http://schemas.microsoft.com/office/powerpoint/2010/main" val="5178210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1204720555"/>
              </p:ext>
            </p:extLst>
          </p:nvPr>
        </p:nvGraphicFramePr>
        <p:xfrm>
          <a:off x="2543606" y="1988840"/>
          <a:ext cx="6336705" cy="3911296"/>
        </p:xfrm>
        <a:graphic>
          <a:graphicData uri="http://schemas.openxmlformats.org/drawingml/2006/table">
            <a:tbl>
              <a:tblPr firstRow="1" firstCol="1" bandRow="1"/>
              <a:tblGrid>
                <a:gridCol w="2888888">
                  <a:extLst>
                    <a:ext uri="{9D8B030D-6E8A-4147-A177-3AD203B41FA5}">
                      <a16:colId xmlns:a16="http://schemas.microsoft.com/office/drawing/2014/main" val="20000"/>
                    </a:ext>
                  </a:extLst>
                </a:gridCol>
                <a:gridCol w="558929">
                  <a:extLst>
                    <a:ext uri="{9D8B030D-6E8A-4147-A177-3AD203B41FA5}">
                      <a16:colId xmlns:a16="http://schemas.microsoft.com/office/drawing/2014/main" val="20001"/>
                    </a:ext>
                  </a:extLst>
                </a:gridCol>
                <a:gridCol w="2888888">
                  <a:extLst>
                    <a:ext uri="{9D8B030D-6E8A-4147-A177-3AD203B41FA5}">
                      <a16:colId xmlns:a16="http://schemas.microsoft.com/office/drawing/2014/main" val="20002"/>
                    </a:ext>
                  </a:extLst>
                </a:gridCol>
              </a:tblGrid>
              <a:tr h="219730">
                <a:tc gridSpan="2">
                  <a:txBody>
                    <a:bodyPr/>
                    <a:lstStyle/>
                    <a:p>
                      <a:pPr algn="l">
                        <a:lnSpc>
                          <a:spcPct val="107000"/>
                        </a:lnSpc>
                        <a:spcAft>
                          <a:spcPts val="0"/>
                        </a:spcAft>
                      </a:pPr>
                      <a:r>
                        <a:rPr lang="fr-FR" sz="2000" b="1" dirty="0" smtClean="0">
                          <a:effectLst/>
                          <a:latin typeface="Calibri" panose="020F0502020204030204" pitchFamily="34" charset="0"/>
                          <a:ea typeface="Calibri" panose="020F0502020204030204" pitchFamily="34" charset="0"/>
                          <a:cs typeface="Times New Roman" panose="02020603050405020304" pitchFamily="18" charset="0"/>
                        </a:rPr>
                        <a:t>           Montant </a:t>
                      </a:r>
                      <a:r>
                        <a:rPr lang="fr-FR" sz="2000" b="1" dirty="0">
                          <a:effectLst/>
                          <a:latin typeface="Calibri" panose="020F0502020204030204" pitchFamily="34" charset="0"/>
                          <a:ea typeface="Calibri" panose="020F0502020204030204" pitchFamily="34" charset="0"/>
                          <a:cs typeface="Times New Roman" panose="02020603050405020304" pitchFamily="18" charset="0"/>
                        </a:rPr>
                        <a:t>facturé (F CFA)</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BE"/>
                    </a:p>
                  </a:txBody>
                  <a:tcPr/>
                </a:tc>
                <a:tc>
                  <a:txBody>
                    <a:bodyPr/>
                    <a:lstStyle/>
                    <a:p>
                      <a:pPr algn="l">
                        <a:lnSpc>
                          <a:spcPct val="107000"/>
                        </a:lnSpc>
                        <a:spcAft>
                          <a:spcPts val="0"/>
                        </a:spcAft>
                      </a:pPr>
                      <a:r>
                        <a:rPr lang="fr-FR" sz="2000" b="1" dirty="0" smtClean="0">
                          <a:effectLst/>
                          <a:latin typeface="Calibri" panose="020F0502020204030204" pitchFamily="34" charset="0"/>
                          <a:ea typeface="Calibri" panose="020F0502020204030204" pitchFamily="34" charset="0"/>
                          <a:cs typeface="Times New Roman" panose="02020603050405020304" pitchFamily="18" charset="0"/>
                        </a:rPr>
                        <a:t>          Montant </a:t>
                      </a:r>
                      <a:r>
                        <a:rPr lang="fr-FR" sz="2000" b="1" dirty="0">
                          <a:effectLst/>
                          <a:latin typeface="Calibri" panose="020F0502020204030204" pitchFamily="34" charset="0"/>
                          <a:ea typeface="Calibri" panose="020F0502020204030204" pitchFamily="34" charset="0"/>
                          <a:cs typeface="Times New Roman" panose="02020603050405020304" pitchFamily="18" charset="0"/>
                        </a:rPr>
                        <a:t>payé (F </a:t>
                      </a:r>
                      <a:r>
                        <a:rPr lang="fr-FR" sz="1600" b="1" dirty="0" smtClean="0">
                          <a:effectLst/>
                          <a:latin typeface="Calibri" panose="020F0502020204030204" pitchFamily="34" charset="0"/>
                          <a:ea typeface="Calibri" panose="020F0502020204030204" pitchFamily="34" charset="0"/>
                          <a:cs typeface="Times New Roman" panose="02020603050405020304" pitchFamily="18" charset="0"/>
                        </a:rPr>
                        <a:t>CFA</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8516">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14.931.000</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3.580.300</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fr-BE"/>
                    </a:p>
                  </a:txBody>
                  <a:tcPr/>
                </a:tc>
                <a:extLst>
                  <a:ext uri="{0D108BD9-81ED-4DB2-BD59-A6C34878D82A}">
                    <a16:rowId xmlns:a16="http://schemas.microsoft.com/office/drawing/2014/main" val="10001"/>
                  </a:ext>
                </a:extLst>
              </a:tr>
              <a:tr h="358516">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15.827.200</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2">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3.213.800</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extLst>
                  <a:ext uri="{0D108BD9-81ED-4DB2-BD59-A6C34878D82A}">
                    <a16:rowId xmlns:a16="http://schemas.microsoft.com/office/drawing/2014/main" val="10002"/>
                  </a:ext>
                </a:extLst>
              </a:tr>
              <a:tr h="358516">
                <a:tc>
                  <a:txBody>
                    <a:bodyPr/>
                    <a:lstStyle/>
                    <a:p>
                      <a:pPr algn="ctr">
                        <a:lnSpc>
                          <a:spcPct val="107000"/>
                        </a:lnSpc>
                        <a:spcAft>
                          <a:spcPts val="0"/>
                        </a:spcAft>
                      </a:pPr>
                      <a:r>
                        <a:rPr lang="fr-FR"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16.408.400</a:t>
                      </a:r>
                      <a:endParaRPr lang="fr-BE"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2">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4.057.180</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extLst>
                  <a:ext uri="{0D108BD9-81ED-4DB2-BD59-A6C34878D82A}">
                    <a16:rowId xmlns:a16="http://schemas.microsoft.com/office/drawing/2014/main" val="10003"/>
                  </a:ext>
                </a:extLst>
              </a:tr>
              <a:tr h="358516">
                <a:tc>
                  <a:txBody>
                    <a:bodyPr/>
                    <a:lstStyle/>
                    <a:p>
                      <a:pPr algn="ctr">
                        <a:lnSpc>
                          <a:spcPct val="107000"/>
                        </a:lnSpc>
                        <a:spcAft>
                          <a:spcPts val="0"/>
                        </a:spcAft>
                      </a:pPr>
                      <a:r>
                        <a:rPr lang="fr-FR"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16.936.100</a:t>
                      </a:r>
                      <a:endParaRPr lang="fr-BE"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2">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2.208.520</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extLst>
                  <a:ext uri="{0D108BD9-81ED-4DB2-BD59-A6C34878D82A}">
                    <a16:rowId xmlns:a16="http://schemas.microsoft.com/office/drawing/2014/main" val="10004"/>
                  </a:ext>
                </a:extLst>
              </a:tr>
              <a:tr h="358516">
                <a:tc>
                  <a:txBody>
                    <a:bodyPr/>
                    <a:lstStyle/>
                    <a:p>
                      <a:pPr algn="ctr">
                        <a:lnSpc>
                          <a:spcPct val="107000"/>
                        </a:lnSpc>
                        <a:spcAft>
                          <a:spcPts val="0"/>
                        </a:spcAft>
                      </a:pPr>
                      <a:r>
                        <a:rPr lang="fr-FR"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18.429.400</a:t>
                      </a:r>
                      <a:endParaRPr lang="fr-BE"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2">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5.224.080</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extLst>
                  <a:ext uri="{0D108BD9-81ED-4DB2-BD59-A6C34878D82A}">
                    <a16:rowId xmlns:a16="http://schemas.microsoft.com/office/drawing/2014/main" val="10005"/>
                  </a:ext>
                </a:extLst>
              </a:tr>
              <a:tr h="358516">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13.988.000</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2">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5.457.700</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extLst>
                  <a:ext uri="{0D108BD9-81ED-4DB2-BD59-A6C34878D82A}">
                    <a16:rowId xmlns:a16="http://schemas.microsoft.com/office/drawing/2014/main" val="10006"/>
                  </a:ext>
                </a:extLst>
              </a:tr>
              <a:tr h="358516">
                <a:tc>
                  <a:txBody>
                    <a:bodyPr/>
                    <a:lstStyle/>
                    <a:p>
                      <a:pPr algn="ctr">
                        <a:lnSpc>
                          <a:spcPct val="107000"/>
                        </a:lnSpc>
                        <a:spcAft>
                          <a:spcPts val="0"/>
                        </a:spcAft>
                      </a:pPr>
                      <a:r>
                        <a:rPr lang="fr-FR"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16.237.500</a:t>
                      </a:r>
                      <a:endParaRPr lang="fr-BE"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2">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5.033.660</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extLst>
                  <a:ext uri="{0D108BD9-81ED-4DB2-BD59-A6C34878D82A}">
                    <a16:rowId xmlns:a16="http://schemas.microsoft.com/office/drawing/2014/main" val="10007"/>
                  </a:ext>
                </a:extLst>
              </a:tr>
              <a:tr h="358516">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14.169.600</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2">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5.011.160</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extLst>
                  <a:ext uri="{0D108BD9-81ED-4DB2-BD59-A6C34878D82A}">
                    <a16:rowId xmlns:a16="http://schemas.microsoft.com/office/drawing/2014/main" val="10008"/>
                  </a:ext>
                </a:extLst>
              </a:tr>
              <a:tr h="358516">
                <a:tc>
                  <a:txBody>
                    <a:bodyPr/>
                    <a:lstStyle/>
                    <a:p>
                      <a:pPr algn="ctr">
                        <a:lnSpc>
                          <a:spcPct val="107000"/>
                        </a:lnSpc>
                        <a:spcAft>
                          <a:spcPts val="0"/>
                        </a:spcAft>
                      </a:pPr>
                      <a:r>
                        <a:rPr lang="fr-FR"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16.458.800</a:t>
                      </a:r>
                      <a:endParaRPr lang="fr-BE"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3.794.720</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fr-BE"/>
                    </a:p>
                  </a:txBody>
                  <a:tcPr/>
                </a:tc>
                <a:extLst>
                  <a:ext uri="{0D108BD9-81ED-4DB2-BD59-A6C34878D82A}">
                    <a16:rowId xmlns:a16="http://schemas.microsoft.com/office/drawing/2014/main" val="10009"/>
                  </a:ext>
                </a:extLst>
              </a:tr>
              <a:tr h="358516">
                <a:tc>
                  <a:txBody>
                    <a:bodyPr/>
                    <a:lstStyle/>
                    <a:p>
                      <a:pPr algn="ctr">
                        <a:lnSpc>
                          <a:spcPct val="107000"/>
                        </a:lnSpc>
                        <a:spcAft>
                          <a:spcPts val="0"/>
                        </a:spcAft>
                      </a:pPr>
                      <a:r>
                        <a:rPr lang="fr-FR" sz="2000" b="1">
                          <a:effectLst/>
                          <a:latin typeface="Calibri" panose="020F0502020204030204" pitchFamily="34" charset="0"/>
                          <a:ea typeface="Calibri" panose="020F0502020204030204" pitchFamily="34" charset="0"/>
                          <a:cs typeface="Times New Roman" panose="02020603050405020304" pitchFamily="18" charset="0"/>
                        </a:rPr>
                        <a:t>143.386.000</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0"/>
                        </a:spcAft>
                      </a:pPr>
                      <a:r>
                        <a:rPr lang="fr-FR" sz="2000" b="1" dirty="0">
                          <a:effectLst/>
                          <a:latin typeface="Calibri" panose="020F0502020204030204" pitchFamily="34" charset="0"/>
                          <a:ea typeface="Calibri" panose="020F0502020204030204" pitchFamily="34" charset="0"/>
                          <a:cs typeface="Times New Roman" panose="02020603050405020304" pitchFamily="18" charset="0"/>
                        </a:rPr>
                        <a:t>37.581.120</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BE"/>
                    </a:p>
                  </a:txBody>
                  <a:tcPr/>
                </a:tc>
                <a:extLst>
                  <a:ext uri="{0D108BD9-81ED-4DB2-BD59-A6C34878D82A}">
                    <a16:rowId xmlns:a16="http://schemas.microsoft.com/office/drawing/2014/main" val="10010"/>
                  </a:ext>
                </a:extLst>
              </a:tr>
            </a:tbl>
          </a:graphicData>
        </a:graphic>
      </p:graphicFrame>
      <p:graphicFrame>
        <p:nvGraphicFramePr>
          <p:cNvPr id="7" name="Tableau 6"/>
          <p:cNvGraphicFramePr>
            <a:graphicFrameLocks noGrp="1"/>
          </p:cNvGraphicFramePr>
          <p:nvPr>
            <p:extLst>
              <p:ext uri="{D42A27DB-BD31-4B8C-83A1-F6EECF244321}">
                <p14:modId xmlns:p14="http://schemas.microsoft.com/office/powerpoint/2010/main" val="990243904"/>
              </p:ext>
            </p:extLst>
          </p:nvPr>
        </p:nvGraphicFramePr>
        <p:xfrm>
          <a:off x="380960" y="313509"/>
          <a:ext cx="11233248" cy="1174052"/>
        </p:xfrm>
        <a:graphic>
          <a:graphicData uri="http://schemas.openxmlformats.org/drawingml/2006/table">
            <a:tbl>
              <a:tblPr firstRow="1" firstCol="1" bandRow="1"/>
              <a:tblGrid>
                <a:gridCol w="11233248">
                  <a:extLst>
                    <a:ext uri="{9D8B030D-6E8A-4147-A177-3AD203B41FA5}">
                      <a16:colId xmlns:a16="http://schemas.microsoft.com/office/drawing/2014/main" val="20000"/>
                    </a:ext>
                  </a:extLst>
                </a:gridCol>
              </a:tblGrid>
              <a:tr h="901337">
                <a:tc>
                  <a:txBody>
                    <a:bodyPr/>
                    <a:lstStyle/>
                    <a:p>
                      <a:pPr algn="just">
                        <a:lnSpc>
                          <a:spcPct val="107000"/>
                        </a:lnSpc>
                        <a:spcAft>
                          <a:spcPts val="0"/>
                        </a:spcAft>
                      </a:pPr>
                      <a:r>
                        <a:rPr lang="fr-FR" sz="2400" b="1" u="none" dirty="0" smtClean="0">
                          <a:effectLst/>
                          <a:latin typeface="Calibri" panose="020F0502020204030204" pitchFamily="34" charset="0"/>
                          <a:ea typeface="Calibri" panose="020F0502020204030204" pitchFamily="34" charset="0"/>
                          <a:cs typeface="Times New Roman" panose="02020603050405020304" pitchFamily="18" charset="0"/>
                        </a:rPr>
                        <a:t>Tableau IV </a:t>
                      </a:r>
                      <a:r>
                        <a:rPr lang="fr-FR" sz="2400" b="1" dirty="0" smtClean="0">
                          <a:effectLst/>
                          <a:latin typeface="Calibri" panose="020F0502020204030204" pitchFamily="34" charset="0"/>
                          <a:ea typeface="Calibri" panose="020F0502020204030204" pitchFamily="34" charset="0"/>
                          <a:cs typeface="Times New Roman" panose="02020603050405020304" pitchFamily="18" charset="0"/>
                        </a:rPr>
                        <a:t>: Point </a:t>
                      </a:r>
                      <a:r>
                        <a:rPr lang="fr-FR" sz="2400" b="1" dirty="0">
                          <a:effectLst/>
                          <a:latin typeface="Calibri" panose="020F0502020204030204" pitchFamily="34" charset="0"/>
                          <a:ea typeface="Calibri" panose="020F0502020204030204" pitchFamily="34" charset="0"/>
                          <a:cs typeface="Times New Roman" panose="02020603050405020304" pitchFamily="18" charset="0"/>
                        </a:rPr>
                        <a:t>des recettes liées aux activités de kinésithérapie, d’orthophonie et d’acupuncture en ambulatoire pendant les trois premiers </a:t>
                      </a:r>
                      <a:r>
                        <a:rPr lang="fr-FR" sz="2400" b="1" dirty="0" smtClean="0">
                          <a:effectLst/>
                          <a:latin typeface="Calibri" panose="020F0502020204030204" pitchFamily="34" charset="0"/>
                          <a:ea typeface="Calibri" panose="020F0502020204030204" pitchFamily="34" charset="0"/>
                          <a:cs typeface="Times New Roman" panose="02020603050405020304" pitchFamily="18" charset="0"/>
                        </a:rPr>
                        <a:t>trimestres </a:t>
                      </a:r>
                      <a:r>
                        <a:rPr lang="fr-FR" sz="2400" b="1" dirty="0">
                          <a:effectLst/>
                          <a:latin typeface="Calibri" panose="020F0502020204030204" pitchFamily="34" charset="0"/>
                          <a:ea typeface="Calibri" panose="020F0502020204030204" pitchFamily="34" charset="0"/>
                          <a:cs typeface="Times New Roman" panose="02020603050405020304" pitchFamily="18" charset="0"/>
                        </a:rPr>
                        <a:t>de l’année 2019</a:t>
                      </a:r>
                      <a:endParaRPr lang="fr-BE" sz="36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fr-FR" sz="2400" b="1" dirty="0">
                          <a:effectLst/>
                          <a:latin typeface="Calibri" panose="020F0502020204030204" pitchFamily="34" charset="0"/>
                          <a:ea typeface="Calibri" panose="020F0502020204030204" pitchFamily="34" charset="0"/>
                          <a:cs typeface="Times New Roman" panose="02020603050405020304" pitchFamily="18" charset="0"/>
                        </a:rPr>
                        <a:t>  </a:t>
                      </a:r>
                      <a:endParaRPr lang="fr-BE" sz="36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4" name="Espace réservé du numéro de diapositive 3"/>
          <p:cNvSpPr>
            <a:spLocks noGrp="1"/>
          </p:cNvSpPr>
          <p:nvPr>
            <p:ph type="sldNum" sz="quarter" idx="12"/>
          </p:nvPr>
        </p:nvSpPr>
        <p:spPr/>
        <p:txBody>
          <a:bodyPr/>
          <a:lstStyle/>
          <a:p>
            <a:fld id="{D57F1E4F-1CFF-5643-939E-217C01CDF565}" type="slidenum">
              <a:rPr lang="en-US" smtClean="0"/>
              <a:pPr/>
              <a:t>25</a:t>
            </a:fld>
            <a:endParaRPr lang="en-US" dirty="0"/>
          </a:p>
        </p:txBody>
      </p:sp>
    </p:spTree>
    <p:extLst>
      <p:ext uri="{BB962C8B-B14F-4D97-AF65-F5344CB8AC3E}">
        <p14:creationId xmlns:p14="http://schemas.microsoft.com/office/powerpoint/2010/main" val="24459357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2008397648"/>
              </p:ext>
            </p:extLst>
          </p:nvPr>
        </p:nvGraphicFramePr>
        <p:xfrm>
          <a:off x="849086" y="1484783"/>
          <a:ext cx="9522824" cy="4333511"/>
        </p:xfrm>
        <a:graphic>
          <a:graphicData uri="http://schemas.openxmlformats.org/drawingml/2006/table">
            <a:tbl>
              <a:tblPr firstRow="1" firstCol="1" bandRow="1"/>
              <a:tblGrid>
                <a:gridCol w="1716640">
                  <a:extLst>
                    <a:ext uri="{9D8B030D-6E8A-4147-A177-3AD203B41FA5}">
                      <a16:colId xmlns:a16="http://schemas.microsoft.com/office/drawing/2014/main" val="20000"/>
                    </a:ext>
                  </a:extLst>
                </a:gridCol>
                <a:gridCol w="434380">
                  <a:extLst>
                    <a:ext uri="{9D8B030D-6E8A-4147-A177-3AD203B41FA5}">
                      <a16:colId xmlns:a16="http://schemas.microsoft.com/office/drawing/2014/main" val="20001"/>
                    </a:ext>
                  </a:extLst>
                </a:gridCol>
                <a:gridCol w="1888133">
                  <a:extLst>
                    <a:ext uri="{9D8B030D-6E8A-4147-A177-3AD203B41FA5}">
                      <a16:colId xmlns:a16="http://schemas.microsoft.com/office/drawing/2014/main" val="20002"/>
                    </a:ext>
                  </a:extLst>
                </a:gridCol>
                <a:gridCol w="844696">
                  <a:extLst>
                    <a:ext uri="{9D8B030D-6E8A-4147-A177-3AD203B41FA5}">
                      <a16:colId xmlns:a16="http://schemas.microsoft.com/office/drawing/2014/main" val="20003"/>
                    </a:ext>
                  </a:extLst>
                </a:gridCol>
                <a:gridCol w="367050">
                  <a:extLst>
                    <a:ext uri="{9D8B030D-6E8A-4147-A177-3AD203B41FA5}">
                      <a16:colId xmlns:a16="http://schemas.microsoft.com/office/drawing/2014/main" val="20004"/>
                    </a:ext>
                  </a:extLst>
                </a:gridCol>
                <a:gridCol w="1009788">
                  <a:extLst>
                    <a:ext uri="{9D8B030D-6E8A-4147-A177-3AD203B41FA5}">
                      <a16:colId xmlns:a16="http://schemas.microsoft.com/office/drawing/2014/main" val="20005"/>
                    </a:ext>
                  </a:extLst>
                </a:gridCol>
                <a:gridCol w="1312725">
                  <a:extLst>
                    <a:ext uri="{9D8B030D-6E8A-4147-A177-3AD203B41FA5}">
                      <a16:colId xmlns:a16="http://schemas.microsoft.com/office/drawing/2014/main" val="20006"/>
                    </a:ext>
                  </a:extLst>
                </a:gridCol>
                <a:gridCol w="1566424">
                  <a:extLst>
                    <a:ext uri="{9D8B030D-6E8A-4147-A177-3AD203B41FA5}">
                      <a16:colId xmlns:a16="http://schemas.microsoft.com/office/drawing/2014/main" val="20007"/>
                    </a:ext>
                  </a:extLst>
                </a:gridCol>
                <a:gridCol w="251197">
                  <a:extLst>
                    <a:ext uri="{9D8B030D-6E8A-4147-A177-3AD203B41FA5}">
                      <a16:colId xmlns:a16="http://schemas.microsoft.com/office/drawing/2014/main" val="20008"/>
                    </a:ext>
                  </a:extLst>
                </a:gridCol>
                <a:gridCol w="131791">
                  <a:extLst>
                    <a:ext uri="{9D8B030D-6E8A-4147-A177-3AD203B41FA5}">
                      <a16:colId xmlns:a16="http://schemas.microsoft.com/office/drawing/2014/main" val="20009"/>
                    </a:ext>
                  </a:extLst>
                </a:gridCol>
              </a:tblGrid>
              <a:tr h="374645">
                <a:tc rowSpan="2" gridSpan="2">
                  <a:txBody>
                    <a:bodyPr/>
                    <a:lstStyle/>
                    <a:p>
                      <a:pPr algn="ctr">
                        <a:lnSpc>
                          <a:spcPct val="107000"/>
                        </a:lnSpc>
                        <a:spcAft>
                          <a:spcPts val="0"/>
                        </a:spcAft>
                      </a:pP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fr-BE"/>
                    </a:p>
                  </a:txBody>
                  <a:tcPr/>
                </a:tc>
                <a:tc>
                  <a:txBody>
                    <a:bodyPr/>
                    <a:lstStyle/>
                    <a:p>
                      <a:pPr algn="ctr">
                        <a:lnSpc>
                          <a:spcPct val="107000"/>
                        </a:lnSpc>
                        <a:spcAft>
                          <a:spcPts val="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Kinésithérapie (n)</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07000"/>
                        </a:lnSpc>
                        <a:spcAft>
                          <a:spcPts val="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Orthophonie (n)</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BE"/>
                    </a:p>
                  </a:txBody>
                  <a:tcPr/>
                </a:tc>
                <a:tc hMerge="1">
                  <a:txBody>
                    <a:bodyPr/>
                    <a:lstStyle/>
                    <a:p>
                      <a:endParaRPr lang="fr-BE"/>
                    </a:p>
                  </a:txBody>
                  <a:tcPr/>
                </a:tc>
                <a:tc gridSpan="3">
                  <a:txBody>
                    <a:bodyPr/>
                    <a:lstStyle/>
                    <a:p>
                      <a:pPr algn="ctr">
                        <a:lnSpc>
                          <a:spcPct val="107000"/>
                        </a:lnSpc>
                        <a:spcAft>
                          <a:spcPts val="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Séjour (n</a:t>
                      </a:r>
                      <a:r>
                        <a:rPr lang="fr-FR" sz="1800" b="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BE"/>
                    </a:p>
                  </a:txBody>
                  <a:tcPr/>
                </a:tc>
                <a:tc hMerge="1">
                  <a:txBody>
                    <a:bodyPr/>
                    <a:lstStyle/>
                    <a:p>
                      <a:pPr algn="l">
                        <a:lnSpc>
                          <a:spcPct val="107000"/>
                        </a:lnSpc>
                        <a:spcAft>
                          <a:spcPts val="800"/>
                        </a:spcAft>
                      </a:pP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fr-BE"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74645">
                <a:tc gridSpan="2" vMerge="1">
                  <a:txBody>
                    <a:bodyPr/>
                    <a:lstStyle/>
                    <a:p>
                      <a:endParaRPr lang="fr-BE"/>
                    </a:p>
                  </a:txBody>
                  <a:tcPr/>
                </a:tc>
                <a:tc hMerge="1" vMerge="1">
                  <a:txBody>
                    <a:bodyPr/>
                    <a:lstStyle/>
                    <a:p>
                      <a:endParaRPr lang="fr-BE"/>
                    </a:p>
                  </a:txBody>
                  <a:tcPr/>
                </a:tc>
                <a:tc>
                  <a:txBody>
                    <a:bodyPr/>
                    <a:lstStyle/>
                    <a:p>
                      <a:pPr algn="l">
                        <a:lnSpc>
                          <a:spcPct val="107000"/>
                        </a:lnSpc>
                        <a:spcAft>
                          <a:spcPts val="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Séances effectuées</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800" b="1">
                          <a:effectLst/>
                          <a:latin typeface="Calibri" panose="020F0502020204030204" pitchFamily="34" charset="0"/>
                          <a:ea typeface="Calibri" panose="020F0502020204030204" pitchFamily="34" charset="0"/>
                          <a:cs typeface="Times New Roman" panose="02020603050405020304" pitchFamily="18" charset="0"/>
                        </a:rPr>
                        <a:t>Bilans</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Séances</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BE"/>
                    </a:p>
                  </a:txBody>
                  <a:tcPr/>
                </a:tc>
                <a:tc>
                  <a:txBody>
                    <a:bodyPr/>
                    <a:lstStyle/>
                    <a:p>
                      <a:pPr algn="ctr">
                        <a:lnSpc>
                          <a:spcPct val="107000"/>
                        </a:lnSpc>
                        <a:spcAft>
                          <a:spcPts val="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Jr d’</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hosp</a:t>
                      </a:r>
                      <a:r>
                        <a:rPr lang="fr-FR" sz="1800" b="1" dirty="0">
                          <a:effectLst/>
                          <a:latin typeface="Calibri" panose="020F0502020204030204" pitchFamily="34" charset="0"/>
                          <a:ea typeface="Calibri" panose="020F0502020204030204" pitchFamily="34" charset="0"/>
                          <a:cs typeface="Times New Roman" panose="02020603050405020304" pitchFamily="18" charset="0"/>
                        </a:rPr>
                        <a:t>.</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l">
                        <a:lnSpc>
                          <a:spcPct val="107000"/>
                        </a:lnSpc>
                        <a:spcAft>
                          <a:spcPts val="0"/>
                        </a:spcAft>
                      </a:pPr>
                      <a:r>
                        <a:rPr lang="fr-FR" sz="1800" b="1" dirty="0" smtClean="0">
                          <a:effectLst/>
                          <a:latin typeface="Calibri" panose="020F0502020204030204" pitchFamily="34" charset="0"/>
                          <a:ea typeface="Calibri" panose="020F0502020204030204" pitchFamily="34" charset="0"/>
                          <a:cs typeface="Times New Roman" panose="02020603050405020304" pitchFamily="18" charset="0"/>
                        </a:rPr>
                        <a:t>           Patients    </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10001"/>
                  </a:ext>
                </a:extLst>
              </a:tr>
              <a:tr h="331169">
                <a:tc gridSpan="2">
                  <a:txBody>
                    <a:bodyPr/>
                    <a:lstStyle/>
                    <a:p>
                      <a:pPr algn="ctr">
                        <a:lnSpc>
                          <a:spcPct val="107000"/>
                        </a:lnSpc>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Janvier</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fr-BE"/>
                    </a:p>
                  </a:txBody>
                  <a:tcPr/>
                </a:tc>
                <a:tc>
                  <a:txBody>
                    <a:bodyPr/>
                    <a:lstStyle/>
                    <a:p>
                      <a:pPr algn="ctr">
                        <a:lnSpc>
                          <a:spcPct val="107000"/>
                        </a:lnSpc>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197</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gn="ctr">
                        <a:lnSpc>
                          <a:spcPct val="107000"/>
                        </a:lnSpc>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40</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fr-BE"/>
                    </a:p>
                  </a:txBody>
                  <a:tcPr/>
                </a:tc>
                <a:tc>
                  <a:txBody>
                    <a:bodyPr/>
                    <a:lstStyle/>
                    <a:p>
                      <a:pPr algn="ctr">
                        <a:lnSpc>
                          <a:spcPct val="107000"/>
                        </a:lnSpc>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146</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8</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gn="l">
                        <a:lnSpc>
                          <a:spcPct val="107000"/>
                        </a:lnSpc>
                        <a:spcAft>
                          <a:spcPts val="800"/>
                        </a:spcAft>
                      </a:pPr>
                      <a:r>
                        <a:rPr lang="fr-BE" sz="11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fr-BE"/>
                    </a:p>
                  </a:txBody>
                  <a:tcPr/>
                </a:tc>
                <a:extLst>
                  <a:ext uri="{0D108BD9-81ED-4DB2-BD59-A6C34878D82A}">
                    <a16:rowId xmlns:a16="http://schemas.microsoft.com/office/drawing/2014/main" val="10002"/>
                  </a:ext>
                </a:extLst>
              </a:tr>
              <a:tr h="331169">
                <a:tc gridSpan="2">
                  <a:txBody>
                    <a:bodyPr/>
                    <a:lstStyle/>
                    <a:p>
                      <a:pPr algn="ctr">
                        <a:lnSpc>
                          <a:spcPct val="107000"/>
                        </a:lnSpc>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Février</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a:txBody>
                    <a:bodyPr/>
                    <a:lstStyle/>
                    <a:p>
                      <a:pPr algn="ctr">
                        <a:lnSpc>
                          <a:spcPct val="107000"/>
                        </a:lnSpc>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253</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2">
                  <a:txBody>
                    <a:bodyPr/>
                    <a:lstStyle/>
                    <a:p>
                      <a:pPr algn="ctr">
                        <a:lnSpc>
                          <a:spcPct val="107000"/>
                        </a:lnSpc>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45</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a:txBody>
                    <a:bodyPr/>
                    <a:lstStyle/>
                    <a:p>
                      <a:pPr algn="ctr">
                        <a:lnSpc>
                          <a:spcPct val="107000"/>
                        </a:lnSpc>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172</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8</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2">
                  <a:txBody>
                    <a:bodyPr/>
                    <a:lstStyle/>
                    <a:p>
                      <a:pPr algn="l">
                        <a:lnSpc>
                          <a:spcPct val="107000"/>
                        </a:lnSpc>
                        <a:spcAft>
                          <a:spcPts val="800"/>
                        </a:spcAft>
                      </a:pPr>
                      <a:r>
                        <a:rPr lang="fr-BE"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a:noFill/>
                    </a:lnL>
                    <a:lnR>
                      <a:noFill/>
                    </a:lnR>
                    <a:lnT>
                      <a:noFill/>
                    </a:lnT>
                    <a:lnB>
                      <a:noFill/>
                    </a:lnB>
                  </a:tcPr>
                </a:tc>
                <a:tc hMerge="1">
                  <a:txBody>
                    <a:bodyPr/>
                    <a:lstStyle/>
                    <a:p>
                      <a:endParaRPr lang="fr-BE"/>
                    </a:p>
                  </a:txBody>
                  <a:tcPr/>
                </a:tc>
                <a:extLst>
                  <a:ext uri="{0D108BD9-81ED-4DB2-BD59-A6C34878D82A}">
                    <a16:rowId xmlns:a16="http://schemas.microsoft.com/office/drawing/2014/main" val="10003"/>
                  </a:ext>
                </a:extLst>
              </a:tr>
              <a:tr h="331169">
                <a:tc gridSpan="2">
                  <a:txBody>
                    <a:bodyPr/>
                    <a:lstStyle/>
                    <a:p>
                      <a:pPr algn="ctr">
                        <a:lnSpc>
                          <a:spcPct val="107000"/>
                        </a:lnSpc>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Mars</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a:txBody>
                    <a:bodyPr/>
                    <a:lstStyle/>
                    <a:p>
                      <a:pPr algn="ctr">
                        <a:lnSpc>
                          <a:spcPct val="107000"/>
                        </a:lnSpc>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187</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1</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2">
                  <a:txBody>
                    <a:bodyPr/>
                    <a:lstStyle/>
                    <a:p>
                      <a:pPr algn="ctr">
                        <a:lnSpc>
                          <a:spcPct val="107000"/>
                        </a:lnSpc>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20</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a:txBody>
                    <a:bodyPr/>
                    <a:lstStyle/>
                    <a:p>
                      <a:pPr algn="ctr">
                        <a:lnSpc>
                          <a:spcPct val="107000"/>
                        </a:lnSpc>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143</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10</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2">
                  <a:txBody>
                    <a:bodyPr/>
                    <a:lstStyle/>
                    <a:p>
                      <a:pPr algn="l">
                        <a:lnSpc>
                          <a:spcPct val="107000"/>
                        </a:lnSpc>
                        <a:spcAft>
                          <a:spcPts val="800"/>
                        </a:spcAft>
                      </a:pPr>
                      <a:r>
                        <a:rPr lang="fr-BE" sz="11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a:noFill/>
                    </a:lnL>
                    <a:lnR>
                      <a:noFill/>
                    </a:lnR>
                    <a:lnT>
                      <a:noFill/>
                    </a:lnT>
                    <a:lnB>
                      <a:noFill/>
                    </a:lnB>
                  </a:tcPr>
                </a:tc>
                <a:tc hMerge="1">
                  <a:txBody>
                    <a:bodyPr/>
                    <a:lstStyle/>
                    <a:p>
                      <a:endParaRPr lang="fr-BE"/>
                    </a:p>
                  </a:txBody>
                  <a:tcPr/>
                </a:tc>
                <a:extLst>
                  <a:ext uri="{0D108BD9-81ED-4DB2-BD59-A6C34878D82A}">
                    <a16:rowId xmlns:a16="http://schemas.microsoft.com/office/drawing/2014/main" val="10004"/>
                  </a:ext>
                </a:extLst>
              </a:tr>
              <a:tr h="331169">
                <a:tc gridSpan="2">
                  <a:txBody>
                    <a:bodyPr/>
                    <a:lstStyle/>
                    <a:p>
                      <a:pPr algn="ctr">
                        <a:lnSpc>
                          <a:spcPct val="107000"/>
                        </a:lnSpc>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Avril</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a:txBody>
                    <a:bodyPr/>
                    <a:lstStyle/>
                    <a:p>
                      <a:pPr algn="ctr">
                        <a:lnSpc>
                          <a:spcPct val="107000"/>
                        </a:lnSpc>
                        <a:spcAft>
                          <a:spcPts val="0"/>
                        </a:spcAft>
                      </a:pPr>
                      <a:r>
                        <a:rPr lang="fr-FR"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322</a:t>
                      </a:r>
                      <a:endParaRPr lang="fr-BE"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a:t>
                      </a:r>
                      <a:endParaRPr lang="fr-BE"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2">
                  <a:txBody>
                    <a:bodyPr/>
                    <a:lstStyle/>
                    <a:p>
                      <a:pPr algn="ctr">
                        <a:lnSpc>
                          <a:spcPct val="107000"/>
                        </a:lnSpc>
                        <a:spcAft>
                          <a:spcPts val="0"/>
                        </a:spcAft>
                      </a:pPr>
                      <a:r>
                        <a:rPr lang="fr-FR"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60</a:t>
                      </a:r>
                      <a:endParaRPr lang="fr-BE"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a:txBody>
                    <a:bodyPr/>
                    <a:lstStyle/>
                    <a:p>
                      <a:pPr algn="ctr">
                        <a:lnSpc>
                          <a:spcPct val="107000"/>
                        </a:lnSpc>
                        <a:spcAft>
                          <a:spcPts val="0"/>
                        </a:spcAft>
                      </a:pPr>
                      <a:r>
                        <a:rPr lang="fr-FR"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247</a:t>
                      </a:r>
                      <a:endParaRPr lang="fr-BE"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11</a:t>
                      </a:r>
                      <a:endParaRPr lang="fr-BE"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2">
                  <a:txBody>
                    <a:bodyPr/>
                    <a:lstStyle/>
                    <a:p>
                      <a:pPr algn="l">
                        <a:lnSpc>
                          <a:spcPct val="107000"/>
                        </a:lnSpc>
                        <a:spcAft>
                          <a:spcPts val="800"/>
                        </a:spcAft>
                      </a:pPr>
                      <a:r>
                        <a:rPr lang="fr-BE" sz="11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a:noFill/>
                    </a:lnL>
                    <a:lnR>
                      <a:noFill/>
                    </a:lnR>
                    <a:lnT>
                      <a:noFill/>
                    </a:lnT>
                    <a:lnB>
                      <a:noFill/>
                    </a:lnB>
                  </a:tcPr>
                </a:tc>
                <a:tc hMerge="1">
                  <a:txBody>
                    <a:bodyPr/>
                    <a:lstStyle/>
                    <a:p>
                      <a:endParaRPr lang="fr-BE"/>
                    </a:p>
                  </a:txBody>
                  <a:tcPr/>
                </a:tc>
                <a:extLst>
                  <a:ext uri="{0D108BD9-81ED-4DB2-BD59-A6C34878D82A}">
                    <a16:rowId xmlns:a16="http://schemas.microsoft.com/office/drawing/2014/main" val="10005"/>
                  </a:ext>
                </a:extLst>
              </a:tr>
              <a:tr h="331169">
                <a:tc gridSpan="2">
                  <a:txBody>
                    <a:bodyPr/>
                    <a:lstStyle/>
                    <a:p>
                      <a:pPr algn="ctr">
                        <a:lnSpc>
                          <a:spcPct val="107000"/>
                        </a:lnSpc>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Mai</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a:txBody>
                    <a:bodyPr/>
                    <a:lstStyle/>
                    <a:p>
                      <a:pPr algn="ctr">
                        <a:lnSpc>
                          <a:spcPct val="107000"/>
                        </a:lnSpc>
                        <a:spcAft>
                          <a:spcPts val="0"/>
                        </a:spcAft>
                      </a:pPr>
                      <a:r>
                        <a:rPr lang="fr-FR"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214</a:t>
                      </a:r>
                      <a:endParaRPr lang="fr-BE" sz="24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1</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2">
                  <a:txBody>
                    <a:bodyPr/>
                    <a:lstStyle/>
                    <a:p>
                      <a:pPr algn="ctr">
                        <a:lnSpc>
                          <a:spcPct val="107000"/>
                        </a:lnSpc>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30</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a:txBody>
                    <a:bodyPr/>
                    <a:lstStyle/>
                    <a:p>
                      <a:pPr algn="ctr">
                        <a:lnSpc>
                          <a:spcPct val="107000"/>
                        </a:lnSpc>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160</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13</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2">
                  <a:txBody>
                    <a:bodyPr/>
                    <a:lstStyle/>
                    <a:p>
                      <a:pPr algn="l">
                        <a:lnSpc>
                          <a:spcPct val="107000"/>
                        </a:lnSpc>
                        <a:spcAft>
                          <a:spcPts val="800"/>
                        </a:spcAft>
                      </a:pPr>
                      <a:r>
                        <a:rPr lang="fr-BE" sz="11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a:noFill/>
                    </a:lnL>
                    <a:lnR>
                      <a:noFill/>
                    </a:lnR>
                    <a:lnT>
                      <a:noFill/>
                    </a:lnT>
                    <a:lnB>
                      <a:noFill/>
                    </a:lnB>
                  </a:tcPr>
                </a:tc>
                <a:tc hMerge="1">
                  <a:txBody>
                    <a:bodyPr/>
                    <a:lstStyle/>
                    <a:p>
                      <a:endParaRPr lang="fr-BE"/>
                    </a:p>
                  </a:txBody>
                  <a:tcPr/>
                </a:tc>
                <a:extLst>
                  <a:ext uri="{0D108BD9-81ED-4DB2-BD59-A6C34878D82A}">
                    <a16:rowId xmlns:a16="http://schemas.microsoft.com/office/drawing/2014/main" val="10006"/>
                  </a:ext>
                </a:extLst>
              </a:tr>
              <a:tr h="331169">
                <a:tc gridSpan="2">
                  <a:txBody>
                    <a:bodyPr/>
                    <a:lstStyle/>
                    <a:p>
                      <a:pPr algn="ctr">
                        <a:lnSpc>
                          <a:spcPct val="107000"/>
                        </a:lnSpc>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Juin</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a:txBody>
                    <a:bodyPr/>
                    <a:lstStyle/>
                    <a:p>
                      <a:pPr algn="ctr">
                        <a:lnSpc>
                          <a:spcPct val="107000"/>
                        </a:lnSpc>
                        <a:spcAft>
                          <a:spcPts val="0"/>
                        </a:spcAft>
                      </a:pPr>
                      <a:r>
                        <a:rPr lang="fr-FR"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215</a:t>
                      </a:r>
                      <a:endParaRPr lang="fr-BE" sz="24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2">
                  <a:txBody>
                    <a:bodyPr/>
                    <a:lstStyle/>
                    <a:p>
                      <a:pPr algn="ctr">
                        <a:lnSpc>
                          <a:spcPct val="107000"/>
                        </a:lnSpc>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5</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a:txBody>
                    <a:bodyPr/>
                    <a:lstStyle/>
                    <a:p>
                      <a:pPr algn="ctr">
                        <a:lnSpc>
                          <a:spcPct val="107000"/>
                        </a:lnSpc>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164</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8</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2">
                  <a:txBody>
                    <a:bodyPr/>
                    <a:lstStyle/>
                    <a:p>
                      <a:pPr algn="l">
                        <a:lnSpc>
                          <a:spcPct val="107000"/>
                        </a:lnSpc>
                        <a:spcAft>
                          <a:spcPts val="800"/>
                        </a:spcAft>
                      </a:pPr>
                      <a:r>
                        <a:rPr lang="fr-BE" sz="11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a:noFill/>
                    </a:lnL>
                    <a:lnR>
                      <a:noFill/>
                    </a:lnR>
                    <a:lnT>
                      <a:noFill/>
                    </a:lnT>
                    <a:lnB>
                      <a:noFill/>
                    </a:lnB>
                  </a:tcPr>
                </a:tc>
                <a:tc hMerge="1">
                  <a:txBody>
                    <a:bodyPr/>
                    <a:lstStyle/>
                    <a:p>
                      <a:endParaRPr lang="fr-BE"/>
                    </a:p>
                  </a:txBody>
                  <a:tcPr/>
                </a:tc>
                <a:extLst>
                  <a:ext uri="{0D108BD9-81ED-4DB2-BD59-A6C34878D82A}">
                    <a16:rowId xmlns:a16="http://schemas.microsoft.com/office/drawing/2014/main" val="10007"/>
                  </a:ext>
                </a:extLst>
              </a:tr>
              <a:tr h="331169">
                <a:tc gridSpan="2">
                  <a:txBody>
                    <a:bodyPr/>
                    <a:lstStyle/>
                    <a:p>
                      <a:pPr algn="ctr">
                        <a:lnSpc>
                          <a:spcPct val="107000"/>
                        </a:lnSpc>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Juillet</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a:txBody>
                    <a:bodyPr/>
                    <a:lstStyle/>
                    <a:p>
                      <a:pPr algn="ctr">
                        <a:lnSpc>
                          <a:spcPct val="107000"/>
                        </a:lnSpc>
                        <a:spcAft>
                          <a:spcPts val="0"/>
                        </a:spcAft>
                      </a:pPr>
                      <a:r>
                        <a:rPr lang="fr-FR"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215</a:t>
                      </a:r>
                      <a:endParaRPr lang="fr-BE" sz="24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4</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2">
                  <a:txBody>
                    <a:bodyPr/>
                    <a:lstStyle/>
                    <a:p>
                      <a:pPr algn="ctr">
                        <a:lnSpc>
                          <a:spcPct val="107000"/>
                        </a:lnSpc>
                        <a:spcAft>
                          <a:spcPts val="0"/>
                        </a:spcAft>
                      </a:pPr>
                      <a:r>
                        <a:rPr lang="fr-FR"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59</a:t>
                      </a:r>
                      <a:endParaRPr lang="fr-BE"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a:txBody>
                    <a:bodyPr/>
                    <a:lstStyle/>
                    <a:p>
                      <a:pPr algn="ctr">
                        <a:lnSpc>
                          <a:spcPct val="107000"/>
                        </a:lnSpc>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182</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11</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2">
                  <a:txBody>
                    <a:bodyPr/>
                    <a:lstStyle/>
                    <a:p>
                      <a:pPr algn="l">
                        <a:lnSpc>
                          <a:spcPct val="107000"/>
                        </a:lnSpc>
                        <a:spcAft>
                          <a:spcPts val="800"/>
                        </a:spcAft>
                      </a:pPr>
                      <a:r>
                        <a:rPr lang="fr-BE" sz="11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a:noFill/>
                    </a:lnL>
                    <a:lnR>
                      <a:noFill/>
                    </a:lnR>
                    <a:lnT>
                      <a:noFill/>
                    </a:lnT>
                    <a:lnB>
                      <a:noFill/>
                    </a:lnB>
                  </a:tcPr>
                </a:tc>
                <a:tc hMerge="1">
                  <a:txBody>
                    <a:bodyPr/>
                    <a:lstStyle/>
                    <a:p>
                      <a:endParaRPr lang="fr-BE"/>
                    </a:p>
                  </a:txBody>
                  <a:tcPr/>
                </a:tc>
                <a:extLst>
                  <a:ext uri="{0D108BD9-81ED-4DB2-BD59-A6C34878D82A}">
                    <a16:rowId xmlns:a16="http://schemas.microsoft.com/office/drawing/2014/main" val="10008"/>
                  </a:ext>
                </a:extLst>
              </a:tr>
              <a:tr h="331169">
                <a:tc gridSpan="2">
                  <a:txBody>
                    <a:bodyPr/>
                    <a:lstStyle/>
                    <a:p>
                      <a:pPr algn="ctr">
                        <a:lnSpc>
                          <a:spcPct val="107000"/>
                        </a:lnSpc>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Août</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a:txBody>
                    <a:bodyPr/>
                    <a:lstStyle/>
                    <a:p>
                      <a:pPr algn="ctr">
                        <a:lnSpc>
                          <a:spcPct val="107000"/>
                        </a:lnSpc>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248</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1</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2">
                  <a:txBody>
                    <a:bodyPr/>
                    <a:lstStyle/>
                    <a:p>
                      <a:pPr algn="ctr">
                        <a:lnSpc>
                          <a:spcPct val="107000"/>
                        </a:lnSpc>
                        <a:spcAft>
                          <a:spcPts val="0"/>
                        </a:spcAft>
                      </a:pPr>
                      <a:r>
                        <a:rPr lang="fr-FR"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60</a:t>
                      </a:r>
                      <a:endParaRPr lang="fr-BE"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a:txBody>
                    <a:bodyPr/>
                    <a:lstStyle/>
                    <a:p>
                      <a:pPr algn="ctr">
                        <a:lnSpc>
                          <a:spcPct val="107000"/>
                        </a:lnSpc>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277</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11</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gridSpan="2">
                  <a:txBody>
                    <a:bodyPr/>
                    <a:lstStyle/>
                    <a:p>
                      <a:pPr algn="l">
                        <a:lnSpc>
                          <a:spcPct val="107000"/>
                        </a:lnSpc>
                        <a:spcAft>
                          <a:spcPts val="800"/>
                        </a:spcAft>
                      </a:pPr>
                      <a:r>
                        <a:rPr lang="fr-BE" sz="11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a:noFill/>
                    </a:lnL>
                    <a:lnR>
                      <a:noFill/>
                    </a:lnR>
                    <a:lnT>
                      <a:noFill/>
                    </a:lnT>
                    <a:lnB>
                      <a:noFill/>
                    </a:lnB>
                  </a:tcPr>
                </a:tc>
                <a:tc hMerge="1">
                  <a:txBody>
                    <a:bodyPr/>
                    <a:lstStyle/>
                    <a:p>
                      <a:endParaRPr lang="fr-BE"/>
                    </a:p>
                  </a:txBody>
                  <a:tcPr/>
                </a:tc>
                <a:extLst>
                  <a:ext uri="{0D108BD9-81ED-4DB2-BD59-A6C34878D82A}">
                    <a16:rowId xmlns:a16="http://schemas.microsoft.com/office/drawing/2014/main" val="10009"/>
                  </a:ext>
                </a:extLst>
              </a:tr>
              <a:tr h="331169">
                <a:tc gridSpan="2">
                  <a:txBody>
                    <a:bodyPr/>
                    <a:lstStyle/>
                    <a:p>
                      <a:pPr algn="ctr">
                        <a:lnSpc>
                          <a:spcPct val="107000"/>
                        </a:lnSpc>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Septembre</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fr-BE"/>
                    </a:p>
                  </a:txBody>
                  <a:tcPr/>
                </a:tc>
                <a:tc>
                  <a:txBody>
                    <a:bodyPr/>
                    <a:lstStyle/>
                    <a:p>
                      <a:pPr algn="ctr">
                        <a:lnSpc>
                          <a:spcPct val="107000"/>
                        </a:lnSpc>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182</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2</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40</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fr-BE"/>
                    </a:p>
                  </a:txBody>
                  <a:tcPr/>
                </a:tc>
                <a:tc>
                  <a:txBody>
                    <a:bodyPr/>
                    <a:lstStyle/>
                    <a:p>
                      <a:pPr algn="ctr">
                        <a:lnSpc>
                          <a:spcPct val="107000"/>
                        </a:lnSpc>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258</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11</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gn="l">
                        <a:lnSpc>
                          <a:spcPct val="107000"/>
                        </a:lnSpc>
                        <a:spcAft>
                          <a:spcPts val="800"/>
                        </a:spcAft>
                      </a:pPr>
                      <a:r>
                        <a:rPr lang="fr-BE" sz="11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a:noFill/>
                    </a:lnL>
                    <a:lnR>
                      <a:noFill/>
                    </a:lnR>
                    <a:lnT>
                      <a:noFill/>
                    </a:lnT>
                    <a:lnB>
                      <a:noFill/>
                    </a:lnB>
                  </a:tcPr>
                </a:tc>
                <a:tc hMerge="1">
                  <a:txBody>
                    <a:bodyPr/>
                    <a:lstStyle/>
                    <a:p>
                      <a:endParaRPr lang="fr-BE"/>
                    </a:p>
                  </a:txBody>
                  <a:tcPr/>
                </a:tc>
                <a:extLst>
                  <a:ext uri="{0D108BD9-81ED-4DB2-BD59-A6C34878D82A}">
                    <a16:rowId xmlns:a16="http://schemas.microsoft.com/office/drawing/2014/main" val="10010"/>
                  </a:ext>
                </a:extLst>
              </a:tr>
              <a:tr h="374645">
                <a:tc>
                  <a:txBody>
                    <a:bodyPr/>
                    <a:lstStyle/>
                    <a:p>
                      <a:pPr algn="ctr">
                        <a:lnSpc>
                          <a:spcPct val="107000"/>
                        </a:lnSpc>
                        <a:spcAft>
                          <a:spcPts val="0"/>
                        </a:spcAft>
                      </a:pPr>
                      <a:r>
                        <a:rPr lang="fr-FR" sz="1800" b="1" dirty="0" smtClean="0">
                          <a:effectLst/>
                          <a:latin typeface="Calibri" panose="020F0502020204030204" pitchFamily="34" charset="0"/>
                          <a:ea typeface="Calibri" panose="020F0502020204030204" pitchFamily="34" charset="0"/>
                          <a:cs typeface="Times New Roman" panose="02020603050405020304" pitchFamily="18" charset="0"/>
                        </a:rPr>
                        <a:t>         Total      </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a:lnSpc>
                          <a:spcPct val="107000"/>
                        </a:lnSpc>
                        <a:spcAft>
                          <a:spcPts val="0"/>
                        </a:spcAft>
                      </a:pPr>
                      <a:r>
                        <a:rPr lang="fr-FR" sz="1800" b="1" dirty="0" smtClean="0">
                          <a:effectLst/>
                          <a:latin typeface="Calibri" panose="020F0502020204030204" pitchFamily="34" charset="0"/>
                          <a:ea typeface="Calibri" panose="020F0502020204030204" pitchFamily="34" charset="0"/>
                          <a:cs typeface="Times New Roman" panose="02020603050405020304" pitchFamily="18" charset="0"/>
                        </a:rPr>
                        <a:t>                      2.033      </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BE"/>
                    </a:p>
                  </a:txBody>
                  <a:tcPr/>
                </a:tc>
                <a:tc>
                  <a:txBody>
                    <a:bodyPr/>
                    <a:lstStyle/>
                    <a:p>
                      <a:pPr algn="ctr">
                        <a:lnSpc>
                          <a:spcPct val="107000"/>
                        </a:lnSpc>
                        <a:spcAft>
                          <a:spcPts val="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12</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fr-FR" sz="1800" b="1">
                          <a:effectLst/>
                          <a:latin typeface="Calibri" panose="020F0502020204030204" pitchFamily="34" charset="0"/>
                          <a:ea typeface="Calibri" panose="020F0502020204030204" pitchFamily="34" charset="0"/>
                          <a:cs typeface="Times New Roman" panose="02020603050405020304" pitchFamily="18" charset="0"/>
                        </a:rPr>
                        <a:t> </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fr-FR" sz="1800" b="1" dirty="0" smtClean="0">
                          <a:effectLst/>
                          <a:latin typeface="Calibri" panose="020F0502020204030204" pitchFamily="34" charset="0"/>
                          <a:ea typeface="Calibri" panose="020F0502020204030204" pitchFamily="34" charset="0"/>
                          <a:cs typeface="Times New Roman" panose="02020603050405020304" pitchFamily="18" charset="0"/>
                        </a:rPr>
                        <a:t> 359                                   </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  </a:t>
                      </a:r>
                      <a:r>
                        <a:rPr lang="fr-FR" sz="1800" b="1" dirty="0" smtClean="0">
                          <a:effectLst/>
                          <a:latin typeface="Calibri" panose="020F0502020204030204" pitchFamily="34" charset="0"/>
                          <a:ea typeface="Calibri" panose="020F0502020204030204" pitchFamily="34" charset="0"/>
                          <a:cs typeface="Times New Roman" panose="02020603050405020304" pitchFamily="18" charset="0"/>
                        </a:rPr>
                        <a:t>       1.749                                 </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fr-BE" sz="2400" b="1" dirty="0" smtClean="0">
                          <a:effectLst/>
                          <a:latin typeface="Calibri" panose="020F0502020204030204" pitchFamily="34" charset="0"/>
                          <a:ea typeface="Calibri" panose="020F0502020204030204" pitchFamily="34" charset="0"/>
                          <a:cs typeface="Times New Roman" panose="02020603050405020304" pitchFamily="18" charset="0"/>
                        </a:rPr>
                        <a:t>             91                       </a:t>
                      </a:r>
                      <a:endParaRPr lang="fr-BE"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a:lnSpc>
                          <a:spcPct val="107000"/>
                        </a:lnSpc>
                        <a:spcAft>
                          <a:spcPts val="800"/>
                        </a:spcAft>
                      </a:pPr>
                      <a:r>
                        <a:rPr lang="fr-BE"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a:noFill/>
                    </a:lnL>
                    <a:lnR>
                      <a:noFill/>
                    </a:lnR>
                    <a:lnT>
                      <a:noFill/>
                    </a:lnT>
                    <a:lnB>
                      <a:noFill/>
                    </a:lnB>
                  </a:tcPr>
                </a:tc>
                <a:tc hMerge="1">
                  <a:txBody>
                    <a:bodyPr/>
                    <a:lstStyle/>
                    <a:p>
                      <a:endParaRPr lang="fr-BE"/>
                    </a:p>
                  </a:txBody>
                  <a:tcPr/>
                </a:tc>
                <a:extLst>
                  <a:ext uri="{0D108BD9-81ED-4DB2-BD59-A6C34878D82A}">
                    <a16:rowId xmlns:a16="http://schemas.microsoft.com/office/drawing/2014/main" val="10011"/>
                  </a:ext>
                </a:extLst>
              </a:tr>
            </a:tbl>
          </a:graphicData>
        </a:graphic>
      </p:graphicFrame>
      <p:graphicFrame>
        <p:nvGraphicFramePr>
          <p:cNvPr id="6" name="Tableau 5"/>
          <p:cNvGraphicFramePr>
            <a:graphicFrameLocks noGrp="1"/>
          </p:cNvGraphicFramePr>
          <p:nvPr>
            <p:extLst>
              <p:ext uri="{D42A27DB-BD31-4B8C-83A1-F6EECF244321}">
                <p14:modId xmlns:p14="http://schemas.microsoft.com/office/powerpoint/2010/main" val="1222843083"/>
              </p:ext>
            </p:extLst>
          </p:nvPr>
        </p:nvGraphicFramePr>
        <p:xfrm>
          <a:off x="953589" y="261258"/>
          <a:ext cx="8895805" cy="782984"/>
        </p:xfrm>
        <a:graphic>
          <a:graphicData uri="http://schemas.openxmlformats.org/drawingml/2006/table">
            <a:tbl>
              <a:tblPr firstRow="1" firstCol="1" bandRow="1"/>
              <a:tblGrid>
                <a:gridCol w="8895805">
                  <a:extLst>
                    <a:ext uri="{9D8B030D-6E8A-4147-A177-3AD203B41FA5}">
                      <a16:colId xmlns:a16="http://schemas.microsoft.com/office/drawing/2014/main" val="20000"/>
                    </a:ext>
                  </a:extLst>
                </a:gridCol>
              </a:tblGrid>
              <a:tr h="782984">
                <a:tc>
                  <a:txBody>
                    <a:bodyPr/>
                    <a:lstStyle/>
                    <a:p>
                      <a:pPr algn="l">
                        <a:lnSpc>
                          <a:spcPct val="107000"/>
                        </a:lnSpc>
                        <a:spcAft>
                          <a:spcPts val="0"/>
                        </a:spcAft>
                      </a:pPr>
                      <a:r>
                        <a:rPr lang="fr-FR" sz="2000" b="1" u="none" dirty="0" smtClean="0">
                          <a:effectLst/>
                          <a:latin typeface="Calibri" panose="020F0502020204030204" pitchFamily="34" charset="0"/>
                          <a:ea typeface="Calibri" panose="020F0502020204030204" pitchFamily="34" charset="0"/>
                          <a:cs typeface="Times New Roman" panose="02020603050405020304" pitchFamily="18" charset="0"/>
                        </a:rPr>
                        <a:t>Tableau V </a:t>
                      </a:r>
                      <a:r>
                        <a:rPr lang="fr-FR" sz="2000" b="1" dirty="0" smtClean="0">
                          <a:effectLst/>
                          <a:latin typeface="Calibri" panose="020F0502020204030204" pitchFamily="34" charset="0"/>
                          <a:ea typeface="Calibri" panose="020F0502020204030204" pitchFamily="34" charset="0"/>
                          <a:cs typeface="Times New Roman" panose="02020603050405020304" pitchFamily="18" charset="0"/>
                        </a:rPr>
                        <a:t>: Point des activités en hospitalisation intra-muros pendant les trois premiers trimestres de l’année 2019</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5" name="Espace réservé du numéro de diapositive 4"/>
          <p:cNvSpPr>
            <a:spLocks noGrp="1"/>
          </p:cNvSpPr>
          <p:nvPr>
            <p:ph type="sldNum" sz="quarter" idx="12"/>
          </p:nvPr>
        </p:nvSpPr>
        <p:spPr/>
        <p:txBody>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8980908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extLst>
              <p:ext uri="{D42A27DB-BD31-4B8C-83A1-F6EECF244321}">
                <p14:modId xmlns:p14="http://schemas.microsoft.com/office/powerpoint/2010/main" val="709495613"/>
              </p:ext>
            </p:extLst>
          </p:nvPr>
        </p:nvGraphicFramePr>
        <p:xfrm>
          <a:off x="1528353" y="1554476"/>
          <a:ext cx="7255946" cy="4738418"/>
        </p:xfrm>
        <a:graphic>
          <a:graphicData uri="http://schemas.openxmlformats.org/drawingml/2006/table">
            <a:tbl>
              <a:tblPr firstRow="1" firstCol="1" bandRow="1"/>
              <a:tblGrid>
                <a:gridCol w="2088833">
                  <a:extLst>
                    <a:ext uri="{9D8B030D-6E8A-4147-A177-3AD203B41FA5}">
                      <a16:colId xmlns:a16="http://schemas.microsoft.com/office/drawing/2014/main" val="20000"/>
                    </a:ext>
                  </a:extLst>
                </a:gridCol>
                <a:gridCol w="219876">
                  <a:extLst>
                    <a:ext uri="{9D8B030D-6E8A-4147-A177-3AD203B41FA5}">
                      <a16:colId xmlns:a16="http://schemas.microsoft.com/office/drawing/2014/main" val="20001"/>
                    </a:ext>
                  </a:extLst>
                </a:gridCol>
                <a:gridCol w="2638527">
                  <a:extLst>
                    <a:ext uri="{9D8B030D-6E8A-4147-A177-3AD203B41FA5}">
                      <a16:colId xmlns:a16="http://schemas.microsoft.com/office/drawing/2014/main" val="20002"/>
                    </a:ext>
                  </a:extLst>
                </a:gridCol>
                <a:gridCol w="2308710">
                  <a:extLst>
                    <a:ext uri="{9D8B030D-6E8A-4147-A177-3AD203B41FA5}">
                      <a16:colId xmlns:a16="http://schemas.microsoft.com/office/drawing/2014/main" val="20003"/>
                    </a:ext>
                  </a:extLst>
                </a:gridCol>
              </a:tblGrid>
              <a:tr h="636405">
                <a:tc gridSpan="2">
                  <a:txBody>
                    <a:bodyPr/>
                    <a:lstStyle/>
                    <a:p>
                      <a:pPr algn="ctr">
                        <a:lnSpc>
                          <a:spcPct val="107000"/>
                        </a:lnSpc>
                        <a:spcAft>
                          <a:spcPts val="0"/>
                        </a:spcAft>
                      </a:pP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BE"/>
                    </a:p>
                  </a:txBody>
                  <a:tcPr/>
                </a:tc>
                <a:tc>
                  <a:txBody>
                    <a:bodyPr/>
                    <a:lstStyle/>
                    <a:p>
                      <a:pPr algn="ctr">
                        <a:lnSpc>
                          <a:spcPct val="107000"/>
                        </a:lnSpc>
                        <a:spcAft>
                          <a:spcPts val="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Montant facturé (F CFA)</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Montant payé (FCFA)</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18203">
                <a:tc gridSpan="2">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Janvier</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fr-BE"/>
                    </a:p>
                  </a:txBody>
                  <a:tcPr/>
                </a:tc>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4.972.700</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590.540</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318203">
                <a:tc gridSpan="2">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Février</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4.419.000</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1.037.100</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extLst>
                  <a:ext uri="{0D108BD9-81ED-4DB2-BD59-A6C34878D82A}">
                    <a16:rowId xmlns:a16="http://schemas.microsoft.com/office/drawing/2014/main" val="10002"/>
                  </a:ext>
                </a:extLst>
              </a:tr>
              <a:tr h="318203">
                <a:tc gridSpan="2">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Mars</a:t>
                      </a:r>
                      <a:endParaRPr lang="fr-BE" sz="20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4.483.900</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827.980</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extLst>
                  <a:ext uri="{0D108BD9-81ED-4DB2-BD59-A6C34878D82A}">
                    <a16:rowId xmlns:a16="http://schemas.microsoft.com/office/drawing/2014/main" val="10003"/>
                  </a:ext>
                </a:extLst>
              </a:tr>
              <a:tr h="318203">
                <a:tc gridSpan="2">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Avril</a:t>
                      </a:r>
                      <a:endParaRPr lang="fr-BE" sz="20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a:txBody>
                    <a:bodyPr/>
                    <a:lstStyle/>
                    <a:p>
                      <a:pPr algn="ctr">
                        <a:lnSpc>
                          <a:spcPct val="107000"/>
                        </a:lnSpc>
                        <a:spcAft>
                          <a:spcPts val="0"/>
                        </a:spcAft>
                      </a:pPr>
                      <a:r>
                        <a:rPr lang="fr-FR"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5.908.100</a:t>
                      </a:r>
                      <a:endParaRPr lang="fr-BE"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1.839.760</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extLst>
                  <a:ext uri="{0D108BD9-81ED-4DB2-BD59-A6C34878D82A}">
                    <a16:rowId xmlns:a16="http://schemas.microsoft.com/office/drawing/2014/main" val="10004"/>
                  </a:ext>
                </a:extLst>
              </a:tr>
              <a:tr h="318203">
                <a:tc gridSpan="2">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Mai</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4.631.000</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1.659.180</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extLst>
                  <a:ext uri="{0D108BD9-81ED-4DB2-BD59-A6C34878D82A}">
                    <a16:rowId xmlns:a16="http://schemas.microsoft.com/office/drawing/2014/main" val="10005"/>
                  </a:ext>
                </a:extLst>
              </a:tr>
              <a:tr h="318203">
                <a:tc gridSpan="2">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Juin</a:t>
                      </a:r>
                      <a:endParaRPr lang="fr-BE" sz="20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4.229.000</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733.400</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extLst>
                  <a:ext uri="{0D108BD9-81ED-4DB2-BD59-A6C34878D82A}">
                    <a16:rowId xmlns:a16="http://schemas.microsoft.com/office/drawing/2014/main" val="10006"/>
                  </a:ext>
                </a:extLst>
              </a:tr>
              <a:tr h="318203">
                <a:tc gridSpan="2">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Juillet</a:t>
                      </a:r>
                      <a:endParaRPr lang="fr-BE" sz="20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a:txBody>
                    <a:bodyPr/>
                    <a:lstStyle/>
                    <a:p>
                      <a:pPr algn="ctr">
                        <a:lnSpc>
                          <a:spcPct val="107000"/>
                        </a:lnSpc>
                        <a:spcAft>
                          <a:spcPts val="0"/>
                        </a:spcAft>
                      </a:pPr>
                      <a:r>
                        <a:rPr lang="fr-FR"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5.236.700</a:t>
                      </a:r>
                      <a:endParaRPr lang="fr-BE"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1.204.800</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extLst>
                  <a:ext uri="{0D108BD9-81ED-4DB2-BD59-A6C34878D82A}">
                    <a16:rowId xmlns:a16="http://schemas.microsoft.com/office/drawing/2014/main" val="10007"/>
                  </a:ext>
                </a:extLst>
              </a:tr>
              <a:tr h="318203">
                <a:tc gridSpan="2">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Août</a:t>
                      </a:r>
                      <a:endParaRPr lang="fr-BE" sz="20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hMerge="1">
                  <a:txBody>
                    <a:bodyPr/>
                    <a:lstStyle/>
                    <a:p>
                      <a:endParaRPr lang="fr-BE"/>
                    </a:p>
                  </a:txBody>
                  <a:tcPr/>
                </a:tc>
                <a:tc>
                  <a:txBody>
                    <a:bodyPr/>
                    <a:lstStyle/>
                    <a:p>
                      <a:pPr algn="ctr">
                        <a:lnSpc>
                          <a:spcPct val="107000"/>
                        </a:lnSpc>
                        <a:spcAft>
                          <a:spcPts val="0"/>
                        </a:spcAft>
                      </a:pPr>
                      <a:r>
                        <a:rPr lang="fr-FR"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6.497.900</a:t>
                      </a:r>
                      <a:endParaRPr lang="fr-BE"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2.204.800</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extLst>
                  <a:ext uri="{0D108BD9-81ED-4DB2-BD59-A6C34878D82A}">
                    <a16:rowId xmlns:a16="http://schemas.microsoft.com/office/drawing/2014/main" val="10008"/>
                  </a:ext>
                </a:extLst>
              </a:tr>
              <a:tr h="318203">
                <a:tc gridSpan="2">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Septembre</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fr-BE"/>
                    </a:p>
                  </a:txBody>
                  <a:tcPr/>
                </a:tc>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4.977.000</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2.623.160</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166789">
                <a:tc>
                  <a:txBody>
                    <a:bodyPr/>
                    <a:lstStyle/>
                    <a:p>
                      <a:pPr algn="ctr">
                        <a:lnSpc>
                          <a:spcPct val="107000"/>
                        </a:lnSpc>
                        <a:spcAft>
                          <a:spcPts val="0"/>
                        </a:spcAft>
                      </a:pPr>
                      <a:r>
                        <a:rPr lang="fr-FR" sz="1800" b="1" dirty="0" smtClean="0">
                          <a:effectLst/>
                          <a:latin typeface="Calibri" panose="020F0502020204030204" pitchFamily="34" charset="0"/>
                          <a:ea typeface="Calibri" panose="020F0502020204030204" pitchFamily="34" charset="0"/>
                          <a:cs typeface="Times New Roman" panose="02020603050405020304" pitchFamily="18" charset="0"/>
                        </a:rPr>
                        <a:t>TOTAL</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0"/>
                        </a:spcAft>
                      </a:pPr>
                      <a:r>
                        <a:rPr lang="fr-FR" sz="2400" b="1" dirty="0" smtClean="0">
                          <a:effectLst/>
                          <a:latin typeface="Calibri" panose="020F0502020204030204" pitchFamily="34" charset="0"/>
                          <a:ea typeface="Calibri" panose="020F0502020204030204" pitchFamily="34" charset="0"/>
                          <a:cs typeface="Times New Roman" panose="02020603050405020304" pitchFamily="18" charset="0"/>
                        </a:rPr>
                        <a:t>45.355.300</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BE"/>
                    </a:p>
                  </a:txBody>
                  <a:tcPr/>
                </a:tc>
                <a:tc>
                  <a:txBody>
                    <a:bodyPr/>
                    <a:lstStyle/>
                    <a:p>
                      <a:pPr algn="ctr">
                        <a:lnSpc>
                          <a:spcPct val="107000"/>
                        </a:lnSpc>
                        <a:spcAft>
                          <a:spcPts val="0"/>
                        </a:spcAft>
                      </a:pPr>
                      <a:r>
                        <a:rPr lang="fr-FR" sz="18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fr-FR" sz="2400" b="1" dirty="0" smtClean="0">
                          <a:effectLst/>
                          <a:latin typeface="Calibri" panose="020F0502020204030204" pitchFamily="34" charset="0"/>
                          <a:ea typeface="Calibri" panose="020F0502020204030204" pitchFamily="34" charset="0"/>
                          <a:cs typeface="Times New Roman" panose="02020603050405020304" pitchFamily="18" charset="0"/>
                        </a:rPr>
                        <a:t>12.720.720</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fr-BE" sz="2400" dirty="0">
                          <a:effectLst/>
                          <a:latin typeface="Calibri" panose="020F0502020204030204" pitchFamily="34" charset="0"/>
                          <a:ea typeface="Calibri" panose="020F0502020204030204" pitchFamily="34" charset="0"/>
                          <a:cs typeface="Times New Roman" panose="02020603050405020304" pitchFamily="18" charset="0"/>
                        </a:rPr>
                        <a:t> </a:t>
                      </a:r>
                    </a:p>
                  </a:txBody>
                  <a:tcPr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graphicFrame>
        <p:nvGraphicFramePr>
          <p:cNvPr id="4" name="Tableau 3"/>
          <p:cNvGraphicFramePr>
            <a:graphicFrameLocks noGrp="1"/>
          </p:cNvGraphicFramePr>
          <p:nvPr>
            <p:extLst>
              <p:ext uri="{D42A27DB-BD31-4B8C-83A1-F6EECF244321}">
                <p14:modId xmlns:p14="http://schemas.microsoft.com/office/powerpoint/2010/main" val="4226767787"/>
              </p:ext>
            </p:extLst>
          </p:nvPr>
        </p:nvGraphicFramePr>
        <p:xfrm>
          <a:off x="1397726" y="418011"/>
          <a:ext cx="8569234" cy="974372"/>
        </p:xfrm>
        <a:graphic>
          <a:graphicData uri="http://schemas.openxmlformats.org/drawingml/2006/table">
            <a:tbl>
              <a:tblPr firstRow="1" firstCol="1" bandRow="1"/>
              <a:tblGrid>
                <a:gridCol w="8569234">
                  <a:extLst>
                    <a:ext uri="{9D8B030D-6E8A-4147-A177-3AD203B41FA5}">
                      <a16:colId xmlns:a16="http://schemas.microsoft.com/office/drawing/2014/main" val="20000"/>
                    </a:ext>
                  </a:extLst>
                </a:gridCol>
              </a:tblGrid>
              <a:tr h="974372">
                <a:tc>
                  <a:txBody>
                    <a:bodyPr/>
                    <a:lstStyle/>
                    <a:p>
                      <a:pPr algn="l">
                        <a:lnSpc>
                          <a:spcPct val="107000"/>
                        </a:lnSpc>
                        <a:spcAft>
                          <a:spcPts val="0"/>
                        </a:spcAft>
                      </a:pPr>
                      <a:r>
                        <a:rPr lang="fr-FR" sz="2400" b="1" u="none" dirty="0" smtClean="0">
                          <a:effectLst/>
                          <a:latin typeface="Calibri" panose="020F0502020204030204" pitchFamily="34" charset="0"/>
                          <a:ea typeface="Calibri" panose="020F0502020204030204" pitchFamily="34" charset="0"/>
                          <a:cs typeface="Times New Roman" panose="02020603050405020304" pitchFamily="18" charset="0"/>
                        </a:rPr>
                        <a:t>Tableau</a:t>
                      </a:r>
                      <a:r>
                        <a:rPr lang="fr-FR" sz="2400" b="1" u="none" baseline="0" dirty="0" smtClean="0">
                          <a:effectLst/>
                          <a:latin typeface="Calibri" panose="020F0502020204030204" pitchFamily="34" charset="0"/>
                          <a:ea typeface="Calibri" panose="020F0502020204030204" pitchFamily="34" charset="0"/>
                          <a:cs typeface="Times New Roman" panose="02020603050405020304" pitchFamily="18" charset="0"/>
                        </a:rPr>
                        <a:t> VI </a:t>
                      </a:r>
                      <a:r>
                        <a:rPr lang="fr-FR" sz="2400" b="1"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fr-FR" sz="2400" b="1" dirty="0" smtClean="0">
                          <a:effectLst/>
                          <a:latin typeface="Calibri" panose="020F0502020204030204" pitchFamily="34" charset="0"/>
                          <a:ea typeface="Calibri" panose="020F0502020204030204" pitchFamily="34" charset="0"/>
                          <a:cs typeface="Times New Roman" panose="02020603050405020304" pitchFamily="18" charset="0"/>
                        </a:rPr>
                        <a:t>Point </a:t>
                      </a:r>
                      <a:r>
                        <a:rPr lang="fr-FR" sz="2400" b="1" dirty="0">
                          <a:effectLst/>
                          <a:latin typeface="Calibri" panose="020F0502020204030204" pitchFamily="34" charset="0"/>
                          <a:ea typeface="Calibri" panose="020F0502020204030204" pitchFamily="34" charset="0"/>
                          <a:cs typeface="Times New Roman" panose="02020603050405020304" pitchFamily="18" charset="0"/>
                        </a:rPr>
                        <a:t>des recettes en hospitalisation intra-muros </a:t>
                      </a:r>
                      <a:endParaRPr lang="fr-FR" sz="2400" b="1" dirty="0" smtClean="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fr-FR" sz="2400" b="1" dirty="0" smtClean="0">
                          <a:effectLst/>
                          <a:latin typeface="Calibri" panose="020F0502020204030204" pitchFamily="34" charset="0"/>
                          <a:ea typeface="Calibri" panose="020F0502020204030204" pitchFamily="34" charset="0"/>
                          <a:cs typeface="Times New Roman" panose="02020603050405020304" pitchFamily="18" charset="0"/>
                        </a:rPr>
                        <a:t>pendant </a:t>
                      </a:r>
                      <a:r>
                        <a:rPr lang="fr-FR" sz="2400" b="1" dirty="0">
                          <a:effectLst/>
                          <a:latin typeface="Calibri" panose="020F0502020204030204" pitchFamily="34" charset="0"/>
                          <a:ea typeface="Calibri" panose="020F0502020204030204" pitchFamily="34" charset="0"/>
                          <a:cs typeface="Times New Roman" panose="02020603050405020304" pitchFamily="18" charset="0"/>
                        </a:rPr>
                        <a:t>les trois premiers trimestres de l’année 2019</a:t>
                      </a:r>
                      <a:endParaRPr lang="fr-BE" sz="32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5" name="Espace réservé du numéro de diapositive 4"/>
          <p:cNvSpPr>
            <a:spLocks noGrp="1"/>
          </p:cNvSpPr>
          <p:nvPr>
            <p:ph type="sldNum" sz="quarter" idx="12"/>
          </p:nvPr>
        </p:nvSpPr>
        <p:spPr/>
        <p:txBody>
          <a:bodyPr/>
          <a:lstStyle/>
          <a:p>
            <a:fld id="{D57F1E4F-1CFF-5643-939E-217C01CDF565}" type="slidenum">
              <a:rPr lang="en-US" smtClean="0"/>
              <a:pPr/>
              <a:t>27</a:t>
            </a:fld>
            <a:endParaRPr lang="en-US" dirty="0"/>
          </a:p>
        </p:txBody>
      </p:sp>
    </p:spTree>
    <p:extLst>
      <p:ext uri="{BB962C8B-B14F-4D97-AF65-F5344CB8AC3E}">
        <p14:creationId xmlns:p14="http://schemas.microsoft.com/office/powerpoint/2010/main" val="37473273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3300131449"/>
              </p:ext>
            </p:extLst>
          </p:nvPr>
        </p:nvGraphicFramePr>
        <p:xfrm>
          <a:off x="1254035" y="1436909"/>
          <a:ext cx="8595362" cy="4650386"/>
        </p:xfrm>
        <a:graphic>
          <a:graphicData uri="http://schemas.openxmlformats.org/drawingml/2006/table">
            <a:tbl>
              <a:tblPr firstRow="1" firstCol="1" bandRow="1"/>
              <a:tblGrid>
                <a:gridCol w="1697744">
                  <a:extLst>
                    <a:ext uri="{9D8B030D-6E8A-4147-A177-3AD203B41FA5}">
                      <a16:colId xmlns:a16="http://schemas.microsoft.com/office/drawing/2014/main" val="20000"/>
                    </a:ext>
                  </a:extLst>
                </a:gridCol>
                <a:gridCol w="1387581">
                  <a:extLst>
                    <a:ext uri="{9D8B030D-6E8A-4147-A177-3AD203B41FA5}">
                      <a16:colId xmlns:a16="http://schemas.microsoft.com/office/drawing/2014/main" val="20001"/>
                    </a:ext>
                  </a:extLst>
                </a:gridCol>
                <a:gridCol w="1175942">
                  <a:extLst>
                    <a:ext uri="{9D8B030D-6E8A-4147-A177-3AD203B41FA5}">
                      <a16:colId xmlns:a16="http://schemas.microsoft.com/office/drawing/2014/main" val="20002"/>
                    </a:ext>
                  </a:extLst>
                </a:gridCol>
                <a:gridCol w="1435658">
                  <a:extLst>
                    <a:ext uri="{9D8B030D-6E8A-4147-A177-3AD203B41FA5}">
                      <a16:colId xmlns:a16="http://schemas.microsoft.com/office/drawing/2014/main" val="20003"/>
                    </a:ext>
                  </a:extLst>
                </a:gridCol>
                <a:gridCol w="999461">
                  <a:extLst>
                    <a:ext uri="{9D8B030D-6E8A-4147-A177-3AD203B41FA5}">
                      <a16:colId xmlns:a16="http://schemas.microsoft.com/office/drawing/2014/main" val="20004"/>
                    </a:ext>
                  </a:extLst>
                </a:gridCol>
                <a:gridCol w="1898976">
                  <a:extLst>
                    <a:ext uri="{9D8B030D-6E8A-4147-A177-3AD203B41FA5}">
                      <a16:colId xmlns:a16="http://schemas.microsoft.com/office/drawing/2014/main" val="20005"/>
                    </a:ext>
                  </a:extLst>
                </a:gridCol>
              </a:tblGrid>
              <a:tr h="790006">
                <a:tc>
                  <a:txBody>
                    <a:bodyPr/>
                    <a:lstStyle/>
                    <a:p>
                      <a:pPr algn="ctr">
                        <a:lnSpc>
                          <a:spcPct val="107000"/>
                        </a:lnSpc>
                        <a:spcAft>
                          <a:spcPts val="0"/>
                        </a:spcAft>
                      </a:pP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dirty="0">
                          <a:effectLst/>
                          <a:latin typeface="Calibri" panose="020F0502020204030204" pitchFamily="34" charset="0"/>
                          <a:ea typeface="Calibri" panose="020F0502020204030204" pitchFamily="34" charset="0"/>
                          <a:cs typeface="Times New Roman" panose="02020603050405020304" pitchFamily="18" charset="0"/>
                        </a:rPr>
                        <a:t>Prothèses (n)</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dirty="0">
                          <a:effectLst/>
                          <a:latin typeface="Calibri" panose="020F0502020204030204" pitchFamily="34" charset="0"/>
                          <a:ea typeface="Calibri" panose="020F0502020204030204" pitchFamily="34" charset="0"/>
                          <a:cs typeface="Times New Roman" panose="02020603050405020304" pitchFamily="18" charset="0"/>
                        </a:rPr>
                        <a:t>Orthèses (n)</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dirty="0">
                          <a:effectLst/>
                          <a:latin typeface="Calibri" panose="020F0502020204030204" pitchFamily="34" charset="0"/>
                          <a:ea typeface="Calibri" panose="020F0502020204030204" pitchFamily="34" charset="0"/>
                          <a:cs typeface="Times New Roman" panose="02020603050405020304" pitchFamily="18" charset="0"/>
                        </a:rPr>
                        <a:t>Podologie (n)</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dirty="0">
                          <a:effectLst/>
                          <a:latin typeface="Calibri" panose="020F0502020204030204" pitchFamily="34" charset="0"/>
                          <a:ea typeface="Calibri" panose="020F0502020204030204" pitchFamily="34" charset="0"/>
                          <a:cs typeface="Times New Roman" panose="02020603050405020304" pitchFamily="18" charset="0"/>
                        </a:rPr>
                        <a:t>Autres (n)</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dirty="0">
                          <a:effectLst/>
                          <a:latin typeface="Calibri" panose="020F0502020204030204" pitchFamily="34" charset="0"/>
                          <a:ea typeface="Calibri" panose="020F0502020204030204" pitchFamily="34" charset="0"/>
                          <a:cs typeface="Times New Roman" panose="02020603050405020304" pitchFamily="18" charset="0"/>
                        </a:rPr>
                        <a:t>Montant payé CFA)</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86038">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Janvier</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1</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24</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17</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1.800.300</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386038">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Février</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2</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16</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21</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1</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3.110.175</a:t>
                      </a:r>
                      <a:endParaRPr lang="fr-BE"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extLst>
                  <a:ext uri="{0D108BD9-81ED-4DB2-BD59-A6C34878D82A}">
                    <a16:rowId xmlns:a16="http://schemas.microsoft.com/office/drawing/2014/main" val="10002"/>
                  </a:ext>
                </a:extLst>
              </a:tr>
              <a:tr h="386038">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Mars</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16</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17</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1</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1.458.500</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extLst>
                  <a:ext uri="{0D108BD9-81ED-4DB2-BD59-A6C34878D82A}">
                    <a16:rowId xmlns:a16="http://schemas.microsoft.com/office/drawing/2014/main" val="10003"/>
                  </a:ext>
                </a:extLst>
              </a:tr>
              <a:tr h="386038">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Avril</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21</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22</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1.065.000</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extLst>
                  <a:ext uri="{0D108BD9-81ED-4DB2-BD59-A6C34878D82A}">
                    <a16:rowId xmlns:a16="http://schemas.microsoft.com/office/drawing/2014/main" val="10004"/>
                  </a:ext>
                </a:extLst>
              </a:tr>
              <a:tr h="386038">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Mai</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2</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16</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14</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1</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2.420500</a:t>
                      </a:r>
                      <a:endParaRPr lang="fr-BE"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extLst>
                  <a:ext uri="{0D108BD9-81ED-4DB2-BD59-A6C34878D82A}">
                    <a16:rowId xmlns:a16="http://schemas.microsoft.com/office/drawing/2014/main" val="10005"/>
                  </a:ext>
                </a:extLst>
              </a:tr>
              <a:tr h="386038">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Juin</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12</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14</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1</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1.035.000</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extLst>
                  <a:ext uri="{0D108BD9-81ED-4DB2-BD59-A6C34878D82A}">
                    <a16:rowId xmlns:a16="http://schemas.microsoft.com/office/drawing/2014/main" val="10006"/>
                  </a:ext>
                </a:extLst>
              </a:tr>
              <a:tr h="386038">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Juillet</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1</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14</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17</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1</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1.238.420</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extLst>
                  <a:ext uri="{0D108BD9-81ED-4DB2-BD59-A6C34878D82A}">
                    <a16:rowId xmlns:a16="http://schemas.microsoft.com/office/drawing/2014/main" val="10007"/>
                  </a:ext>
                </a:extLst>
              </a:tr>
              <a:tr h="386038">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Août</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3</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18</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38</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a:effectLst/>
                          <a:latin typeface="Calibri" panose="020F0502020204030204" pitchFamily="34" charset="0"/>
                          <a:ea typeface="Calibri" panose="020F0502020204030204" pitchFamily="34" charset="0"/>
                          <a:cs typeface="Times New Roman" panose="02020603050405020304" pitchFamily="18" charset="0"/>
                        </a:rPr>
                        <a:t>1</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3.437.850</a:t>
                      </a:r>
                      <a:endParaRPr lang="fr-BE"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extLst>
                  <a:ext uri="{0D108BD9-81ED-4DB2-BD59-A6C34878D82A}">
                    <a16:rowId xmlns:a16="http://schemas.microsoft.com/office/drawing/2014/main" val="10008"/>
                  </a:ext>
                </a:extLst>
              </a:tr>
              <a:tr h="386038">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Septembre</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2</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21</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19</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1</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1.794.450</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86038">
                <a:tc>
                  <a:txBody>
                    <a:bodyPr/>
                    <a:lstStyle/>
                    <a:p>
                      <a:pPr algn="ctr">
                        <a:lnSpc>
                          <a:spcPct val="107000"/>
                        </a:lnSpc>
                        <a:spcAft>
                          <a:spcPts val="0"/>
                        </a:spcAft>
                      </a:pPr>
                      <a:r>
                        <a:rPr lang="fr-FR" sz="2000" b="1" dirty="0">
                          <a:effectLst/>
                          <a:latin typeface="Calibri" panose="020F0502020204030204" pitchFamily="34" charset="0"/>
                          <a:ea typeface="Calibri" panose="020F0502020204030204" pitchFamily="34" charset="0"/>
                          <a:cs typeface="Times New Roman" panose="02020603050405020304" pitchFamily="18" charset="0"/>
                        </a:rPr>
                        <a:t>Total</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dirty="0" smtClean="0">
                          <a:effectLst/>
                          <a:latin typeface="Calibri" panose="020F0502020204030204" pitchFamily="34" charset="0"/>
                          <a:ea typeface="Calibri" panose="020F0502020204030204" pitchFamily="34" charset="0"/>
                          <a:cs typeface="Times New Roman" panose="02020603050405020304" pitchFamily="18" charset="0"/>
                        </a:rPr>
                        <a:t>11</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fr-FR" sz="2000" b="1" dirty="0">
                          <a:effectLst/>
                          <a:latin typeface="Calibri" panose="020F0502020204030204" pitchFamily="34" charset="0"/>
                          <a:ea typeface="Calibri" panose="020F0502020204030204" pitchFamily="34" charset="0"/>
                          <a:cs typeface="Times New Roman" panose="02020603050405020304" pitchFamily="18" charset="0"/>
                        </a:rPr>
                        <a:t>    </a:t>
                      </a:r>
                      <a:r>
                        <a:rPr lang="fr-FR" sz="2000" b="1" dirty="0" smtClean="0">
                          <a:effectLst/>
                          <a:latin typeface="Calibri" panose="020F0502020204030204" pitchFamily="34" charset="0"/>
                          <a:ea typeface="Calibri" panose="020F0502020204030204" pitchFamily="34" charset="0"/>
                          <a:cs typeface="Times New Roman" panose="02020603050405020304" pitchFamily="18" charset="0"/>
                        </a:rPr>
                        <a:t>     158</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fr-FR" sz="2000" b="1" dirty="0">
                          <a:effectLst/>
                          <a:latin typeface="Calibri" panose="020F0502020204030204" pitchFamily="34" charset="0"/>
                          <a:ea typeface="Calibri" panose="020F0502020204030204" pitchFamily="34" charset="0"/>
                          <a:cs typeface="Times New Roman" panose="02020603050405020304" pitchFamily="18" charset="0"/>
                        </a:rPr>
                        <a:t>              79</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effectLst/>
                          <a:latin typeface="Calibri" panose="020F0502020204030204" pitchFamily="34" charset="0"/>
                          <a:ea typeface="Calibri" panose="020F0502020204030204" pitchFamily="34" charset="0"/>
                          <a:cs typeface="Times New Roman" panose="02020603050405020304" pitchFamily="18" charset="0"/>
                        </a:rPr>
                        <a:t>7</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dirty="0">
                          <a:effectLst/>
                          <a:latin typeface="Calibri" panose="020F0502020204030204" pitchFamily="34" charset="0"/>
                          <a:ea typeface="Calibri" panose="020F0502020204030204" pitchFamily="34" charset="0"/>
                          <a:cs typeface="Times New Roman" panose="02020603050405020304" pitchFamily="18" charset="0"/>
                        </a:rPr>
                        <a:t>17.360.195</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graphicFrame>
        <p:nvGraphicFramePr>
          <p:cNvPr id="5" name="Tableau 4"/>
          <p:cNvGraphicFramePr>
            <a:graphicFrameLocks noGrp="1"/>
          </p:cNvGraphicFramePr>
          <p:nvPr>
            <p:extLst>
              <p:ext uri="{D42A27DB-BD31-4B8C-83A1-F6EECF244321}">
                <p14:modId xmlns:p14="http://schemas.microsoft.com/office/powerpoint/2010/main" val="980534350"/>
              </p:ext>
            </p:extLst>
          </p:nvPr>
        </p:nvGraphicFramePr>
        <p:xfrm>
          <a:off x="940527" y="444137"/>
          <a:ext cx="9052560" cy="809897"/>
        </p:xfrm>
        <a:graphic>
          <a:graphicData uri="http://schemas.openxmlformats.org/drawingml/2006/table">
            <a:tbl>
              <a:tblPr firstRow="1" firstCol="1" bandRow="1"/>
              <a:tblGrid>
                <a:gridCol w="9052560">
                  <a:extLst>
                    <a:ext uri="{9D8B030D-6E8A-4147-A177-3AD203B41FA5}">
                      <a16:colId xmlns:a16="http://schemas.microsoft.com/office/drawing/2014/main" val="20000"/>
                    </a:ext>
                  </a:extLst>
                </a:gridCol>
              </a:tblGrid>
              <a:tr h="809897">
                <a:tc>
                  <a:txBody>
                    <a:bodyPr/>
                    <a:lstStyle/>
                    <a:p>
                      <a:pPr algn="l">
                        <a:lnSpc>
                          <a:spcPct val="107000"/>
                        </a:lnSpc>
                        <a:spcAft>
                          <a:spcPts val="0"/>
                        </a:spcAft>
                      </a:pPr>
                      <a:r>
                        <a:rPr lang="fr-FR" sz="2400" b="1" u="none" dirty="0" smtClean="0">
                          <a:effectLst/>
                          <a:latin typeface="Calibri" panose="020F0502020204030204" pitchFamily="34" charset="0"/>
                          <a:ea typeface="Calibri" panose="020F0502020204030204" pitchFamily="34" charset="0"/>
                          <a:cs typeface="Times New Roman" panose="02020603050405020304" pitchFamily="18" charset="0"/>
                        </a:rPr>
                        <a:t>Tableau VII </a:t>
                      </a:r>
                      <a:r>
                        <a:rPr lang="fr-FR" sz="2400" b="1" dirty="0" smtClean="0">
                          <a:effectLst/>
                          <a:latin typeface="Calibri" panose="020F0502020204030204" pitchFamily="34" charset="0"/>
                          <a:ea typeface="Calibri" panose="020F0502020204030204" pitchFamily="34" charset="0"/>
                          <a:cs typeface="Times New Roman" panose="02020603050405020304" pitchFamily="18" charset="0"/>
                        </a:rPr>
                        <a:t>: Point des recettes financières </a:t>
                      </a:r>
                      <a:r>
                        <a:rPr lang="fr-FR" sz="2400" b="1" dirty="0">
                          <a:effectLst/>
                          <a:latin typeface="Calibri" panose="020F0502020204030204" pitchFamily="34" charset="0"/>
                          <a:ea typeface="Calibri" panose="020F0502020204030204" pitchFamily="34" charset="0"/>
                          <a:cs typeface="Times New Roman" panose="02020603050405020304" pitchFamily="18" charset="0"/>
                        </a:rPr>
                        <a:t>et point des activités en </a:t>
                      </a:r>
                      <a:r>
                        <a:rPr lang="fr-FR" sz="2400" b="1" dirty="0" smtClean="0">
                          <a:effectLst/>
                          <a:latin typeface="Calibri" panose="020F0502020204030204" pitchFamily="34" charset="0"/>
                          <a:ea typeface="Calibri" panose="020F0502020204030204" pitchFamily="34" charset="0"/>
                          <a:cs typeface="Times New Roman" panose="02020603050405020304" pitchFamily="18" charset="0"/>
                        </a:rPr>
                        <a:t>Appareillage </a:t>
                      </a:r>
                      <a:r>
                        <a:rPr lang="fr-FR" sz="2400" b="1" dirty="0">
                          <a:effectLst/>
                          <a:latin typeface="Calibri" panose="020F0502020204030204" pitchFamily="34" charset="0"/>
                          <a:ea typeface="Calibri" panose="020F0502020204030204" pitchFamily="34" charset="0"/>
                          <a:cs typeface="Times New Roman" panose="02020603050405020304" pitchFamily="18" charset="0"/>
                        </a:rPr>
                        <a:t>orthopédique</a:t>
                      </a:r>
                      <a:endParaRPr lang="fr-BE" sz="32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6" name="Espace réservé du numéro de diapositive 5"/>
          <p:cNvSpPr>
            <a:spLocks noGrp="1"/>
          </p:cNvSpPr>
          <p:nvPr>
            <p:ph type="sldNum" sz="quarter" idx="12"/>
          </p:nvPr>
        </p:nvSpPr>
        <p:spPr/>
        <p:txBody>
          <a:bodyPr/>
          <a:lstStyle/>
          <a:p>
            <a:fld id="{D57F1E4F-1CFF-5643-939E-217C01CDF565}" type="slidenum">
              <a:rPr lang="en-US" smtClean="0"/>
              <a:pPr/>
              <a:t>28</a:t>
            </a:fld>
            <a:endParaRPr lang="en-US" dirty="0"/>
          </a:p>
        </p:txBody>
      </p:sp>
    </p:spTree>
    <p:extLst>
      <p:ext uri="{BB962C8B-B14F-4D97-AF65-F5344CB8AC3E}">
        <p14:creationId xmlns:p14="http://schemas.microsoft.com/office/powerpoint/2010/main" val="22469953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4284708156"/>
              </p:ext>
            </p:extLst>
          </p:nvPr>
        </p:nvGraphicFramePr>
        <p:xfrm>
          <a:off x="623393" y="1124745"/>
          <a:ext cx="8768802" cy="5843228"/>
        </p:xfrm>
        <a:graphic>
          <a:graphicData uri="http://schemas.openxmlformats.org/drawingml/2006/table">
            <a:tbl>
              <a:tblPr firstRow="1" firstCol="1" bandRow="1"/>
              <a:tblGrid>
                <a:gridCol w="2549826">
                  <a:extLst>
                    <a:ext uri="{9D8B030D-6E8A-4147-A177-3AD203B41FA5}">
                      <a16:colId xmlns:a16="http://schemas.microsoft.com/office/drawing/2014/main" val="20000"/>
                    </a:ext>
                  </a:extLst>
                </a:gridCol>
                <a:gridCol w="2984456">
                  <a:extLst>
                    <a:ext uri="{9D8B030D-6E8A-4147-A177-3AD203B41FA5}">
                      <a16:colId xmlns:a16="http://schemas.microsoft.com/office/drawing/2014/main" val="20001"/>
                    </a:ext>
                  </a:extLst>
                </a:gridCol>
                <a:gridCol w="3234520">
                  <a:extLst>
                    <a:ext uri="{9D8B030D-6E8A-4147-A177-3AD203B41FA5}">
                      <a16:colId xmlns:a16="http://schemas.microsoft.com/office/drawing/2014/main" val="20002"/>
                    </a:ext>
                  </a:extLst>
                </a:gridCol>
              </a:tblGrid>
              <a:tr h="576064">
                <a:tc>
                  <a:txBody>
                    <a:bodyPr/>
                    <a:lstStyle/>
                    <a:p>
                      <a:pPr algn="ctr">
                        <a:lnSpc>
                          <a:spcPct val="107000"/>
                        </a:lnSpc>
                        <a:spcAft>
                          <a:spcPts val="0"/>
                        </a:spcAft>
                      </a:pPr>
                      <a:endParaRPr lang="fr-B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BE" sz="1600" b="1" dirty="0" smtClean="0">
                          <a:effectLst/>
                          <a:latin typeface="Calibri" panose="020F0502020204030204" pitchFamily="34" charset="0"/>
                          <a:ea typeface="Calibri" panose="020F0502020204030204" pitchFamily="34" charset="0"/>
                          <a:cs typeface="Times New Roman" panose="02020603050405020304" pitchFamily="18" charset="0"/>
                        </a:rPr>
                        <a:t>Effectif</a:t>
                      </a:r>
                      <a:endParaRPr lang="fr-B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BE" sz="1600" b="1" dirty="0" smtClean="0">
                          <a:effectLst/>
                          <a:latin typeface="Calibri" panose="020F0502020204030204" pitchFamily="34" charset="0"/>
                          <a:ea typeface="Calibri" panose="020F0502020204030204" pitchFamily="34" charset="0"/>
                          <a:cs typeface="Times New Roman" panose="02020603050405020304" pitchFamily="18" charset="0"/>
                        </a:rPr>
                        <a:t>Observations</a:t>
                      </a:r>
                      <a:endParaRPr lang="fr-B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76064">
                <a:tc>
                  <a:txBody>
                    <a:bodyPr/>
                    <a:lstStyle/>
                    <a:p>
                      <a:pPr algn="r">
                        <a:lnSpc>
                          <a:spcPct val="107000"/>
                        </a:lnSpc>
                        <a:spcAft>
                          <a:spcPts val="0"/>
                        </a:spcAft>
                      </a:pPr>
                      <a:r>
                        <a:rPr lang="fr-BE" sz="1600" b="1" dirty="0" smtClean="0">
                          <a:effectLst/>
                          <a:latin typeface="Calibri" panose="020F0502020204030204" pitchFamily="34" charset="0"/>
                          <a:ea typeface="Calibri" panose="020F0502020204030204" pitchFamily="34" charset="0"/>
                          <a:cs typeface="Times New Roman" panose="02020603050405020304" pitchFamily="18" charset="0"/>
                        </a:rPr>
                        <a:t>Consultations</a:t>
                      </a:r>
                      <a:r>
                        <a:rPr lang="fr-BE" sz="1600" b="1" baseline="0" dirty="0" smtClean="0">
                          <a:effectLst/>
                          <a:latin typeface="Calibri" panose="020F0502020204030204" pitchFamily="34" charset="0"/>
                          <a:ea typeface="Calibri" panose="020F0502020204030204" pitchFamily="34" charset="0"/>
                          <a:cs typeface="Times New Roman" panose="02020603050405020304" pitchFamily="18" charset="0"/>
                        </a:rPr>
                        <a:t> médicales</a:t>
                      </a:r>
                      <a:endParaRPr lang="fr-B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fr-FR" sz="12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fr-FR" sz="12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fr-FR" sz="12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3.643</a:t>
                      </a:r>
                    </a:p>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fr-BE" sz="16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endParaRPr lang="fr-B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endParaRPr lang="fr-B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513906">
                <a:tc>
                  <a:txBody>
                    <a:bodyPr/>
                    <a:lstStyle/>
                    <a:p>
                      <a:pPr algn="r">
                        <a:lnSpc>
                          <a:spcPct val="107000"/>
                        </a:lnSpc>
                        <a:spcAft>
                          <a:spcPts val="0"/>
                        </a:spcAft>
                      </a:pPr>
                      <a:r>
                        <a:rPr lang="fr-BE" sz="1600" b="1" baseline="0" dirty="0" smtClean="0">
                          <a:effectLst/>
                          <a:latin typeface="Calibri" panose="020F0502020204030204" pitchFamily="34" charset="0"/>
                          <a:ea typeface="Calibri" panose="020F0502020204030204" pitchFamily="34" charset="0"/>
                          <a:cs typeface="Times New Roman" panose="02020603050405020304" pitchFamily="18" charset="0"/>
                        </a:rPr>
                        <a:t>I</a:t>
                      </a:r>
                      <a:r>
                        <a:rPr lang="fr-BE" sz="1600" b="1" dirty="0" smtClean="0">
                          <a:effectLst/>
                          <a:latin typeface="Calibri" panose="020F0502020204030204" pitchFamily="34" charset="0"/>
                          <a:ea typeface="Calibri" panose="020F0502020204030204" pitchFamily="34" charset="0"/>
                          <a:cs typeface="Times New Roman" panose="02020603050405020304" pitchFamily="18" charset="0"/>
                        </a:rPr>
                        <a:t>nfiltrations</a:t>
                      </a:r>
                      <a:endParaRPr lang="fr-B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BE" sz="1600" b="1" dirty="0" smtClean="0">
                          <a:effectLst/>
                          <a:latin typeface="Calibri" panose="020F0502020204030204" pitchFamily="34" charset="0"/>
                          <a:ea typeface="Calibri" panose="020F0502020204030204" pitchFamily="34" charset="0"/>
                          <a:cs typeface="Times New Roman" panose="02020603050405020304" pitchFamily="18" charset="0"/>
                        </a:rPr>
                        <a:t>87</a:t>
                      </a:r>
                      <a:endParaRPr lang="fr-B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endParaRPr lang="fr-B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extLst>
                  <a:ext uri="{0D108BD9-81ED-4DB2-BD59-A6C34878D82A}">
                    <a16:rowId xmlns:a16="http://schemas.microsoft.com/office/drawing/2014/main" val="10002"/>
                  </a:ext>
                </a:extLst>
              </a:tr>
              <a:tr h="432000">
                <a:tc>
                  <a:txBody>
                    <a:bodyPr/>
                    <a:lstStyle/>
                    <a:p>
                      <a:pPr algn="r">
                        <a:lnSpc>
                          <a:spcPct val="107000"/>
                        </a:lnSpc>
                        <a:spcAft>
                          <a:spcPts val="0"/>
                        </a:spcAft>
                      </a:pPr>
                      <a:r>
                        <a:rPr lang="fr-BE" sz="1600" b="1" dirty="0" smtClean="0">
                          <a:effectLst/>
                          <a:latin typeface="Calibri" panose="020F0502020204030204" pitchFamily="34" charset="0"/>
                          <a:ea typeface="Calibri" panose="020F0502020204030204" pitchFamily="34" charset="0"/>
                          <a:cs typeface="Times New Roman" panose="02020603050405020304" pitchFamily="18" charset="0"/>
                        </a:rPr>
                        <a:t>Electromyographie</a:t>
                      </a:r>
                      <a:endParaRPr lang="fr-B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BE" sz="1600" b="1" dirty="0" smtClean="0">
                          <a:effectLst/>
                          <a:latin typeface="Calibri" panose="020F0502020204030204" pitchFamily="34" charset="0"/>
                          <a:ea typeface="Calibri" panose="020F0502020204030204" pitchFamily="34" charset="0"/>
                          <a:cs typeface="Times New Roman" panose="02020603050405020304" pitchFamily="18" charset="0"/>
                        </a:rPr>
                        <a:t>289</a:t>
                      </a:r>
                      <a:endParaRPr lang="fr-B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endParaRPr lang="fr-B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extLst>
                  <a:ext uri="{0D108BD9-81ED-4DB2-BD59-A6C34878D82A}">
                    <a16:rowId xmlns:a16="http://schemas.microsoft.com/office/drawing/2014/main" val="10003"/>
                  </a:ext>
                </a:extLst>
              </a:tr>
              <a:tr h="432000">
                <a:tc>
                  <a:txBody>
                    <a:bodyPr/>
                    <a:lstStyle/>
                    <a:p>
                      <a:pPr algn="r">
                        <a:lnSpc>
                          <a:spcPct val="107000"/>
                        </a:lnSpc>
                        <a:spcAft>
                          <a:spcPts val="0"/>
                        </a:spcAft>
                      </a:pPr>
                      <a:r>
                        <a:rPr lang="fr-BE" sz="1600" b="1" dirty="0" smtClean="0">
                          <a:effectLst/>
                          <a:latin typeface="Calibri" panose="020F0502020204030204" pitchFamily="34" charset="0"/>
                          <a:ea typeface="Calibri" panose="020F0502020204030204" pitchFamily="34" charset="0"/>
                          <a:cs typeface="Times New Roman" panose="02020603050405020304" pitchFamily="18" charset="0"/>
                        </a:rPr>
                        <a:t>Séances de kiné effectuées</a:t>
                      </a:r>
                      <a:endParaRPr lang="fr-B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BE" sz="1600" b="1" dirty="0" smtClean="0">
                          <a:effectLst/>
                          <a:latin typeface="Calibri" panose="020F0502020204030204" pitchFamily="34" charset="0"/>
                          <a:ea typeface="Calibri" panose="020F0502020204030204" pitchFamily="34" charset="0"/>
                          <a:cs typeface="Times New Roman" panose="02020603050405020304" pitchFamily="18" charset="0"/>
                        </a:rPr>
                        <a:t>23.252</a:t>
                      </a:r>
                      <a:endParaRPr lang="fr-B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endParaRPr lang="fr-B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extLst>
                  <a:ext uri="{0D108BD9-81ED-4DB2-BD59-A6C34878D82A}">
                    <a16:rowId xmlns:a16="http://schemas.microsoft.com/office/drawing/2014/main" val="10004"/>
                  </a:ext>
                </a:extLst>
              </a:tr>
              <a:tr h="432000">
                <a:tc>
                  <a:txBody>
                    <a:bodyPr/>
                    <a:lstStyle/>
                    <a:p>
                      <a:pPr algn="r">
                        <a:lnSpc>
                          <a:spcPct val="107000"/>
                        </a:lnSpc>
                        <a:spcAft>
                          <a:spcPts val="0"/>
                        </a:spcAft>
                      </a:pPr>
                      <a:r>
                        <a:rPr lang="fr-BE" sz="1600" b="1" dirty="0" smtClean="0">
                          <a:effectLst/>
                          <a:latin typeface="Calibri" panose="020F0502020204030204" pitchFamily="34" charset="0"/>
                          <a:ea typeface="Calibri" panose="020F0502020204030204" pitchFamily="34" charset="0"/>
                          <a:cs typeface="Times New Roman" panose="02020603050405020304" pitchFamily="18" charset="0"/>
                        </a:rPr>
                        <a:t>Séances d’</a:t>
                      </a:r>
                      <a:r>
                        <a:rPr lang="fr-BE" sz="1600" b="1" dirty="0" err="1" smtClean="0">
                          <a:effectLst/>
                          <a:latin typeface="Calibri" panose="020F0502020204030204" pitchFamily="34" charset="0"/>
                          <a:ea typeface="Calibri" panose="020F0502020204030204" pitchFamily="34" charset="0"/>
                          <a:cs typeface="Times New Roman" panose="02020603050405020304" pitchFamily="18" charset="0"/>
                        </a:rPr>
                        <a:t>orthoph</a:t>
                      </a:r>
                      <a:r>
                        <a:rPr lang="fr-BE" sz="1600" b="1" dirty="0" smtClean="0">
                          <a:effectLst/>
                          <a:latin typeface="Calibri" panose="020F0502020204030204" pitchFamily="34" charset="0"/>
                          <a:ea typeface="Calibri" panose="020F0502020204030204" pitchFamily="34" charset="0"/>
                          <a:cs typeface="Times New Roman" panose="02020603050405020304" pitchFamily="18" charset="0"/>
                        </a:rPr>
                        <a:t>. effectuées</a:t>
                      </a:r>
                      <a:endParaRPr lang="fr-B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BE" sz="1600" b="1" dirty="0" smtClean="0">
                          <a:effectLst/>
                          <a:latin typeface="Calibri" panose="020F0502020204030204" pitchFamily="34" charset="0"/>
                          <a:ea typeface="Calibri" panose="020F0502020204030204" pitchFamily="34" charset="0"/>
                          <a:cs typeface="Times New Roman" panose="02020603050405020304" pitchFamily="18" charset="0"/>
                        </a:rPr>
                        <a:t>2059</a:t>
                      </a:r>
                      <a:endParaRPr lang="fr-B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endParaRPr lang="fr-B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extLst>
                  <a:ext uri="{0D108BD9-81ED-4DB2-BD59-A6C34878D82A}">
                    <a16:rowId xmlns:a16="http://schemas.microsoft.com/office/drawing/2014/main" val="10005"/>
                  </a:ext>
                </a:extLst>
              </a:tr>
              <a:tr h="432000">
                <a:tc>
                  <a:txBody>
                    <a:bodyPr/>
                    <a:lstStyle/>
                    <a:p>
                      <a:pPr algn="r">
                        <a:lnSpc>
                          <a:spcPct val="107000"/>
                        </a:lnSpc>
                        <a:spcAft>
                          <a:spcPts val="0"/>
                        </a:spcAft>
                      </a:pPr>
                      <a:r>
                        <a:rPr lang="fr-BE" sz="1600" b="1" dirty="0" smtClean="0">
                          <a:effectLst/>
                          <a:latin typeface="Calibri" panose="020F0502020204030204" pitchFamily="34" charset="0"/>
                          <a:ea typeface="Calibri" panose="020F0502020204030204" pitchFamily="34" charset="0"/>
                          <a:cs typeface="Times New Roman" panose="02020603050405020304" pitchFamily="18" charset="0"/>
                        </a:rPr>
                        <a:t>Bilans d’</a:t>
                      </a:r>
                      <a:r>
                        <a:rPr lang="fr-BE" sz="1600" b="1" dirty="0" err="1" smtClean="0">
                          <a:effectLst/>
                          <a:latin typeface="Calibri" panose="020F0502020204030204" pitchFamily="34" charset="0"/>
                          <a:ea typeface="Calibri" panose="020F0502020204030204" pitchFamily="34" charset="0"/>
                          <a:cs typeface="Times New Roman" panose="02020603050405020304" pitchFamily="18" charset="0"/>
                        </a:rPr>
                        <a:t>orthoph</a:t>
                      </a:r>
                      <a:r>
                        <a:rPr lang="fr-BE" sz="1600" b="1" dirty="0" smtClean="0">
                          <a:effectLst/>
                          <a:latin typeface="Calibri" panose="020F0502020204030204" pitchFamily="34" charset="0"/>
                          <a:ea typeface="Calibri" panose="020F0502020204030204" pitchFamily="34" charset="0"/>
                          <a:cs typeface="Times New Roman" panose="02020603050405020304" pitchFamily="18" charset="0"/>
                        </a:rPr>
                        <a:t>. effectués</a:t>
                      </a:r>
                      <a:endParaRPr lang="fr-B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BE" sz="1600" b="1" dirty="0" smtClean="0">
                          <a:effectLst/>
                          <a:latin typeface="Calibri" panose="020F0502020204030204" pitchFamily="34" charset="0"/>
                          <a:ea typeface="Calibri" panose="020F0502020204030204" pitchFamily="34" charset="0"/>
                          <a:cs typeface="Times New Roman" panose="02020603050405020304" pitchFamily="18" charset="0"/>
                        </a:rPr>
                        <a:t>95</a:t>
                      </a:r>
                      <a:endParaRPr lang="fr-B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endParaRPr lang="fr-B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extLst>
                  <a:ext uri="{0D108BD9-81ED-4DB2-BD59-A6C34878D82A}">
                    <a16:rowId xmlns:a16="http://schemas.microsoft.com/office/drawing/2014/main" val="10006"/>
                  </a:ext>
                </a:extLst>
              </a:tr>
              <a:tr h="432000">
                <a:tc>
                  <a:txBody>
                    <a:bodyPr/>
                    <a:lstStyle/>
                    <a:p>
                      <a:pPr algn="r">
                        <a:lnSpc>
                          <a:spcPct val="107000"/>
                        </a:lnSpc>
                        <a:spcAft>
                          <a:spcPts val="0"/>
                        </a:spcAft>
                      </a:pPr>
                      <a:r>
                        <a:rPr lang="fr-BE" sz="1600" b="1" dirty="0" smtClean="0">
                          <a:effectLst/>
                          <a:latin typeface="Calibri" panose="020F0502020204030204" pitchFamily="34" charset="0"/>
                          <a:ea typeface="Calibri" panose="020F0502020204030204" pitchFamily="34" charset="0"/>
                          <a:cs typeface="Times New Roman" panose="02020603050405020304" pitchFamily="18" charset="0"/>
                        </a:rPr>
                        <a:t>Séances d’</a:t>
                      </a:r>
                      <a:r>
                        <a:rPr lang="fr-BE" sz="1600" b="1" dirty="0" err="1" smtClean="0">
                          <a:effectLst/>
                          <a:latin typeface="Calibri" panose="020F0502020204030204" pitchFamily="34" charset="0"/>
                          <a:ea typeface="Calibri" panose="020F0502020204030204" pitchFamily="34" charset="0"/>
                          <a:cs typeface="Times New Roman" panose="02020603050405020304" pitchFamily="18" charset="0"/>
                        </a:rPr>
                        <a:t>acupunture</a:t>
                      </a:r>
                      <a:r>
                        <a:rPr lang="fr-BE" sz="1600" b="1" dirty="0" smtClean="0">
                          <a:effectLst/>
                          <a:latin typeface="Calibri" panose="020F0502020204030204" pitchFamily="34" charset="0"/>
                          <a:ea typeface="Calibri" panose="020F0502020204030204" pitchFamily="34" charset="0"/>
                          <a:cs typeface="Times New Roman" panose="02020603050405020304" pitchFamily="18" charset="0"/>
                        </a:rPr>
                        <a:t> effectuées</a:t>
                      </a:r>
                    </a:p>
                  </a:txBody>
                  <a:tcPr marT="0" marB="0" anchor="ctr">
                    <a:lnL>
                      <a:noFill/>
                    </a:lnL>
                    <a:lnR>
                      <a:noFill/>
                    </a:lnR>
                    <a:lnT>
                      <a:noFill/>
                    </a:lnT>
                    <a:lnB>
                      <a:noFill/>
                    </a:lnB>
                  </a:tcPr>
                </a:tc>
                <a:tc>
                  <a:txBody>
                    <a:bodyPr/>
                    <a:lstStyle/>
                    <a:p>
                      <a:pPr algn="ctr">
                        <a:lnSpc>
                          <a:spcPct val="107000"/>
                        </a:lnSpc>
                        <a:spcAft>
                          <a:spcPts val="0"/>
                        </a:spcAft>
                      </a:pPr>
                      <a:r>
                        <a:rPr lang="fr-BE" sz="1600" b="1" dirty="0" smtClean="0">
                          <a:effectLst/>
                          <a:latin typeface="Calibri" panose="020F0502020204030204" pitchFamily="34" charset="0"/>
                          <a:ea typeface="Calibri" panose="020F0502020204030204" pitchFamily="34" charset="0"/>
                          <a:cs typeface="Times New Roman" panose="02020603050405020304" pitchFamily="18" charset="0"/>
                        </a:rPr>
                        <a:t>574</a:t>
                      </a:r>
                      <a:endParaRPr lang="fr-B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endParaRPr lang="fr-B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extLst>
                  <a:ext uri="{0D108BD9-81ED-4DB2-BD59-A6C34878D82A}">
                    <a16:rowId xmlns:a16="http://schemas.microsoft.com/office/drawing/2014/main" val="10007"/>
                  </a:ext>
                </a:extLst>
              </a:tr>
              <a:tr h="432000">
                <a:tc>
                  <a:txBody>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kumimoji="0" lang="fr-BE" sz="16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Jours d’hospitalisation effectués</a:t>
                      </a:r>
                    </a:p>
                  </a:txBody>
                  <a:tcPr marT="0" marB="0" anchor="ctr">
                    <a:lnL>
                      <a:noFill/>
                    </a:lnL>
                    <a:lnR>
                      <a:noFill/>
                    </a:lnR>
                    <a:lnT>
                      <a:noFill/>
                    </a:lnT>
                    <a:lnB>
                      <a:noFill/>
                    </a:lnB>
                  </a:tcPr>
                </a:tc>
                <a:tc>
                  <a:txBody>
                    <a:bodyPr/>
                    <a:lstStyle/>
                    <a:p>
                      <a:pPr algn="ctr">
                        <a:lnSpc>
                          <a:spcPct val="107000"/>
                        </a:lnSpc>
                        <a:spcAft>
                          <a:spcPts val="0"/>
                        </a:spcAft>
                      </a:pPr>
                      <a:r>
                        <a:rPr lang="fr-BE" sz="1600" b="1" dirty="0" smtClean="0">
                          <a:effectLst/>
                          <a:latin typeface="Calibri" panose="020F0502020204030204" pitchFamily="34" charset="0"/>
                          <a:ea typeface="Calibri" panose="020F0502020204030204" pitchFamily="34" charset="0"/>
                          <a:cs typeface="Times New Roman" panose="02020603050405020304" pitchFamily="18" charset="0"/>
                        </a:rPr>
                        <a:t>1749</a:t>
                      </a:r>
                      <a:endParaRPr lang="fr-B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endParaRPr lang="fr-B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extLst>
                  <a:ext uri="{0D108BD9-81ED-4DB2-BD59-A6C34878D82A}">
                    <a16:rowId xmlns:a16="http://schemas.microsoft.com/office/drawing/2014/main" val="10008"/>
                  </a:ext>
                </a:extLst>
              </a:tr>
              <a:tr h="432000">
                <a:tc>
                  <a:txBody>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kumimoji="0" lang="fr-BE" sz="16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Appareils orthopédiques réalisés</a:t>
                      </a:r>
                    </a:p>
                    <a:p>
                      <a:pPr algn="r">
                        <a:lnSpc>
                          <a:spcPct val="107000"/>
                        </a:lnSpc>
                        <a:spcAft>
                          <a:spcPts val="0"/>
                        </a:spcAft>
                      </a:pPr>
                      <a:endParaRPr lang="fr-B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BE" sz="1600" b="1" dirty="0" smtClean="0">
                          <a:effectLst/>
                          <a:latin typeface="Calibri" panose="020F0502020204030204" pitchFamily="34" charset="0"/>
                          <a:ea typeface="Calibri" panose="020F0502020204030204" pitchFamily="34" charset="0"/>
                          <a:cs typeface="Times New Roman" panose="02020603050405020304" pitchFamily="18" charset="0"/>
                        </a:rPr>
                        <a:t>255</a:t>
                      </a:r>
                      <a:endParaRPr lang="fr-B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BE" sz="1600" b="1" dirty="0" smtClean="0">
                          <a:effectLst/>
                          <a:latin typeface="Calibri" panose="020F0502020204030204" pitchFamily="34" charset="0"/>
                          <a:ea typeface="Calibri" panose="020F0502020204030204" pitchFamily="34" charset="0"/>
                          <a:cs typeface="Times New Roman" panose="02020603050405020304" pitchFamily="18" charset="0"/>
                        </a:rPr>
                        <a:t>dont  158 orthèses et 11 prothèses</a:t>
                      </a:r>
                      <a:endParaRPr lang="fr-B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graphicFrame>
        <p:nvGraphicFramePr>
          <p:cNvPr id="3" name="Tableau 2"/>
          <p:cNvGraphicFramePr>
            <a:graphicFrameLocks noGrp="1"/>
          </p:cNvGraphicFramePr>
          <p:nvPr>
            <p:extLst>
              <p:ext uri="{D42A27DB-BD31-4B8C-83A1-F6EECF244321}">
                <p14:modId xmlns:p14="http://schemas.microsoft.com/office/powerpoint/2010/main" val="3010697077"/>
              </p:ext>
            </p:extLst>
          </p:nvPr>
        </p:nvGraphicFramePr>
        <p:xfrm>
          <a:off x="1834284" y="287383"/>
          <a:ext cx="8119614" cy="782701"/>
        </p:xfrm>
        <a:graphic>
          <a:graphicData uri="http://schemas.openxmlformats.org/drawingml/2006/table">
            <a:tbl>
              <a:tblPr firstRow="1" firstCol="1" bandRow="1"/>
              <a:tblGrid>
                <a:gridCol w="8119614">
                  <a:extLst>
                    <a:ext uri="{9D8B030D-6E8A-4147-A177-3AD203B41FA5}">
                      <a16:colId xmlns:a16="http://schemas.microsoft.com/office/drawing/2014/main" val="20000"/>
                    </a:ext>
                  </a:extLst>
                </a:gridCol>
              </a:tblGrid>
              <a:tr h="535577">
                <a:tc>
                  <a:txBody>
                    <a:bodyPr/>
                    <a:lstStyle/>
                    <a:p>
                      <a:pPr algn="l">
                        <a:lnSpc>
                          <a:spcPct val="107000"/>
                        </a:lnSpc>
                        <a:spcAft>
                          <a:spcPts val="0"/>
                        </a:spcAft>
                      </a:pPr>
                      <a:r>
                        <a:rPr lang="fr-FR" sz="2400" b="1" u="none" dirty="0" smtClean="0">
                          <a:effectLst/>
                          <a:latin typeface="Calibri" panose="020F0502020204030204" pitchFamily="34" charset="0"/>
                          <a:ea typeface="Calibri" panose="020F0502020204030204" pitchFamily="34" charset="0"/>
                          <a:cs typeface="Times New Roman" panose="02020603050405020304" pitchFamily="18" charset="0"/>
                        </a:rPr>
                        <a:t>Tableau VIII</a:t>
                      </a:r>
                      <a:r>
                        <a:rPr lang="fr-FR" sz="2400" b="1" dirty="0" smtClean="0">
                          <a:effectLst/>
                          <a:latin typeface="Calibri" panose="020F0502020204030204" pitchFamily="34" charset="0"/>
                          <a:ea typeface="Calibri" panose="020F0502020204030204" pitchFamily="34" charset="0"/>
                          <a:cs typeface="Times New Roman" panose="02020603050405020304" pitchFamily="18" charset="0"/>
                        </a:rPr>
                        <a:t>: récapitulatif</a:t>
                      </a:r>
                      <a:r>
                        <a:rPr lang="fr-FR" sz="2400" b="1" baseline="0" dirty="0" smtClean="0">
                          <a:effectLst/>
                          <a:latin typeface="Calibri" panose="020F0502020204030204" pitchFamily="34" charset="0"/>
                          <a:ea typeface="Calibri" panose="020F0502020204030204" pitchFamily="34" charset="0"/>
                          <a:cs typeface="Times New Roman" panose="02020603050405020304" pitchFamily="18" charset="0"/>
                        </a:rPr>
                        <a:t> des activités de CUMPR de janvier à Septembre 2019</a:t>
                      </a:r>
                      <a:endParaRPr lang="fr-BE" sz="32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5" name="Espace réservé du numéro de diapositive 4"/>
          <p:cNvSpPr>
            <a:spLocks noGrp="1"/>
          </p:cNvSpPr>
          <p:nvPr>
            <p:ph type="sldNum" sz="quarter" idx="12"/>
          </p:nvPr>
        </p:nvSpPr>
        <p:spPr/>
        <p:txBody>
          <a:bodyPr/>
          <a:lstStyle/>
          <a:p>
            <a:fld id="{D57F1E4F-1CFF-5643-939E-217C01CDF565}" type="slidenum">
              <a:rPr lang="en-US" smtClean="0"/>
              <a:pPr/>
              <a:t>29</a:t>
            </a:fld>
            <a:endParaRPr lang="en-US" dirty="0"/>
          </a:p>
        </p:txBody>
      </p:sp>
    </p:spTree>
    <p:extLst>
      <p:ext uri="{BB962C8B-B14F-4D97-AF65-F5344CB8AC3E}">
        <p14:creationId xmlns:p14="http://schemas.microsoft.com/office/powerpoint/2010/main" val="30244227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609601"/>
            <a:ext cx="8596668" cy="735874"/>
          </a:xfrm>
        </p:spPr>
        <p:txBody>
          <a:bodyPr/>
          <a:lstStyle/>
          <a:p>
            <a:pPr algn="just"/>
            <a:r>
              <a:rPr lang="fr-FR" b="1" dirty="0" smtClean="0"/>
              <a:t>Introduct</a:t>
            </a:r>
            <a:r>
              <a:rPr lang="fr-FR" sz="2800" b="1" dirty="0" smtClean="0"/>
              <a:t>i</a:t>
            </a:r>
            <a:r>
              <a:rPr lang="fr-FR" b="1" dirty="0" smtClean="0"/>
              <a:t>on</a:t>
            </a:r>
            <a:r>
              <a:rPr lang="fr-FR" sz="2400" b="1" dirty="0" smtClean="0"/>
              <a:t>1</a:t>
            </a:r>
            <a:endParaRPr lang="fr-FR" b="1" dirty="0"/>
          </a:p>
        </p:txBody>
      </p:sp>
      <p:sp>
        <p:nvSpPr>
          <p:cNvPr id="3" name="Espace réservé du contenu 2"/>
          <p:cNvSpPr>
            <a:spLocks noGrp="1"/>
          </p:cNvSpPr>
          <p:nvPr>
            <p:ph idx="1"/>
          </p:nvPr>
        </p:nvSpPr>
        <p:spPr>
          <a:xfrm>
            <a:off x="334849" y="1227908"/>
            <a:ext cx="10311379" cy="5630091"/>
          </a:xfrm>
        </p:spPr>
        <p:txBody>
          <a:bodyPr>
            <a:normAutofit/>
          </a:bodyPr>
          <a:lstStyle/>
          <a:p>
            <a:pPr algn="just">
              <a:lnSpc>
                <a:spcPct val="150000"/>
              </a:lnSpc>
            </a:pPr>
            <a:endParaRPr lang="fr-FR" dirty="0" smtClean="0"/>
          </a:p>
          <a:p>
            <a:pPr algn="just">
              <a:lnSpc>
                <a:spcPct val="150000"/>
              </a:lnSpc>
            </a:pPr>
            <a:r>
              <a:rPr lang="fr-FR" sz="2000" dirty="0" smtClean="0"/>
              <a:t>Créée </a:t>
            </a:r>
            <a:r>
              <a:rPr lang="fr-FR" sz="2000" dirty="0"/>
              <a:t>en 1962 au même moment que l’ « hôpital 350 lits », l’unité de </a:t>
            </a:r>
            <a:r>
              <a:rPr lang="fr-FR" sz="2000" dirty="0" err="1"/>
              <a:t>masso</a:t>
            </a:r>
            <a:r>
              <a:rPr lang="fr-FR" sz="2000" dirty="0"/>
              <a:t>-kinésithérapie à l’origine a connu des décennies de stagnation avant d’amorcer sa réhabilitation à partir de 1991 </a:t>
            </a:r>
            <a:r>
              <a:rPr lang="fr-FR" sz="2000" dirty="0" smtClean="0"/>
              <a:t>grâce à la coopération Belge.</a:t>
            </a:r>
          </a:p>
          <a:p>
            <a:pPr algn="just">
              <a:lnSpc>
                <a:spcPct val="150000"/>
              </a:lnSpc>
            </a:pPr>
            <a:r>
              <a:rPr lang="fr-FR" sz="2000" dirty="0" smtClean="0"/>
              <a:t>Après deux décennies et 1/2 de développement par étape, cette unité va </a:t>
            </a:r>
            <a:r>
              <a:rPr lang="fr-FR" sz="2000" dirty="0"/>
              <a:t>devenir aujourd’hui la Clinique Universitaire de Médecine Physique et de Réadaptation  (CUMPR) du Centre National Hospitalier et Universitaire  Hubert K. Maga (CNHU-HKM</a:t>
            </a:r>
            <a:r>
              <a:rPr lang="fr-FR" sz="2000" dirty="0" smtClean="0"/>
              <a:t>).</a:t>
            </a:r>
          </a:p>
          <a:p>
            <a:pPr algn="just">
              <a:lnSpc>
                <a:spcPct val="150000"/>
              </a:lnSpc>
            </a:pPr>
            <a:r>
              <a:rPr lang="fr-FR" sz="2000" dirty="0" smtClean="0"/>
              <a:t>CUPMR occupe actuellement une superficie de près de 4000m2</a:t>
            </a:r>
          </a:p>
          <a:p>
            <a:pPr algn="just">
              <a:lnSpc>
                <a:spcPct val="150000"/>
              </a:lnSpc>
            </a:pPr>
            <a:r>
              <a:rPr lang="fr-FR" sz="2000" dirty="0" smtClean="0"/>
              <a:t>CUMPR </a:t>
            </a:r>
            <a:r>
              <a:rPr lang="fr-FR" sz="2000" dirty="0"/>
              <a:t>est aujourd’hui un centre de référence national et régional avec trois missions à savoir les soins, la formation et la recherches. </a:t>
            </a:r>
            <a:endParaRPr lang="fr-FR" sz="2000" dirty="0" smtClean="0"/>
          </a:p>
          <a:p>
            <a:pPr>
              <a:lnSpc>
                <a:spcPct val="150000"/>
              </a:lnSpc>
            </a:pPr>
            <a:endParaRPr lang="fr-FR" dirty="0"/>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20694176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780453062"/>
              </p:ext>
            </p:extLst>
          </p:nvPr>
        </p:nvGraphicFramePr>
        <p:xfrm>
          <a:off x="1834283" y="418012"/>
          <a:ext cx="8387927" cy="809897"/>
        </p:xfrm>
        <a:graphic>
          <a:graphicData uri="http://schemas.openxmlformats.org/drawingml/2006/table">
            <a:tbl>
              <a:tblPr firstRow="1" firstCol="1" bandRow="1"/>
              <a:tblGrid>
                <a:gridCol w="8387927">
                  <a:extLst>
                    <a:ext uri="{9D8B030D-6E8A-4147-A177-3AD203B41FA5}">
                      <a16:colId xmlns:a16="http://schemas.microsoft.com/office/drawing/2014/main" val="20000"/>
                    </a:ext>
                  </a:extLst>
                </a:gridCol>
              </a:tblGrid>
              <a:tr h="809897">
                <a:tc>
                  <a:txBody>
                    <a:bodyPr/>
                    <a:lstStyle/>
                    <a:p>
                      <a:pPr algn="l">
                        <a:lnSpc>
                          <a:spcPct val="107000"/>
                        </a:lnSpc>
                        <a:spcAft>
                          <a:spcPts val="0"/>
                        </a:spcAft>
                      </a:pPr>
                      <a:r>
                        <a:rPr lang="fr-FR" sz="2400" b="1" u="none" dirty="0" smtClean="0">
                          <a:effectLst/>
                          <a:latin typeface="Calibri" panose="020F0502020204030204" pitchFamily="34" charset="0"/>
                          <a:ea typeface="Calibri" panose="020F0502020204030204" pitchFamily="34" charset="0"/>
                          <a:cs typeface="Times New Roman" panose="02020603050405020304" pitchFamily="18" charset="0"/>
                        </a:rPr>
                        <a:t>Tableau IX</a:t>
                      </a:r>
                      <a:r>
                        <a:rPr lang="fr-FR" sz="2400" b="1" u="none"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fr-FR" sz="2400" b="1" dirty="0" smtClean="0">
                          <a:effectLst/>
                          <a:latin typeface="Calibri" panose="020F0502020204030204" pitchFamily="34" charset="0"/>
                          <a:ea typeface="Calibri" panose="020F0502020204030204" pitchFamily="34" charset="0"/>
                          <a:cs typeface="Times New Roman" panose="02020603050405020304" pitchFamily="18" charset="0"/>
                        </a:rPr>
                        <a:t>: Point des recettes </a:t>
                      </a:r>
                      <a:r>
                        <a:rPr lang="fr-FR" sz="2400" b="1" baseline="0" dirty="0" smtClean="0">
                          <a:effectLst/>
                          <a:latin typeface="Calibri" panose="020F0502020204030204" pitchFamily="34" charset="0"/>
                          <a:ea typeface="Calibri" panose="020F0502020204030204" pitchFamily="34" charset="0"/>
                          <a:cs typeface="Times New Roman" panose="02020603050405020304" pitchFamily="18" charset="0"/>
                        </a:rPr>
                        <a:t>financières de CUMPR de janvier à Septembre 2019 en fonction des activités</a:t>
                      </a:r>
                      <a:endParaRPr lang="fr-BE" sz="32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Tableau 4"/>
          <p:cNvGraphicFramePr>
            <a:graphicFrameLocks noGrp="1"/>
          </p:cNvGraphicFramePr>
          <p:nvPr>
            <p:extLst>
              <p:ext uri="{D42A27DB-BD31-4B8C-83A1-F6EECF244321}">
                <p14:modId xmlns:p14="http://schemas.microsoft.com/office/powerpoint/2010/main" val="3624858498"/>
              </p:ext>
            </p:extLst>
          </p:nvPr>
        </p:nvGraphicFramePr>
        <p:xfrm>
          <a:off x="822961" y="1515290"/>
          <a:ext cx="8921446" cy="4310745"/>
        </p:xfrm>
        <a:graphic>
          <a:graphicData uri="http://schemas.openxmlformats.org/drawingml/2006/table">
            <a:tbl>
              <a:tblPr firstRow="1" firstCol="1" bandRow="1"/>
              <a:tblGrid>
                <a:gridCol w="2987437">
                  <a:extLst>
                    <a:ext uri="{9D8B030D-6E8A-4147-A177-3AD203B41FA5}">
                      <a16:colId xmlns:a16="http://schemas.microsoft.com/office/drawing/2014/main" val="20000"/>
                    </a:ext>
                  </a:extLst>
                </a:gridCol>
                <a:gridCol w="3121373">
                  <a:extLst>
                    <a:ext uri="{9D8B030D-6E8A-4147-A177-3AD203B41FA5}">
                      <a16:colId xmlns:a16="http://schemas.microsoft.com/office/drawing/2014/main" val="20001"/>
                    </a:ext>
                  </a:extLst>
                </a:gridCol>
                <a:gridCol w="2812636">
                  <a:extLst>
                    <a:ext uri="{9D8B030D-6E8A-4147-A177-3AD203B41FA5}">
                      <a16:colId xmlns:a16="http://schemas.microsoft.com/office/drawing/2014/main" val="20002"/>
                    </a:ext>
                  </a:extLst>
                </a:gridCol>
              </a:tblGrid>
              <a:tr h="616354">
                <a:tc>
                  <a:txBody>
                    <a:bodyPr/>
                    <a:lstStyle/>
                    <a:p>
                      <a:pPr algn="ctr">
                        <a:lnSpc>
                          <a:spcPct val="107000"/>
                        </a:lnSpc>
                        <a:spcAft>
                          <a:spcPts val="0"/>
                        </a:spcAft>
                      </a:pP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dirty="0">
                          <a:effectLst/>
                          <a:latin typeface="Calibri" panose="020F0502020204030204" pitchFamily="34" charset="0"/>
                          <a:ea typeface="Calibri" panose="020F0502020204030204" pitchFamily="34" charset="0"/>
                          <a:cs typeface="Times New Roman" panose="02020603050405020304" pitchFamily="18" charset="0"/>
                        </a:rPr>
                        <a:t>Montant facturé (F CFA)</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dirty="0">
                          <a:effectLst/>
                          <a:latin typeface="Calibri" panose="020F0502020204030204" pitchFamily="34" charset="0"/>
                          <a:ea typeface="Calibri" panose="020F0502020204030204" pitchFamily="34" charset="0"/>
                          <a:cs typeface="Times New Roman" panose="02020603050405020304" pitchFamily="18" charset="0"/>
                        </a:rPr>
                        <a:t>Montant payé (FCFA)</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15722">
                <a:tc>
                  <a:txBody>
                    <a:bodyPr/>
                    <a:lstStyle/>
                    <a:p>
                      <a:pPr algn="ctr">
                        <a:lnSpc>
                          <a:spcPct val="107000"/>
                        </a:lnSpc>
                        <a:spcAft>
                          <a:spcPts val="0"/>
                        </a:spcAft>
                      </a:pPr>
                      <a:r>
                        <a:rPr lang="fr-BE" sz="2000" dirty="0" smtClean="0">
                          <a:effectLst/>
                          <a:latin typeface="Calibri" panose="020F0502020204030204" pitchFamily="34" charset="0"/>
                          <a:ea typeface="Calibri" panose="020F0502020204030204" pitchFamily="34" charset="0"/>
                          <a:cs typeface="Times New Roman" panose="02020603050405020304" pitchFamily="18" charset="0"/>
                        </a:rPr>
                        <a:t>Activités médicales</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fr-BE" sz="2000" dirty="0" smtClean="0"/>
                        <a:t>30.056.300</a:t>
                      </a:r>
                      <a:endParaRPr lang="fr-BE" sz="2000" dirty="0"/>
                    </a:p>
                  </a:txBody>
                  <a:tcPr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fr-BE" sz="2000" dirty="0" smtClean="0">
                          <a:effectLst/>
                          <a:latin typeface="Calibri" panose="020F0502020204030204" pitchFamily="34" charset="0"/>
                          <a:ea typeface="Calibri" panose="020F0502020204030204" pitchFamily="34" charset="0"/>
                          <a:cs typeface="Times New Roman" panose="02020603050405020304" pitchFamily="18" charset="0"/>
                        </a:rPr>
                        <a:t>11.284.280</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831745">
                <a:tc>
                  <a:txBody>
                    <a:bodyPr/>
                    <a:lstStyle/>
                    <a:p>
                      <a:pPr algn="ctr">
                        <a:lnSpc>
                          <a:spcPct val="107000"/>
                        </a:lnSpc>
                        <a:spcAft>
                          <a:spcPts val="0"/>
                        </a:spcAft>
                      </a:pPr>
                      <a:r>
                        <a:rPr lang="fr-BE" sz="2000" dirty="0" smtClean="0">
                          <a:effectLst/>
                          <a:latin typeface="Calibri" panose="020F0502020204030204" pitchFamily="34" charset="0"/>
                          <a:ea typeface="Calibri" panose="020F0502020204030204" pitchFamily="34" charset="0"/>
                          <a:cs typeface="Times New Roman" panose="02020603050405020304" pitchFamily="18" charset="0"/>
                        </a:rPr>
                        <a:t>Rééducation en ambulatoire</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r>
                        <a:rPr lang="fr-BE" sz="2000" b="1" dirty="0" smtClean="0">
                          <a:solidFill>
                            <a:srgbClr val="0070C0"/>
                          </a:solidFill>
                        </a:rPr>
                        <a:t>143.386.000</a:t>
                      </a:r>
                      <a:endParaRPr lang="fr-BE" sz="2000" b="1" dirty="0">
                        <a:solidFill>
                          <a:srgbClr val="0070C0"/>
                        </a:solidFill>
                      </a:endParaRPr>
                    </a:p>
                  </a:txBody>
                  <a:tcPr marT="0" marB="0" anchor="ctr">
                    <a:lnL>
                      <a:noFill/>
                    </a:lnL>
                    <a:lnR>
                      <a:noFill/>
                    </a:lnR>
                    <a:lnT>
                      <a:noFill/>
                    </a:lnT>
                    <a:lnB>
                      <a:noFill/>
                    </a:lnB>
                  </a:tcPr>
                </a:tc>
                <a:tc>
                  <a:txBody>
                    <a:bodyPr/>
                    <a:lstStyle/>
                    <a:p>
                      <a:pPr algn="ctr">
                        <a:lnSpc>
                          <a:spcPct val="107000"/>
                        </a:lnSpc>
                        <a:spcAft>
                          <a:spcPts val="0"/>
                        </a:spcAft>
                      </a:pPr>
                      <a:r>
                        <a:rPr lang="fr-BE" sz="2000" dirty="0" smtClean="0">
                          <a:effectLst/>
                          <a:latin typeface="Calibri" panose="020F0502020204030204" pitchFamily="34" charset="0"/>
                          <a:ea typeface="Calibri" panose="020F0502020204030204" pitchFamily="34" charset="0"/>
                          <a:cs typeface="Times New Roman" panose="02020603050405020304" pitchFamily="18" charset="0"/>
                        </a:rPr>
                        <a:t>37.581.120</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extLst>
                  <a:ext uri="{0D108BD9-81ED-4DB2-BD59-A6C34878D82A}">
                    <a16:rowId xmlns:a16="http://schemas.microsoft.com/office/drawing/2014/main" val="10002"/>
                  </a:ext>
                </a:extLst>
              </a:tr>
              <a:tr h="831745">
                <a:tc>
                  <a:txBody>
                    <a:bodyPr/>
                    <a:lstStyle/>
                    <a:p>
                      <a:pPr algn="ctr">
                        <a:lnSpc>
                          <a:spcPct val="107000"/>
                        </a:lnSpc>
                        <a:spcAft>
                          <a:spcPts val="0"/>
                        </a:spcAft>
                      </a:pPr>
                      <a:r>
                        <a:rPr lang="fr-BE" sz="2000" dirty="0" smtClean="0">
                          <a:effectLst/>
                          <a:latin typeface="Calibri" panose="020F0502020204030204" pitchFamily="34" charset="0"/>
                          <a:ea typeface="Calibri" panose="020F0502020204030204" pitchFamily="34" charset="0"/>
                          <a:cs typeface="Times New Roman" panose="02020603050405020304" pitchFamily="18" charset="0"/>
                        </a:rPr>
                        <a:t>Hospitalisation intra-muros</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r>
                        <a:rPr lang="fr-BE" sz="2000" dirty="0" smtClean="0"/>
                        <a:t>45.355.300</a:t>
                      </a:r>
                      <a:endParaRPr lang="fr-BE" sz="2000" dirty="0"/>
                    </a:p>
                  </a:txBody>
                  <a:tcPr marT="0" marB="0" anchor="ctr">
                    <a:lnL>
                      <a:noFill/>
                    </a:lnL>
                    <a:lnR>
                      <a:noFill/>
                    </a:lnR>
                    <a:lnT>
                      <a:noFill/>
                    </a:lnT>
                    <a:lnB>
                      <a:noFill/>
                    </a:lnB>
                  </a:tcPr>
                </a:tc>
                <a:tc>
                  <a:txBody>
                    <a:bodyPr/>
                    <a:lstStyle/>
                    <a:p>
                      <a:pPr algn="ctr">
                        <a:lnSpc>
                          <a:spcPct val="107000"/>
                        </a:lnSpc>
                        <a:spcAft>
                          <a:spcPts val="0"/>
                        </a:spcAft>
                      </a:pPr>
                      <a:r>
                        <a:rPr lang="fr-BE" sz="2000" dirty="0" smtClean="0">
                          <a:effectLst/>
                          <a:latin typeface="Calibri" panose="020F0502020204030204" pitchFamily="34" charset="0"/>
                          <a:ea typeface="Calibri" panose="020F0502020204030204" pitchFamily="34" charset="0"/>
                          <a:cs typeface="Times New Roman" panose="02020603050405020304" pitchFamily="18" charset="0"/>
                        </a:rPr>
                        <a:t>12.720.720</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extLst>
                  <a:ext uri="{0D108BD9-81ED-4DB2-BD59-A6C34878D82A}">
                    <a16:rowId xmlns:a16="http://schemas.microsoft.com/office/drawing/2014/main" val="10003"/>
                  </a:ext>
                </a:extLst>
              </a:tr>
              <a:tr h="683434">
                <a:tc>
                  <a:txBody>
                    <a:bodyPr/>
                    <a:lstStyle/>
                    <a:p>
                      <a:pPr algn="ctr">
                        <a:lnSpc>
                          <a:spcPct val="107000"/>
                        </a:lnSpc>
                        <a:spcAft>
                          <a:spcPts val="0"/>
                        </a:spcAft>
                      </a:pPr>
                      <a:r>
                        <a:rPr lang="fr-BE" sz="2000" dirty="0" smtClean="0">
                          <a:effectLst/>
                          <a:latin typeface="Calibri" panose="020F0502020204030204" pitchFamily="34" charset="0"/>
                          <a:ea typeface="Calibri" panose="020F0502020204030204" pitchFamily="34" charset="0"/>
                          <a:cs typeface="Times New Roman" panose="02020603050405020304" pitchFamily="18" charset="0"/>
                        </a:rPr>
                        <a:t>Appareillage orthopédique</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fr-BE" sz="2000" dirty="0" smtClean="0"/>
                        <a:t>17.360.195</a:t>
                      </a:r>
                      <a:endParaRPr lang="fr-BE" sz="2000" dirty="0"/>
                    </a:p>
                  </a:txBody>
                  <a:tcPr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BE" sz="20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31745">
                <a:tc>
                  <a:txBody>
                    <a:bodyPr/>
                    <a:lstStyle/>
                    <a:p>
                      <a:pPr algn="ctr">
                        <a:lnSpc>
                          <a:spcPct val="107000"/>
                        </a:lnSpc>
                        <a:spcAft>
                          <a:spcPts val="0"/>
                        </a:spcAft>
                      </a:pPr>
                      <a:r>
                        <a:rPr lang="fr-FR" sz="2000" b="1" dirty="0" smtClean="0">
                          <a:effectLst/>
                          <a:latin typeface="Calibri" panose="020F0502020204030204" pitchFamily="34" charset="0"/>
                          <a:ea typeface="Calibri" panose="020F0502020204030204" pitchFamily="34" charset="0"/>
                          <a:cs typeface="Times New Roman" panose="02020603050405020304" pitchFamily="18" charset="0"/>
                        </a:rPr>
                        <a:t>TOTAL</a:t>
                      </a:r>
                      <a:endParaRPr lang="fr-BE"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BE" sz="20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fr-BE" sz="20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236.157.795</a:t>
                      </a:r>
                      <a:endParaRPr lang="fr-BE"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fr-BE" sz="2000" b="1"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BE" sz="2000" b="1" dirty="0">
                          <a:effectLst/>
                          <a:latin typeface="Calibri" panose="020F0502020204030204" pitchFamily="34" charset="0"/>
                          <a:ea typeface="Calibri" panose="020F0502020204030204" pitchFamily="34" charset="0"/>
                          <a:cs typeface="Times New Roman" panose="02020603050405020304" pitchFamily="18" charset="0"/>
                        </a:rPr>
                        <a:t> </a:t>
                      </a:r>
                      <a:r>
                        <a:rPr lang="fr-BE" sz="2000" b="1" dirty="0" smtClean="0">
                          <a:effectLst/>
                          <a:latin typeface="Calibri" panose="020F0502020204030204" pitchFamily="34" charset="0"/>
                          <a:ea typeface="Calibri" panose="020F0502020204030204" pitchFamily="34" charset="0"/>
                          <a:cs typeface="Times New Roman" panose="02020603050405020304" pitchFamily="18" charset="0"/>
                        </a:rPr>
                        <a:t>61.586.120</a:t>
                      </a:r>
                      <a:endParaRPr lang="fr-BE"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Espace réservé du numéro de diapositive 5"/>
          <p:cNvSpPr>
            <a:spLocks noGrp="1"/>
          </p:cNvSpPr>
          <p:nvPr>
            <p:ph type="sldNum" sz="quarter" idx="12"/>
          </p:nvPr>
        </p:nvSpPr>
        <p:spPr/>
        <p:txBody>
          <a:bodyPr/>
          <a:lstStyle/>
          <a:p>
            <a:fld id="{D57F1E4F-1CFF-5643-939E-217C01CDF565}" type="slidenum">
              <a:rPr lang="en-US" smtClean="0"/>
              <a:pPr/>
              <a:t>30</a:t>
            </a:fld>
            <a:endParaRPr lang="en-US" dirty="0"/>
          </a:p>
        </p:txBody>
      </p:sp>
    </p:spTree>
    <p:extLst>
      <p:ext uri="{BB962C8B-B14F-4D97-AF65-F5344CB8AC3E}">
        <p14:creationId xmlns:p14="http://schemas.microsoft.com/office/powerpoint/2010/main" val="33398640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4191609399"/>
              </p:ext>
            </p:extLst>
          </p:nvPr>
        </p:nvGraphicFramePr>
        <p:xfrm>
          <a:off x="540444" y="0"/>
          <a:ext cx="11233248" cy="1434973"/>
        </p:xfrm>
        <a:graphic>
          <a:graphicData uri="http://schemas.openxmlformats.org/drawingml/2006/table">
            <a:tbl>
              <a:tblPr firstRow="1" firstCol="1" bandRow="1"/>
              <a:tblGrid>
                <a:gridCol w="11233248">
                  <a:extLst>
                    <a:ext uri="{9D8B030D-6E8A-4147-A177-3AD203B41FA5}">
                      <a16:colId xmlns:a16="http://schemas.microsoft.com/office/drawing/2014/main" val="20000"/>
                    </a:ext>
                  </a:extLst>
                </a:gridCol>
              </a:tblGrid>
              <a:tr h="1223137">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FR" sz="2400" b="1" u="none" dirty="0" smtClean="0">
                          <a:effectLst/>
                          <a:latin typeface="Calibri" panose="020F0502020204030204" pitchFamily="34" charset="0"/>
                          <a:ea typeface="Calibri" panose="020F0502020204030204" pitchFamily="34" charset="0"/>
                          <a:cs typeface="Times New Roman" panose="02020603050405020304" pitchFamily="18" charset="0"/>
                        </a:rPr>
                        <a:t>Tableau X </a:t>
                      </a:r>
                      <a:r>
                        <a:rPr lang="fr-FR" sz="2400" b="1" dirty="0" smtClean="0">
                          <a:effectLst/>
                          <a:latin typeface="Calibri" panose="020F0502020204030204" pitchFamily="34" charset="0"/>
                          <a:ea typeface="Calibri" panose="020F0502020204030204" pitchFamily="34" charset="0"/>
                          <a:cs typeface="Times New Roman" panose="02020603050405020304" pitchFamily="18" charset="0"/>
                        </a:rPr>
                        <a:t>: Différents types de</a:t>
                      </a:r>
                      <a:r>
                        <a:rPr lang="fr-FR" sz="2400" b="1" baseline="0" dirty="0" smtClean="0">
                          <a:effectLst/>
                          <a:latin typeface="Calibri" panose="020F0502020204030204" pitchFamily="34" charset="0"/>
                          <a:ea typeface="Calibri" panose="020F0502020204030204" pitchFamily="34" charset="0"/>
                          <a:cs typeface="Times New Roman" panose="02020603050405020304" pitchFamily="18" charset="0"/>
                        </a:rPr>
                        <a:t> pathologies rencontrées à la CUMPR</a:t>
                      </a:r>
                      <a:r>
                        <a:rPr lang="fr-FR" sz="24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fr-FR" sz="2400" b="1" dirty="0">
                          <a:effectLst/>
                          <a:latin typeface="Calibri" panose="020F0502020204030204" pitchFamily="34" charset="0"/>
                          <a:ea typeface="Calibri" panose="020F0502020204030204" pitchFamily="34" charset="0"/>
                          <a:cs typeface="Times New Roman" panose="02020603050405020304" pitchFamily="18" charset="0"/>
                        </a:rPr>
                        <a:t>pendant les trois premiers trimestres de l’année 2019 </a:t>
                      </a:r>
                      <a:endParaRPr lang="fr-BE"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fr-FR" sz="4000" b="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fr-BE" sz="40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6" name="Tableau 5"/>
          <p:cNvGraphicFramePr>
            <a:graphicFrameLocks noGrp="1"/>
          </p:cNvGraphicFramePr>
          <p:nvPr>
            <p:extLst>
              <p:ext uri="{D42A27DB-BD31-4B8C-83A1-F6EECF244321}">
                <p14:modId xmlns:p14="http://schemas.microsoft.com/office/powerpoint/2010/main" val="2298362037"/>
              </p:ext>
            </p:extLst>
          </p:nvPr>
        </p:nvGraphicFramePr>
        <p:xfrm>
          <a:off x="0" y="770708"/>
          <a:ext cx="10946674" cy="6345784"/>
        </p:xfrm>
        <a:graphic>
          <a:graphicData uri="http://schemas.openxmlformats.org/drawingml/2006/table">
            <a:tbl>
              <a:tblPr firstRow="1" firstCol="1" bandRow="1"/>
              <a:tblGrid>
                <a:gridCol w="5314798">
                  <a:extLst>
                    <a:ext uri="{9D8B030D-6E8A-4147-A177-3AD203B41FA5}">
                      <a16:colId xmlns:a16="http://schemas.microsoft.com/office/drawing/2014/main" val="20000"/>
                    </a:ext>
                  </a:extLst>
                </a:gridCol>
                <a:gridCol w="3143091">
                  <a:extLst>
                    <a:ext uri="{9D8B030D-6E8A-4147-A177-3AD203B41FA5}">
                      <a16:colId xmlns:a16="http://schemas.microsoft.com/office/drawing/2014/main" val="20001"/>
                    </a:ext>
                  </a:extLst>
                </a:gridCol>
                <a:gridCol w="2488785">
                  <a:extLst>
                    <a:ext uri="{9D8B030D-6E8A-4147-A177-3AD203B41FA5}">
                      <a16:colId xmlns:a16="http://schemas.microsoft.com/office/drawing/2014/main" val="20002"/>
                    </a:ext>
                  </a:extLst>
                </a:gridCol>
              </a:tblGrid>
              <a:tr h="562418">
                <a:tc>
                  <a:txBody>
                    <a:bodyPr/>
                    <a:lstStyle/>
                    <a:p>
                      <a:pPr algn="l">
                        <a:lnSpc>
                          <a:spcPct val="107000"/>
                        </a:lnSpc>
                        <a:spcAft>
                          <a:spcPts val="0"/>
                        </a:spcAft>
                      </a:pPr>
                      <a:r>
                        <a:rPr lang="fr-FR" sz="1600" b="1" dirty="0">
                          <a:effectLst/>
                          <a:latin typeface="Calibri" panose="020F0502020204030204" pitchFamily="34" charset="0"/>
                          <a:ea typeface="Calibri" panose="020F0502020204030204" pitchFamily="34" charset="0"/>
                          <a:cs typeface="Times New Roman" panose="02020603050405020304" pitchFamily="18" charset="0"/>
                        </a:rPr>
                        <a:t>         </a:t>
                      </a:r>
                      <a:endParaRPr lang="fr-BE" sz="16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 </a:t>
                      </a:r>
                      <a:endParaRPr lang="fr-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600" b="1" dirty="0" smtClean="0">
                          <a:effectLst/>
                          <a:latin typeface="Calibri" panose="020F0502020204030204" pitchFamily="34" charset="0"/>
                          <a:ea typeface="Calibri" panose="020F0502020204030204" pitchFamily="34" charset="0"/>
                          <a:cs typeface="Times New Roman" panose="02020603050405020304" pitchFamily="18" charset="0"/>
                        </a:rPr>
                        <a:t>Effectif</a:t>
                      </a:r>
                      <a:endParaRPr lang="fr-BE"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 </a:t>
                      </a:r>
                      <a:endParaRPr lang="fr-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600" b="1">
                          <a:effectLst/>
                          <a:latin typeface="Calibri" panose="020F0502020204030204" pitchFamily="34" charset="0"/>
                          <a:ea typeface="Calibri" panose="020F0502020204030204" pitchFamily="34" charset="0"/>
                          <a:cs typeface="Times New Roman" panose="02020603050405020304" pitchFamily="18" charset="0"/>
                        </a:rPr>
                        <a:t>%</a:t>
                      </a:r>
                      <a:endParaRPr lang="fr-BE" sz="160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26813">
                <a:tc>
                  <a:txBody>
                    <a:bodyPr/>
                    <a:lstStyle/>
                    <a:p>
                      <a:pPr algn="l">
                        <a:lnSpc>
                          <a:spcPct val="107000"/>
                        </a:lnSpc>
                        <a:spcAft>
                          <a:spcPts val="0"/>
                        </a:spcAft>
                      </a:pPr>
                      <a:r>
                        <a:rPr lang="fr-BE" sz="1800" b="1" dirty="0">
                          <a:effectLst/>
                          <a:latin typeface="Calibri" panose="020F0502020204030204" pitchFamily="34" charset="0"/>
                          <a:ea typeface="Calibri" panose="020F0502020204030204" pitchFamily="34" charset="0"/>
                          <a:cs typeface="Times New Roman" panose="02020603050405020304" pitchFamily="18" charset="0"/>
                        </a:rPr>
                        <a:t>Pathologies rachidiennes</a:t>
                      </a:r>
                    </a:p>
                    <a:p>
                      <a:pPr algn="l">
                        <a:lnSpc>
                          <a:spcPct val="107000"/>
                        </a:lnSpc>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fr-BE"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1185</a:t>
                      </a:r>
                    </a:p>
                    <a:p>
                      <a:pPr algn="ctr">
                        <a:lnSpc>
                          <a:spcPct val="107000"/>
                        </a:lnSpc>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fr-FR"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52,01</a:t>
                      </a:r>
                      <a:endParaRPr lang="fr-BE"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626813">
                <a:tc>
                  <a:txBody>
                    <a:bodyPr/>
                    <a:lstStyle/>
                    <a:p>
                      <a:pPr algn="l">
                        <a:spcAft>
                          <a:spcPts val="0"/>
                        </a:spcAft>
                      </a:pPr>
                      <a:r>
                        <a:rPr lang="fr-BE"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Arthroses</a:t>
                      </a:r>
                      <a:endParaRPr lang="fr-BE"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BE"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125</a:t>
                      </a:r>
                    </a:p>
                    <a:p>
                      <a:pPr algn="ctr">
                        <a:lnSpc>
                          <a:spcPct val="107000"/>
                        </a:lnSpc>
                        <a:spcAft>
                          <a:spcPts val="0"/>
                        </a:spcAft>
                      </a:pPr>
                      <a:r>
                        <a:rPr lang="fr-FR"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endParaRPr lang="fr-BE"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lnL>
                      <a:noFill/>
                    </a:lnL>
                    <a:lnR>
                      <a:noFill/>
                    </a:lnR>
                    <a:lnT>
                      <a:noFill/>
                    </a:lnT>
                    <a:lnB>
                      <a:noFill/>
                    </a:lnB>
                  </a:tcPr>
                </a:tc>
                <a:tc>
                  <a:txBody>
                    <a:bodyPr/>
                    <a:lstStyle/>
                    <a:p>
                      <a:pPr algn="ctr">
                        <a:lnSpc>
                          <a:spcPct val="107000"/>
                        </a:lnSpc>
                        <a:spcAft>
                          <a:spcPts val="0"/>
                        </a:spcAft>
                      </a:pPr>
                      <a:r>
                        <a:rPr lang="fr-FR"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5,47</a:t>
                      </a:r>
                      <a:endParaRPr lang="fr-BE"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lnL>
                      <a:noFill/>
                    </a:lnL>
                    <a:lnR>
                      <a:noFill/>
                    </a:lnR>
                    <a:lnT>
                      <a:noFill/>
                    </a:lnT>
                    <a:lnB>
                      <a:noFill/>
                    </a:lnB>
                  </a:tcPr>
                </a:tc>
                <a:extLst>
                  <a:ext uri="{0D108BD9-81ED-4DB2-BD59-A6C34878D82A}">
                    <a16:rowId xmlns:a16="http://schemas.microsoft.com/office/drawing/2014/main" val="10002"/>
                  </a:ext>
                </a:extLst>
              </a:tr>
              <a:tr h="626813">
                <a:tc>
                  <a:txBody>
                    <a:bodyPr/>
                    <a:lstStyle/>
                    <a:p>
                      <a:pPr algn="l">
                        <a:spcAft>
                          <a:spcPts val="0"/>
                        </a:spcAft>
                      </a:pPr>
                      <a:r>
                        <a:rPr lang="fr-BE" sz="18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Pathologies neurologiques adultes</a:t>
                      </a:r>
                      <a:endParaRPr lang="fr-BE"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BE" sz="1800" b="1" dirty="0">
                          <a:effectLst/>
                          <a:latin typeface="Calibri" panose="020F0502020204030204" pitchFamily="34" charset="0"/>
                          <a:ea typeface="Calibri" panose="020F0502020204030204" pitchFamily="34" charset="0"/>
                          <a:cs typeface="Times New Roman" panose="02020603050405020304" pitchFamily="18" charset="0"/>
                        </a:rPr>
                        <a:t>407 dont 182 cas d’AVC</a:t>
                      </a:r>
                    </a:p>
                    <a:p>
                      <a:pPr algn="ctr">
                        <a:lnSpc>
                          <a:spcPct val="107000"/>
                        </a:lnSpc>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a:noFill/>
                    </a:lnL>
                    <a:lnR>
                      <a:noFill/>
                    </a:lnR>
                    <a:lnT>
                      <a:noFill/>
                    </a:lnT>
                    <a:lnB>
                      <a:noFill/>
                    </a:lnB>
                  </a:tcPr>
                </a:tc>
                <a:tc>
                  <a:txBody>
                    <a:bodyPr/>
                    <a:lstStyle/>
                    <a:p>
                      <a:pPr algn="ctr">
                        <a:lnSpc>
                          <a:spcPct val="107000"/>
                        </a:lnSpc>
                        <a:spcAft>
                          <a:spcPts val="0"/>
                        </a:spcAft>
                      </a:pPr>
                      <a:r>
                        <a:rPr lang="fr-FR"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42,98</a:t>
                      </a:r>
                      <a:endParaRPr lang="fr-BE"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lnL>
                      <a:noFill/>
                    </a:lnL>
                    <a:lnR>
                      <a:noFill/>
                    </a:lnR>
                    <a:lnT>
                      <a:noFill/>
                    </a:lnT>
                    <a:lnB>
                      <a:noFill/>
                    </a:lnB>
                  </a:tcPr>
                </a:tc>
                <a:extLst>
                  <a:ext uri="{0D108BD9-81ED-4DB2-BD59-A6C34878D82A}">
                    <a16:rowId xmlns:a16="http://schemas.microsoft.com/office/drawing/2014/main" val="10003"/>
                  </a:ext>
                </a:extLst>
              </a:tr>
              <a:tr h="626813">
                <a:tc>
                  <a:txBody>
                    <a:bodyPr/>
                    <a:lstStyle/>
                    <a:p>
                      <a:pPr algn="l">
                        <a:spcAft>
                          <a:spcPts val="0"/>
                        </a:spcAft>
                      </a:pPr>
                      <a:r>
                        <a:rPr lang="fr-BE" sz="18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Lésions osseuses et lésions des tissus mous</a:t>
                      </a:r>
                      <a:endParaRPr lang="fr-BE"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BE"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191</a:t>
                      </a:r>
                    </a:p>
                    <a:p>
                      <a:pPr algn="ctr">
                        <a:lnSpc>
                          <a:spcPct val="107000"/>
                        </a:lnSpc>
                        <a:spcAft>
                          <a:spcPts val="0"/>
                        </a:spcAft>
                      </a:pPr>
                      <a:r>
                        <a:rPr lang="fr-FR"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endParaRPr lang="fr-BE"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lnL>
                      <a:noFill/>
                    </a:lnL>
                    <a:lnR>
                      <a:noFill/>
                    </a:lnR>
                    <a:lnT>
                      <a:noFill/>
                    </a:lnT>
                    <a:lnB>
                      <a:noFill/>
                    </a:lnB>
                  </a:tcPr>
                </a:tc>
                <a:tc>
                  <a:txBody>
                    <a:bodyPr/>
                    <a:lstStyle/>
                    <a:p>
                      <a:pPr algn="ctr">
                        <a:lnSpc>
                          <a:spcPct val="107000"/>
                        </a:lnSpc>
                        <a:spcAft>
                          <a:spcPts val="0"/>
                        </a:spcAft>
                      </a:pPr>
                      <a:r>
                        <a:rPr lang="fr-FR"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8,36</a:t>
                      </a:r>
                      <a:endParaRPr lang="fr-BE"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lnL>
                      <a:noFill/>
                    </a:lnL>
                    <a:lnR>
                      <a:noFill/>
                    </a:lnR>
                    <a:lnT>
                      <a:noFill/>
                    </a:lnT>
                    <a:lnB>
                      <a:noFill/>
                    </a:lnB>
                  </a:tcPr>
                </a:tc>
                <a:extLst>
                  <a:ext uri="{0D108BD9-81ED-4DB2-BD59-A6C34878D82A}">
                    <a16:rowId xmlns:a16="http://schemas.microsoft.com/office/drawing/2014/main" val="10004"/>
                  </a:ext>
                </a:extLst>
              </a:tr>
              <a:tr h="342073">
                <a:tc>
                  <a:txBody>
                    <a:bodyPr/>
                    <a:lstStyle/>
                    <a:p>
                      <a:pPr algn="l">
                        <a:spcAft>
                          <a:spcPts val="0"/>
                        </a:spcAft>
                      </a:pPr>
                      <a:r>
                        <a:rPr lang="fr-BE" sz="18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Amputations (prothèses)</a:t>
                      </a:r>
                      <a:endParaRPr lang="fr-BE"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BE" sz="1800" dirty="0">
                          <a:effectLst/>
                          <a:latin typeface="Calibri" panose="020F0502020204030204" pitchFamily="34" charset="0"/>
                          <a:ea typeface="Calibri" panose="020F0502020204030204" pitchFamily="34" charset="0"/>
                          <a:cs typeface="Times New Roman" panose="02020603050405020304" pitchFamily="18" charset="0"/>
                        </a:rPr>
                        <a:t>16</a:t>
                      </a:r>
                    </a:p>
                  </a:txBody>
                  <a:tcPr marT="0" marB="0">
                    <a:lnL>
                      <a:noFill/>
                    </a:lnL>
                    <a:lnR>
                      <a:noFill/>
                    </a:lnR>
                    <a:lnT>
                      <a:noFill/>
                    </a:lnT>
                    <a:lnB>
                      <a:noFill/>
                    </a:lnB>
                  </a:tcPr>
                </a:tc>
                <a:tc>
                  <a:txBody>
                    <a:bodyPr/>
                    <a:lstStyle/>
                    <a:p>
                      <a:pPr algn="ctr">
                        <a:lnSpc>
                          <a:spcPct val="107000"/>
                        </a:lnSpc>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0,70</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a:noFill/>
                    </a:lnL>
                    <a:lnR>
                      <a:noFill/>
                    </a:lnR>
                    <a:lnT>
                      <a:noFill/>
                    </a:lnT>
                    <a:lnB>
                      <a:noFill/>
                    </a:lnB>
                  </a:tcPr>
                </a:tc>
                <a:extLst>
                  <a:ext uri="{0D108BD9-81ED-4DB2-BD59-A6C34878D82A}">
                    <a16:rowId xmlns:a16="http://schemas.microsoft.com/office/drawing/2014/main" val="10005"/>
                  </a:ext>
                </a:extLst>
              </a:tr>
              <a:tr h="626813">
                <a:tc>
                  <a:txBody>
                    <a:bodyPr/>
                    <a:lstStyle/>
                    <a:p>
                      <a:pPr algn="l">
                        <a:spcAft>
                          <a:spcPts val="0"/>
                        </a:spcAft>
                      </a:pPr>
                      <a:r>
                        <a:rPr lang="fr-BE" sz="18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Pathologies neurologiques de l’enfant (IMC )</a:t>
                      </a:r>
                      <a:endParaRPr lang="fr-BE"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BE"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88</a:t>
                      </a:r>
                    </a:p>
                    <a:p>
                      <a:pPr algn="ctr">
                        <a:lnSpc>
                          <a:spcPct val="107000"/>
                        </a:lnSpc>
                        <a:spcAft>
                          <a:spcPts val="0"/>
                        </a:spcAft>
                      </a:pPr>
                      <a:r>
                        <a:rPr lang="fr-FR"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endParaRPr lang="fr-BE"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lnL>
                      <a:noFill/>
                    </a:lnL>
                    <a:lnR>
                      <a:noFill/>
                    </a:lnR>
                    <a:lnT>
                      <a:noFill/>
                    </a:lnT>
                    <a:lnB>
                      <a:noFill/>
                    </a:lnB>
                  </a:tcPr>
                </a:tc>
                <a:tc>
                  <a:txBody>
                    <a:bodyPr/>
                    <a:lstStyle/>
                    <a:p>
                      <a:pPr algn="ctr">
                        <a:lnSpc>
                          <a:spcPct val="107000"/>
                        </a:lnSpc>
                        <a:spcAft>
                          <a:spcPts val="0"/>
                        </a:spcAft>
                      </a:pPr>
                      <a:r>
                        <a:rPr lang="fr-FR"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3,85</a:t>
                      </a:r>
                      <a:endParaRPr lang="fr-BE"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lnL>
                      <a:noFill/>
                    </a:lnL>
                    <a:lnR>
                      <a:noFill/>
                    </a:lnR>
                    <a:lnT>
                      <a:noFill/>
                    </a:lnT>
                    <a:lnB>
                      <a:noFill/>
                    </a:lnB>
                  </a:tcPr>
                </a:tc>
                <a:extLst>
                  <a:ext uri="{0D108BD9-81ED-4DB2-BD59-A6C34878D82A}">
                    <a16:rowId xmlns:a16="http://schemas.microsoft.com/office/drawing/2014/main" val="10006"/>
                  </a:ext>
                </a:extLst>
              </a:tr>
              <a:tr h="342073">
                <a:tc>
                  <a:txBody>
                    <a:bodyPr/>
                    <a:lstStyle/>
                    <a:p>
                      <a:pPr algn="l">
                        <a:lnSpc>
                          <a:spcPct val="107000"/>
                        </a:lnSpc>
                        <a:spcAft>
                          <a:spcPts val="0"/>
                        </a:spcAft>
                      </a:pP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Périnéologie</a:t>
                      </a:r>
                      <a:endParaRPr lang="fr-BE"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102</a:t>
                      </a:r>
                      <a:endParaRPr lang="fr-BE"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lnL>
                      <a:noFill/>
                    </a:lnL>
                    <a:lnR>
                      <a:noFill/>
                    </a:lnR>
                    <a:lnT>
                      <a:noFill/>
                    </a:lnT>
                    <a:lnB>
                      <a:noFill/>
                    </a:lnB>
                  </a:tcPr>
                </a:tc>
                <a:tc>
                  <a:txBody>
                    <a:bodyPr/>
                    <a:lstStyle/>
                    <a:p>
                      <a:pPr algn="ctr">
                        <a:lnSpc>
                          <a:spcPct val="107000"/>
                        </a:lnSpc>
                        <a:spcAft>
                          <a:spcPts val="0"/>
                        </a:spcAft>
                      </a:pPr>
                      <a:r>
                        <a:rPr lang="fr-FR"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4,46</a:t>
                      </a:r>
                      <a:endParaRPr lang="fr-BE"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lnL>
                      <a:noFill/>
                    </a:lnL>
                    <a:lnR>
                      <a:noFill/>
                    </a:lnR>
                    <a:lnT>
                      <a:noFill/>
                    </a:lnT>
                    <a:lnB>
                      <a:noFill/>
                    </a:lnB>
                  </a:tcPr>
                </a:tc>
                <a:extLst>
                  <a:ext uri="{0D108BD9-81ED-4DB2-BD59-A6C34878D82A}">
                    <a16:rowId xmlns:a16="http://schemas.microsoft.com/office/drawing/2014/main" val="10007"/>
                  </a:ext>
                </a:extLst>
              </a:tr>
              <a:tr h="342073">
                <a:tc>
                  <a:txBody>
                    <a:bodyPr/>
                    <a:lstStyle/>
                    <a:p>
                      <a:pPr algn="l">
                        <a:lnSpc>
                          <a:spcPct val="107000"/>
                        </a:lnSpc>
                        <a:spcAft>
                          <a:spcPts val="0"/>
                        </a:spcAft>
                      </a:pPr>
                      <a:r>
                        <a:rPr lang="fr-FR" sz="1800" dirty="0" err="1">
                          <a:effectLst/>
                          <a:latin typeface="Calibri" panose="020F0502020204030204" pitchFamily="34" charset="0"/>
                          <a:ea typeface="Calibri" panose="020F0502020204030204" pitchFamily="34" charset="0"/>
                          <a:cs typeface="Times New Roman" panose="02020603050405020304" pitchFamily="18" charset="0"/>
                        </a:rPr>
                        <a:t>Lymphœdèmes</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16</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a:noFill/>
                    </a:lnL>
                    <a:lnR>
                      <a:noFill/>
                    </a:lnR>
                    <a:lnT>
                      <a:noFill/>
                    </a:lnT>
                    <a:lnB>
                      <a:noFill/>
                    </a:lnB>
                  </a:tcPr>
                </a:tc>
                <a:tc>
                  <a:txBody>
                    <a:bodyPr/>
                    <a:lstStyle/>
                    <a:p>
                      <a:pPr algn="ctr">
                        <a:lnSpc>
                          <a:spcPct val="107000"/>
                        </a:lnSpc>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0,70</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a:noFill/>
                    </a:lnL>
                    <a:lnR>
                      <a:noFill/>
                    </a:lnR>
                    <a:lnT>
                      <a:noFill/>
                    </a:lnT>
                    <a:lnB>
                      <a:noFill/>
                    </a:lnB>
                  </a:tcPr>
                </a:tc>
                <a:extLst>
                  <a:ext uri="{0D108BD9-81ED-4DB2-BD59-A6C34878D82A}">
                    <a16:rowId xmlns:a16="http://schemas.microsoft.com/office/drawing/2014/main" val="10008"/>
                  </a:ext>
                </a:extLst>
              </a:tr>
              <a:tr h="342073">
                <a:tc>
                  <a:txBody>
                    <a:bodyPr/>
                    <a:lstStyle/>
                    <a:p>
                      <a:pPr algn="l">
                        <a:lnSpc>
                          <a:spcPct val="107000"/>
                        </a:lnSpc>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Déformations orthopédiques</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69</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a:noFill/>
                    </a:lnL>
                    <a:lnR>
                      <a:noFill/>
                    </a:lnR>
                    <a:lnT>
                      <a:noFill/>
                    </a:lnT>
                    <a:lnB>
                      <a:noFill/>
                    </a:lnB>
                  </a:tcPr>
                </a:tc>
                <a:tc>
                  <a:txBody>
                    <a:bodyPr/>
                    <a:lstStyle/>
                    <a:p>
                      <a:pPr algn="ctr">
                        <a:lnSpc>
                          <a:spcPct val="107000"/>
                        </a:lnSpc>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3,02</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a:noFill/>
                    </a:lnL>
                    <a:lnR>
                      <a:noFill/>
                    </a:lnR>
                    <a:lnT>
                      <a:noFill/>
                    </a:lnT>
                    <a:lnB>
                      <a:noFill/>
                    </a:lnB>
                  </a:tcPr>
                </a:tc>
                <a:extLst>
                  <a:ext uri="{0D108BD9-81ED-4DB2-BD59-A6C34878D82A}">
                    <a16:rowId xmlns:a16="http://schemas.microsoft.com/office/drawing/2014/main" val="10009"/>
                  </a:ext>
                </a:extLst>
              </a:tr>
              <a:tr h="342073">
                <a:tc>
                  <a:txBody>
                    <a:bodyPr/>
                    <a:lstStyle/>
                    <a:p>
                      <a:pPr algn="l">
                        <a:lnSpc>
                          <a:spcPct val="107000"/>
                        </a:lnSpc>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Pathologies pulmonaires</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45</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a:noFill/>
                    </a:lnL>
                    <a:lnR>
                      <a:noFill/>
                    </a:lnR>
                    <a:lnT>
                      <a:noFill/>
                    </a:lnT>
                    <a:lnB>
                      <a:noFill/>
                    </a:lnB>
                  </a:tcPr>
                </a:tc>
                <a:tc>
                  <a:txBody>
                    <a:bodyPr/>
                    <a:lstStyle/>
                    <a:p>
                      <a:pPr algn="ctr">
                        <a:lnSpc>
                          <a:spcPct val="107000"/>
                        </a:lnSpc>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1,97</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a:noFill/>
                    </a:lnL>
                    <a:lnR>
                      <a:noFill/>
                    </a:lnR>
                    <a:lnT>
                      <a:noFill/>
                    </a:lnT>
                    <a:lnB>
                      <a:noFill/>
                    </a:lnB>
                  </a:tcPr>
                </a:tc>
                <a:extLst>
                  <a:ext uri="{0D108BD9-81ED-4DB2-BD59-A6C34878D82A}">
                    <a16:rowId xmlns:a16="http://schemas.microsoft.com/office/drawing/2014/main" val="10010"/>
                  </a:ext>
                </a:extLst>
              </a:tr>
              <a:tr h="342073">
                <a:tc>
                  <a:txBody>
                    <a:bodyPr/>
                    <a:lstStyle/>
                    <a:p>
                      <a:pPr algn="l">
                        <a:lnSpc>
                          <a:spcPct val="107000"/>
                        </a:lnSpc>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Lésions de la peau (brûlures)</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gn="ctr">
                        <a:lnSpc>
                          <a:spcPct val="107000"/>
                        </a:lnSpc>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07</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a:noFill/>
                    </a:lnL>
                    <a:lnR>
                      <a:noFill/>
                    </a:lnR>
                    <a:lnT>
                      <a:noFill/>
                    </a:lnT>
                    <a:lnB>
                      <a:noFill/>
                    </a:lnB>
                  </a:tcPr>
                </a:tc>
                <a:tc>
                  <a:txBody>
                    <a:bodyPr/>
                    <a:lstStyle/>
                    <a:p>
                      <a:pPr algn="ctr">
                        <a:lnSpc>
                          <a:spcPct val="107000"/>
                        </a:lnSpc>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0,3</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a:noFill/>
                    </a:lnL>
                    <a:lnR>
                      <a:noFill/>
                    </a:lnR>
                    <a:lnT>
                      <a:noFill/>
                    </a:lnT>
                    <a:lnB>
                      <a:noFill/>
                    </a:lnB>
                  </a:tcPr>
                </a:tc>
                <a:extLst>
                  <a:ext uri="{0D108BD9-81ED-4DB2-BD59-A6C34878D82A}">
                    <a16:rowId xmlns:a16="http://schemas.microsoft.com/office/drawing/2014/main" val="10011"/>
                  </a:ext>
                </a:extLst>
              </a:tr>
              <a:tr h="318242">
                <a:tc>
                  <a:txBody>
                    <a:bodyPr/>
                    <a:lstStyle/>
                    <a:p>
                      <a:pPr algn="l">
                        <a:lnSpc>
                          <a:spcPct val="107000"/>
                        </a:lnSpc>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Autres</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33</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1,44</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78621">
                <a:tc>
                  <a:txBody>
                    <a:bodyPr/>
                    <a:lstStyle/>
                    <a:p>
                      <a:pPr algn="l">
                        <a:lnSpc>
                          <a:spcPct val="107000"/>
                        </a:lnSpc>
                        <a:spcAft>
                          <a:spcPts val="0"/>
                        </a:spcAft>
                      </a:pPr>
                      <a:r>
                        <a:rPr lang="fr-FR" sz="1600" b="1">
                          <a:effectLst/>
                          <a:latin typeface="Calibri" panose="020F0502020204030204" pitchFamily="34" charset="0"/>
                          <a:ea typeface="Calibri" panose="020F0502020204030204" pitchFamily="34" charset="0"/>
                          <a:cs typeface="Times New Roman" panose="02020603050405020304" pitchFamily="18" charset="0"/>
                        </a:rPr>
                        <a:t>Total</a:t>
                      </a:r>
                      <a:endParaRPr lang="fr-BE" sz="16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600" b="1" dirty="0">
                          <a:effectLst/>
                          <a:latin typeface="Calibri" panose="020F0502020204030204" pitchFamily="34" charset="0"/>
                          <a:ea typeface="Calibri" panose="020F0502020204030204" pitchFamily="34" charset="0"/>
                          <a:cs typeface="Times New Roman" panose="02020603050405020304" pitchFamily="18" charset="0"/>
                        </a:rPr>
                        <a:t>2.284</a:t>
                      </a:r>
                      <a:endParaRPr lang="fr-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600" b="1" dirty="0">
                          <a:effectLst/>
                          <a:latin typeface="Calibri" panose="020F0502020204030204" pitchFamily="34" charset="0"/>
                          <a:ea typeface="Calibri" panose="020F0502020204030204" pitchFamily="34" charset="0"/>
                          <a:cs typeface="Times New Roman" panose="02020603050405020304" pitchFamily="18" charset="0"/>
                        </a:rPr>
                        <a:t>100</a:t>
                      </a:r>
                      <a:endParaRPr lang="fr-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5" name="Espace réservé du numéro de diapositive 4"/>
          <p:cNvSpPr>
            <a:spLocks noGrp="1"/>
          </p:cNvSpPr>
          <p:nvPr>
            <p:ph type="sldNum" sz="quarter" idx="12"/>
          </p:nvPr>
        </p:nvSpPr>
        <p:spPr/>
        <p:txBody>
          <a:bodyPr/>
          <a:lstStyle/>
          <a:p>
            <a:fld id="{D57F1E4F-1CFF-5643-939E-217C01CDF565}" type="slidenum">
              <a:rPr lang="en-US" smtClean="0"/>
              <a:pPr/>
              <a:t>31</a:t>
            </a:fld>
            <a:endParaRPr lang="en-US" dirty="0"/>
          </a:p>
        </p:txBody>
      </p:sp>
    </p:spTree>
    <p:extLst>
      <p:ext uri="{BB962C8B-B14F-4D97-AF65-F5344CB8AC3E}">
        <p14:creationId xmlns:p14="http://schemas.microsoft.com/office/powerpoint/2010/main" val="25334189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Quelques prothèses réalisées</a:t>
            </a:r>
            <a:endParaRPr lang="fr-FR" dirty="0"/>
          </a:p>
        </p:txBody>
      </p:sp>
      <p:pic>
        <p:nvPicPr>
          <p:cNvPr id="1026" name="Picture 2" descr="G:\Saved Pictures\IMG_20191025_124326_6.jpg"/>
          <p:cNvPicPr>
            <a:picLocks noGrp="1" noChangeAspect="1" noChangeArrowheads="1"/>
          </p:cNvPicPr>
          <p:nvPr>
            <p:ph idx="1"/>
          </p:nvPr>
        </p:nvPicPr>
        <p:blipFill>
          <a:blip r:embed="rId2"/>
          <a:srcRect/>
          <a:stretch>
            <a:fillRect/>
          </a:stretch>
        </p:blipFill>
        <p:spPr bwMode="auto">
          <a:xfrm>
            <a:off x="2388394" y="2160588"/>
            <a:ext cx="5175249" cy="3881437"/>
          </a:xfrm>
          <a:prstGeom prst="rect">
            <a:avLst/>
          </a:prstGeom>
          <a:noFill/>
        </p:spPr>
      </p:pic>
      <p:sp>
        <p:nvSpPr>
          <p:cNvPr id="4" name="Espace réservé du numéro de diapositive 3"/>
          <p:cNvSpPr>
            <a:spLocks noGrp="1"/>
          </p:cNvSpPr>
          <p:nvPr>
            <p:ph type="sldNum" sz="quarter" idx="12"/>
          </p:nvPr>
        </p:nvSpPr>
        <p:spPr/>
        <p:txBody>
          <a:bodyPr/>
          <a:lstStyle/>
          <a:p>
            <a:fld id="{D57F1E4F-1CFF-5643-939E-217C01CDF565}" type="slidenum">
              <a:rPr lang="en-US" smtClean="0"/>
              <a:pPr/>
              <a:t>32</a:t>
            </a:fld>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Chaussures et releveur et Attelle de Dennis Brown</a:t>
            </a:r>
            <a:endParaRPr lang="fr-FR" dirty="0"/>
          </a:p>
        </p:txBody>
      </p:sp>
      <p:pic>
        <p:nvPicPr>
          <p:cNvPr id="1026" name="Picture 2" descr="G:\Saved Pictures\IMG_20191025_124542_9.jpg"/>
          <p:cNvPicPr>
            <a:picLocks noGrp="1" noChangeAspect="1" noChangeArrowheads="1"/>
          </p:cNvPicPr>
          <p:nvPr>
            <p:ph idx="1"/>
          </p:nvPr>
        </p:nvPicPr>
        <p:blipFill>
          <a:blip r:embed="rId2"/>
          <a:srcRect/>
          <a:stretch>
            <a:fillRect/>
          </a:stretch>
        </p:blipFill>
        <p:spPr bwMode="auto">
          <a:xfrm>
            <a:off x="3422470" y="2160588"/>
            <a:ext cx="2664822" cy="3881437"/>
          </a:xfrm>
          <a:prstGeom prst="rect">
            <a:avLst/>
          </a:prstGeom>
          <a:noFill/>
        </p:spPr>
      </p:pic>
      <p:pic>
        <p:nvPicPr>
          <p:cNvPr id="1027" name="Picture 3" descr="G:\Saved Pictures\IMG_20191025_124526_9.jpg"/>
          <p:cNvPicPr>
            <a:picLocks noChangeAspect="1" noChangeArrowheads="1"/>
          </p:cNvPicPr>
          <p:nvPr/>
        </p:nvPicPr>
        <p:blipFill>
          <a:blip r:embed="rId3"/>
          <a:srcRect/>
          <a:stretch>
            <a:fillRect/>
          </a:stretch>
        </p:blipFill>
        <p:spPr bwMode="auto">
          <a:xfrm>
            <a:off x="522515" y="2207622"/>
            <a:ext cx="2860766" cy="3762104"/>
          </a:xfrm>
          <a:prstGeom prst="rect">
            <a:avLst/>
          </a:prstGeom>
          <a:noFill/>
        </p:spPr>
      </p:pic>
      <p:pic>
        <p:nvPicPr>
          <p:cNvPr id="1028" name="Picture 4" descr="G:\Saved Pictures\IMG_20191025_124601_6.jpg"/>
          <p:cNvPicPr>
            <a:picLocks noChangeAspect="1" noChangeArrowheads="1"/>
          </p:cNvPicPr>
          <p:nvPr/>
        </p:nvPicPr>
        <p:blipFill>
          <a:blip r:embed="rId4"/>
          <a:srcRect/>
          <a:stretch>
            <a:fillRect/>
          </a:stretch>
        </p:blipFill>
        <p:spPr bwMode="auto">
          <a:xfrm>
            <a:off x="6152606" y="2024743"/>
            <a:ext cx="3004457" cy="4049485"/>
          </a:xfrm>
          <a:prstGeom prst="rect">
            <a:avLst/>
          </a:prstGeom>
          <a:noFill/>
        </p:spPr>
      </p:pic>
      <p:sp>
        <p:nvSpPr>
          <p:cNvPr id="6" name="Espace réservé du numéro de diapositive 5"/>
          <p:cNvSpPr>
            <a:spLocks noGrp="1"/>
          </p:cNvSpPr>
          <p:nvPr>
            <p:ph type="sldNum" sz="quarter" idx="12"/>
          </p:nvPr>
        </p:nvSpPr>
        <p:spPr/>
        <p:txBody>
          <a:bodyPr/>
          <a:lstStyle/>
          <a:p>
            <a:fld id="{D57F1E4F-1CFF-5643-939E-217C01CDF565}" type="slidenum">
              <a:rPr lang="en-US" smtClean="0"/>
              <a:pPr/>
              <a:t>33</a:t>
            </a:fld>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609600"/>
            <a:ext cx="9381066" cy="5634446"/>
          </a:xfrm>
        </p:spPr>
        <p:txBody>
          <a:bodyPr/>
          <a:lstStyle/>
          <a:p>
            <a:endParaRPr lang="fr-FR" dirty="0"/>
          </a:p>
        </p:txBody>
      </p:sp>
      <p:sp>
        <p:nvSpPr>
          <p:cNvPr id="3" name="Espace réservé du contenu 2"/>
          <p:cNvSpPr>
            <a:spLocks noGrp="1"/>
          </p:cNvSpPr>
          <p:nvPr>
            <p:ph idx="1"/>
          </p:nvPr>
        </p:nvSpPr>
        <p:spPr/>
        <p:txBody>
          <a:bodyPr>
            <a:normAutofit/>
          </a:bodyPr>
          <a:lstStyle/>
          <a:p>
            <a:pPr>
              <a:buNone/>
            </a:pPr>
            <a:endParaRPr lang="fr-FR" sz="3200" dirty="0" smtClean="0"/>
          </a:p>
          <a:p>
            <a:pPr>
              <a:buNone/>
            </a:pPr>
            <a:endParaRPr lang="fr-FR" sz="3200" dirty="0" smtClean="0"/>
          </a:p>
          <a:p>
            <a:pPr>
              <a:buNone/>
            </a:pPr>
            <a:r>
              <a:rPr lang="fr-FR" sz="3200" dirty="0" smtClean="0">
                <a:solidFill>
                  <a:srgbClr val="0070C0"/>
                </a:solidFill>
              </a:rPr>
              <a:t>2.2. Réalisations en matière d’encadrement à la CUMPR de janvier à septembre 2019 </a:t>
            </a:r>
            <a:endParaRPr lang="fr-FR" sz="3200" dirty="0">
              <a:solidFill>
                <a:srgbClr val="0070C0"/>
              </a:solidFill>
            </a:endParaRPr>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34</a:t>
            </a:fld>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339634"/>
            <a:ext cx="8596668" cy="1175657"/>
          </a:xfrm>
        </p:spPr>
        <p:txBody>
          <a:bodyPr/>
          <a:lstStyle/>
          <a:p>
            <a:r>
              <a:rPr lang="fr-FR" dirty="0" smtClean="0"/>
              <a:t>2.2. formation /encadrement</a:t>
            </a:r>
            <a:endParaRPr lang="fr-FR" dirty="0"/>
          </a:p>
        </p:txBody>
      </p:sp>
      <p:sp>
        <p:nvSpPr>
          <p:cNvPr id="3" name="Espace réservé du contenu 2"/>
          <p:cNvSpPr>
            <a:spLocks noGrp="1"/>
          </p:cNvSpPr>
          <p:nvPr>
            <p:ph idx="1"/>
          </p:nvPr>
        </p:nvSpPr>
        <p:spPr>
          <a:xfrm>
            <a:off x="677333" y="1580606"/>
            <a:ext cx="9916643" cy="5277395"/>
          </a:xfrm>
        </p:spPr>
        <p:txBody>
          <a:bodyPr>
            <a:noAutofit/>
          </a:bodyPr>
          <a:lstStyle/>
          <a:p>
            <a:r>
              <a:rPr lang="fr-FR" sz="2400" dirty="0" smtClean="0">
                <a:latin typeface="Calibri" pitchFamily="34" charset="0"/>
                <a:cs typeface="Calibri" pitchFamily="34" charset="0"/>
              </a:rPr>
              <a:t>24  étudiants de l’Ecole  Supérieure   de kinésithérapie ont bénéficié d’encadrement</a:t>
            </a:r>
          </a:p>
          <a:p>
            <a:r>
              <a:rPr lang="fr-FR" sz="2400" dirty="0" smtClean="0">
                <a:latin typeface="Calibri" pitchFamily="34" charset="0"/>
                <a:cs typeface="Calibri" pitchFamily="34" charset="0"/>
              </a:rPr>
              <a:t>6 étudiants  en kinésithérapie  belges sont en stage à la CUMPR</a:t>
            </a:r>
          </a:p>
          <a:p>
            <a:r>
              <a:rPr lang="fr-FR" sz="2400" dirty="0" smtClean="0">
                <a:latin typeface="Calibri" pitchFamily="34" charset="0"/>
                <a:cs typeface="Calibri" pitchFamily="34" charset="0"/>
              </a:rPr>
              <a:t>3 étudiantes françaises ont fait leur sage pratique</a:t>
            </a:r>
          </a:p>
          <a:p>
            <a:r>
              <a:rPr lang="fr-FR" sz="2400" dirty="0" smtClean="0">
                <a:latin typeface="Calibri" pitchFamily="34" charset="0"/>
                <a:cs typeface="Calibri" pitchFamily="34" charset="0"/>
              </a:rPr>
              <a:t>12 étudiants en infirmerie à l’</a:t>
            </a:r>
            <a:r>
              <a:rPr lang="fr-FR" sz="2400" dirty="0" err="1" smtClean="0">
                <a:latin typeface="Calibri" pitchFamily="34" charset="0"/>
                <a:cs typeface="Calibri" pitchFamily="34" charset="0"/>
              </a:rPr>
              <a:t>INMEs</a:t>
            </a:r>
            <a:endParaRPr lang="fr-FR" sz="2400" dirty="0" smtClean="0">
              <a:latin typeface="Calibri" pitchFamily="34" charset="0"/>
              <a:cs typeface="Calibri" pitchFamily="34" charset="0"/>
            </a:endParaRPr>
          </a:p>
          <a:p>
            <a:r>
              <a:rPr lang="fr-FR" sz="2400" dirty="0" smtClean="0">
                <a:latin typeface="Calibri" pitchFamily="34" charset="0"/>
                <a:cs typeface="Calibri" pitchFamily="34" charset="0"/>
              </a:rPr>
              <a:t>150 étudiants de 5è année de médecine</a:t>
            </a:r>
          </a:p>
          <a:p>
            <a:r>
              <a:rPr lang="fr-FR" sz="2400" dirty="0" smtClean="0">
                <a:latin typeface="Calibri" pitchFamily="34" charset="0"/>
                <a:cs typeface="Calibri" pitchFamily="34" charset="0"/>
              </a:rPr>
              <a:t>6 DES en MPR</a:t>
            </a:r>
          </a:p>
          <a:p>
            <a:r>
              <a:rPr lang="fr-FR" sz="2400" dirty="0" smtClean="0">
                <a:latin typeface="Calibri" pitchFamily="34" charset="0"/>
                <a:cs typeface="Calibri" pitchFamily="34" charset="0"/>
              </a:rPr>
              <a:t>3 DES Chirurgie pédiatrique</a:t>
            </a:r>
          </a:p>
          <a:p>
            <a:r>
              <a:rPr lang="fr-FR" sz="2400" dirty="0" smtClean="0">
                <a:latin typeface="Calibri" pitchFamily="34" charset="0"/>
                <a:cs typeface="Calibri" pitchFamily="34" charset="0"/>
              </a:rPr>
              <a:t>2 DES en Neurologie</a:t>
            </a:r>
          </a:p>
          <a:p>
            <a:r>
              <a:rPr lang="fr-FR" sz="2400" dirty="0" smtClean="0">
                <a:latin typeface="Calibri" pitchFamily="34" charset="0"/>
                <a:cs typeface="Calibri" pitchFamily="34" charset="0"/>
              </a:rPr>
              <a:t>Des Kinésithérapie et médecins généralistes en formation continue</a:t>
            </a:r>
            <a:endParaRPr lang="fr-FR" sz="2400" dirty="0">
              <a:latin typeface="Calibri" pitchFamily="34" charset="0"/>
              <a:cs typeface="Calibri" pitchFamily="34" charset="0"/>
            </a:endParaRPr>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35</a:t>
            </a:fld>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normAutofit/>
          </a:bodyPr>
          <a:lstStyle/>
          <a:p>
            <a:pPr>
              <a:buNone/>
            </a:pPr>
            <a:endParaRPr lang="fr-FR" sz="2800" dirty="0" smtClean="0">
              <a:solidFill>
                <a:srgbClr val="00B0F0"/>
              </a:solidFill>
            </a:endParaRPr>
          </a:p>
          <a:p>
            <a:pPr>
              <a:buNone/>
            </a:pPr>
            <a:endParaRPr lang="fr-FR" sz="2800" dirty="0" smtClean="0">
              <a:solidFill>
                <a:srgbClr val="00B0F0"/>
              </a:solidFill>
            </a:endParaRPr>
          </a:p>
          <a:p>
            <a:pPr>
              <a:buNone/>
            </a:pPr>
            <a:r>
              <a:rPr lang="fr-FR" sz="3200" dirty="0" smtClean="0">
                <a:solidFill>
                  <a:srgbClr val="0070C0"/>
                </a:solidFill>
              </a:rPr>
              <a:t>2.3. Réalisations en matière de recherches </a:t>
            </a:r>
            <a:endParaRPr lang="fr-FR" sz="3200" dirty="0">
              <a:solidFill>
                <a:srgbClr val="0070C0"/>
              </a:solidFill>
            </a:endParaRPr>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36</a:t>
            </a:fld>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2.3. Réalisations en recherches</a:t>
            </a:r>
            <a:endParaRPr lang="fr-FR" dirty="0"/>
          </a:p>
        </p:txBody>
      </p:sp>
      <p:sp>
        <p:nvSpPr>
          <p:cNvPr id="3" name="Espace réservé du contenu 2"/>
          <p:cNvSpPr>
            <a:spLocks noGrp="1"/>
          </p:cNvSpPr>
          <p:nvPr>
            <p:ph idx="1"/>
          </p:nvPr>
        </p:nvSpPr>
        <p:spPr/>
        <p:txBody>
          <a:bodyPr/>
          <a:lstStyle/>
          <a:p>
            <a:r>
              <a:rPr lang="fr-FR" sz="2400" dirty="0" smtClean="0"/>
              <a:t>12 Mémoires de licences kiné dirigés</a:t>
            </a:r>
          </a:p>
          <a:p>
            <a:r>
              <a:rPr lang="fr-FR" sz="2400" dirty="0" smtClean="0"/>
              <a:t>4 Mémoires de master n kinésithérapie</a:t>
            </a:r>
          </a:p>
          <a:p>
            <a:r>
              <a:rPr lang="fr-FR" sz="2400" dirty="0" smtClean="0"/>
              <a:t>4 Thèses de doctorats</a:t>
            </a:r>
          </a:p>
          <a:p>
            <a:r>
              <a:rPr lang="fr-FR" sz="2400" dirty="0" smtClean="0"/>
              <a:t>4 articles publiés</a:t>
            </a:r>
          </a:p>
          <a:p>
            <a:r>
              <a:rPr lang="fr-FR" sz="2400" dirty="0" smtClean="0"/>
              <a:t>12 communications</a:t>
            </a:r>
          </a:p>
          <a:p>
            <a:endParaRPr lang="fr-FR" sz="2400" dirty="0" smtClean="0"/>
          </a:p>
          <a:p>
            <a:endParaRPr lang="fr-FR" dirty="0"/>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37</a:t>
            </a:fld>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3. Discussion</a:t>
            </a:r>
            <a:endParaRPr lang="fr-FR" dirty="0"/>
          </a:p>
        </p:txBody>
      </p:sp>
      <p:sp>
        <p:nvSpPr>
          <p:cNvPr id="3" name="Espace réservé du contenu 2"/>
          <p:cNvSpPr>
            <a:spLocks noGrp="1"/>
          </p:cNvSpPr>
          <p:nvPr>
            <p:ph idx="1"/>
          </p:nvPr>
        </p:nvSpPr>
        <p:spPr/>
        <p:txBody>
          <a:bodyPr>
            <a:normAutofit/>
          </a:bodyPr>
          <a:lstStyle/>
          <a:p>
            <a:pPr>
              <a:buNone/>
            </a:pPr>
            <a:r>
              <a:rPr lang="fr-FR" sz="2800" dirty="0" smtClean="0"/>
              <a:t>3.1. Réalisations en matière de soins</a:t>
            </a:r>
          </a:p>
          <a:p>
            <a:pPr>
              <a:buNone/>
            </a:pPr>
            <a:r>
              <a:rPr lang="fr-FR" sz="2800" dirty="0" smtClean="0"/>
              <a:t>3.2. Réalisations en matière d’enseignement</a:t>
            </a:r>
          </a:p>
          <a:p>
            <a:pPr>
              <a:buNone/>
            </a:pPr>
            <a:r>
              <a:rPr lang="fr-FR" sz="2800" dirty="0" smtClean="0"/>
              <a:t>3.3. Réalisations en matière de recherche</a:t>
            </a:r>
            <a:endParaRPr lang="fr-FR" sz="2800" dirty="0"/>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38</a:t>
            </a:fld>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431074"/>
            <a:ext cx="8596668" cy="718457"/>
          </a:xfrm>
        </p:spPr>
        <p:txBody>
          <a:bodyPr>
            <a:normAutofit fontScale="90000"/>
          </a:bodyPr>
          <a:lstStyle/>
          <a:p>
            <a:r>
              <a:rPr lang="fr-FR" dirty="0" smtClean="0">
                <a:solidFill>
                  <a:srgbClr val="0070C0"/>
                </a:solidFill>
              </a:rPr>
              <a:t>3.1. Réalisations en matière de soins</a:t>
            </a:r>
            <a:r>
              <a:rPr lang="fr-FR" dirty="0" smtClean="0"/>
              <a:t/>
            </a:r>
            <a:br>
              <a:rPr lang="fr-FR" dirty="0" smtClean="0"/>
            </a:br>
            <a:endParaRPr lang="fr-FR" dirty="0"/>
          </a:p>
        </p:txBody>
      </p:sp>
      <p:sp>
        <p:nvSpPr>
          <p:cNvPr id="3" name="Espace réservé du contenu 2"/>
          <p:cNvSpPr>
            <a:spLocks noGrp="1"/>
          </p:cNvSpPr>
          <p:nvPr>
            <p:ph idx="1"/>
          </p:nvPr>
        </p:nvSpPr>
        <p:spPr>
          <a:xfrm>
            <a:off x="520578" y="1227909"/>
            <a:ext cx="10791856" cy="5630091"/>
          </a:xfrm>
        </p:spPr>
        <p:txBody>
          <a:bodyPr>
            <a:normAutofit/>
          </a:bodyPr>
          <a:lstStyle/>
          <a:p>
            <a:r>
              <a:rPr lang="fr-FR" sz="2400" b="1" dirty="0" smtClean="0">
                <a:latin typeface="Calibri" pitchFamily="34" charset="0"/>
                <a:cs typeface="Calibri" pitchFamily="34" charset="0"/>
              </a:rPr>
              <a:t>Les moyens à la CUMPR sont  très diversifiés et deux types:</a:t>
            </a:r>
          </a:p>
          <a:p>
            <a:pPr lvl="1">
              <a:buFont typeface="Wingdings" pitchFamily="2" charset="2"/>
              <a:buChar char="§"/>
            </a:pPr>
            <a:r>
              <a:rPr lang="fr-FR" sz="2400" b="1" dirty="0" smtClean="0">
                <a:latin typeface="Calibri" pitchFamily="34" charset="0"/>
                <a:cs typeface="Calibri" pitchFamily="34" charset="0"/>
              </a:rPr>
              <a:t>Moyens d’évaluation</a:t>
            </a:r>
          </a:p>
          <a:p>
            <a:pPr lvl="1">
              <a:buFont typeface="Wingdings" pitchFamily="2" charset="2"/>
              <a:buChar char="§"/>
            </a:pPr>
            <a:r>
              <a:rPr lang="fr-FR" sz="2400" b="1" dirty="0" smtClean="0">
                <a:latin typeface="Calibri" pitchFamily="34" charset="0"/>
                <a:cs typeface="Calibri" pitchFamily="34" charset="0"/>
              </a:rPr>
              <a:t>Moyens thérapeutiques</a:t>
            </a:r>
          </a:p>
          <a:p>
            <a:r>
              <a:rPr lang="fr-FR" sz="2400" dirty="0" smtClean="0"/>
              <a:t>3.1.1. Moyens </a:t>
            </a:r>
            <a:r>
              <a:rPr lang="fr-FR" sz="2000" dirty="0" smtClean="0"/>
              <a:t>d’évaluation</a:t>
            </a:r>
          </a:p>
          <a:p>
            <a:r>
              <a:rPr lang="fr-FR" sz="2000" dirty="0" smtClean="0"/>
              <a:t>Ils sont nombreux et perfectionnés permettant les diagnostics de pointe dans un service de MPR moderne, n’ayant rien à envier aux centres du nord.</a:t>
            </a:r>
          </a:p>
          <a:p>
            <a:pPr lvl="1">
              <a:buFont typeface="Wingdings" pitchFamily="2" charset="2"/>
              <a:buChar char="§"/>
            </a:pPr>
            <a:r>
              <a:rPr lang="fr-FR" sz="2000" dirty="0" smtClean="0"/>
              <a:t>Ils permettent d’explorer les divers types de déficiences neuromusculaires,  urogynécologiques, cardiorespiratoires ….</a:t>
            </a:r>
          </a:p>
          <a:p>
            <a:pPr lvl="1">
              <a:buFont typeface="Wingdings" pitchFamily="2" charset="2"/>
              <a:buChar char="§"/>
            </a:pPr>
            <a:r>
              <a:rPr lang="fr-FR" sz="2000" dirty="0" smtClean="0"/>
              <a:t>Seul problème commun aux structures hospitalières subsahariennes: dotation régulière en consommables.</a:t>
            </a:r>
          </a:p>
          <a:p>
            <a:pPr lvl="1">
              <a:buFont typeface="Wingdings" pitchFamily="2" charset="2"/>
              <a:buChar char="§"/>
            </a:pPr>
            <a:r>
              <a:rPr lang="fr-FR" sz="2000" dirty="0" smtClean="0"/>
              <a:t>Ce qui fait ressurgir l’épineux problème de gestion financière autonome de la CUMPR ( toutes les recettes de la CUMPR vont dans la caisse commune  </a:t>
            </a:r>
            <a:r>
              <a:rPr lang="fr-FR" sz="1800" dirty="0" smtClean="0"/>
              <a:t>pour soutenir les autres cliniques déficitaires)</a:t>
            </a:r>
          </a:p>
          <a:p>
            <a:endParaRPr lang="fr-FR" dirty="0"/>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39</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Introduction</a:t>
            </a:r>
            <a:r>
              <a:rPr lang="fr-FR" sz="2400" b="1" dirty="0" smtClean="0"/>
              <a:t>2</a:t>
            </a:r>
            <a:endParaRPr lang="fr-FR" b="1" dirty="0"/>
          </a:p>
        </p:txBody>
      </p:sp>
      <p:sp>
        <p:nvSpPr>
          <p:cNvPr id="3" name="Espace réservé du contenu 2"/>
          <p:cNvSpPr>
            <a:spLocks noGrp="1"/>
          </p:cNvSpPr>
          <p:nvPr>
            <p:ph idx="1"/>
          </p:nvPr>
        </p:nvSpPr>
        <p:spPr>
          <a:xfrm>
            <a:off x="677334" y="1750422"/>
            <a:ext cx="8740986" cy="4532811"/>
          </a:xfrm>
        </p:spPr>
        <p:txBody>
          <a:bodyPr>
            <a:normAutofit lnSpcReduction="10000"/>
          </a:bodyPr>
          <a:lstStyle/>
          <a:p>
            <a:pPr algn="just">
              <a:lnSpc>
                <a:spcPct val="150000"/>
              </a:lnSpc>
            </a:pPr>
            <a:r>
              <a:rPr lang="fr-FR" sz="2400" dirty="0" smtClean="0">
                <a:latin typeface="Calibri" pitchFamily="34" charset="0"/>
                <a:cs typeface="Calibri" pitchFamily="34" charset="0"/>
              </a:rPr>
              <a:t>Pour assumer cette triple mission, elle s’est dotée d’une organisation, de ressources humaines, d’équipements techniques adaptés à des prestations sectorisées permettant de réaliser chaque année des produits qui font de la CUMPR le service Phare du CNHU-HKM de Cotonou</a:t>
            </a:r>
          </a:p>
          <a:p>
            <a:pPr algn="just">
              <a:lnSpc>
                <a:spcPct val="150000"/>
              </a:lnSpc>
            </a:pPr>
            <a:r>
              <a:rPr lang="fr-FR" sz="2400" dirty="0" smtClean="0">
                <a:latin typeface="Calibri" pitchFamily="34" charset="0"/>
                <a:cs typeface="Calibri" pitchFamily="34" charset="0"/>
              </a:rPr>
              <a:t>Objectif : Analyser l’expérience de gestion de la clinique universitaire de Médecine Physique et de réadaptation du CNHU-HKM</a:t>
            </a:r>
          </a:p>
          <a:p>
            <a:endParaRPr lang="fr-FR" dirty="0"/>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4</a:t>
            </a:fld>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431074"/>
            <a:ext cx="8596668" cy="718457"/>
          </a:xfrm>
        </p:spPr>
        <p:txBody>
          <a:bodyPr>
            <a:normAutofit fontScale="90000"/>
          </a:bodyPr>
          <a:lstStyle/>
          <a:p>
            <a:r>
              <a:rPr lang="fr-FR" dirty="0" smtClean="0">
                <a:solidFill>
                  <a:srgbClr val="0070C0"/>
                </a:solidFill>
              </a:rPr>
              <a:t>3.1. Réalisations en matière de soins</a:t>
            </a:r>
            <a:r>
              <a:rPr lang="fr-FR" dirty="0" smtClean="0"/>
              <a:t/>
            </a:r>
            <a:br>
              <a:rPr lang="fr-FR" dirty="0" smtClean="0"/>
            </a:br>
            <a:endParaRPr lang="fr-FR" dirty="0"/>
          </a:p>
        </p:txBody>
      </p:sp>
      <p:sp>
        <p:nvSpPr>
          <p:cNvPr id="3" name="Espace réservé du contenu 2"/>
          <p:cNvSpPr>
            <a:spLocks noGrp="1"/>
          </p:cNvSpPr>
          <p:nvPr>
            <p:ph idx="1"/>
          </p:nvPr>
        </p:nvSpPr>
        <p:spPr>
          <a:xfrm>
            <a:off x="520578" y="1358538"/>
            <a:ext cx="10504473" cy="5499462"/>
          </a:xfrm>
        </p:spPr>
        <p:txBody>
          <a:bodyPr>
            <a:normAutofit/>
          </a:bodyPr>
          <a:lstStyle/>
          <a:p>
            <a:r>
              <a:rPr lang="fr-FR" sz="2400" b="1" dirty="0" smtClean="0">
                <a:latin typeface="Calibri" pitchFamily="34" charset="0"/>
                <a:cs typeface="Calibri" pitchFamily="34" charset="0"/>
              </a:rPr>
              <a:t>Les moyens à la CUMPR sont  très diversifiés et deux types:</a:t>
            </a:r>
          </a:p>
          <a:p>
            <a:pPr lvl="1">
              <a:buFont typeface="Wingdings" pitchFamily="2" charset="2"/>
              <a:buChar char="§"/>
            </a:pPr>
            <a:r>
              <a:rPr lang="fr-FR" sz="2400" b="1" dirty="0" smtClean="0">
                <a:latin typeface="Calibri" pitchFamily="34" charset="0"/>
                <a:cs typeface="Calibri" pitchFamily="34" charset="0"/>
              </a:rPr>
              <a:t>Moyens d’évaluation</a:t>
            </a:r>
          </a:p>
          <a:p>
            <a:pPr lvl="1">
              <a:buFont typeface="Wingdings" pitchFamily="2" charset="2"/>
              <a:buChar char="§"/>
            </a:pPr>
            <a:r>
              <a:rPr lang="fr-FR" sz="2400" b="1" dirty="0" smtClean="0">
                <a:latin typeface="Calibri" pitchFamily="34" charset="0"/>
                <a:cs typeface="Calibri" pitchFamily="34" charset="0"/>
              </a:rPr>
              <a:t>Moyens thérapeutiques</a:t>
            </a:r>
          </a:p>
          <a:p>
            <a:r>
              <a:rPr lang="fr-FR" sz="2800" dirty="0" smtClean="0"/>
              <a:t>3.1.2. </a:t>
            </a:r>
            <a:r>
              <a:rPr lang="fr-FR" sz="2400" dirty="0" smtClean="0"/>
              <a:t>Moyens</a:t>
            </a:r>
            <a:r>
              <a:rPr lang="fr-FR" sz="2800" dirty="0" smtClean="0"/>
              <a:t> </a:t>
            </a:r>
            <a:r>
              <a:rPr lang="fr-FR" sz="2400" dirty="0" smtClean="0"/>
              <a:t>Thérapeutiques</a:t>
            </a:r>
          </a:p>
          <a:p>
            <a:pPr>
              <a:buNone/>
            </a:pPr>
            <a:endParaRPr lang="fr-FR" sz="2000" dirty="0" smtClean="0"/>
          </a:p>
          <a:p>
            <a:pPr>
              <a:buFont typeface="Wingdings" pitchFamily="2" charset="2"/>
              <a:buChar char="§"/>
            </a:pPr>
            <a:r>
              <a:rPr lang="fr-FR" sz="2400" dirty="0" smtClean="0"/>
              <a:t>Ils sont aussi divers et perfectionnés permettant la prise en charge des toutes sortes de déficiences neurologiques, musculaires, traumatiques , rhumatologiques, urogynécologiques, respiratoires….bref tout le champ couvert par la MPR dans son ensemble.</a:t>
            </a:r>
          </a:p>
          <a:p>
            <a:pPr>
              <a:buFont typeface="Wingdings" pitchFamily="2" charset="2"/>
              <a:buChar char="§"/>
            </a:pPr>
            <a:r>
              <a:rPr lang="fr-FR" sz="2400" dirty="0" smtClean="0"/>
              <a:t>Il manque cependant deux moyens thérapeutiques ( Ergothérapie et la réadaptation cardiaque)</a:t>
            </a:r>
          </a:p>
          <a:p>
            <a:pPr>
              <a:buFont typeface="Wingdings" pitchFamily="2" charset="2"/>
              <a:buChar char="§"/>
            </a:pPr>
            <a:endParaRPr lang="fr-FR" sz="2400" dirty="0" smtClean="0"/>
          </a:p>
          <a:p>
            <a:endParaRPr lang="fr-FR" dirty="0"/>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40</a:t>
            </a:fld>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431074"/>
            <a:ext cx="8596668" cy="718457"/>
          </a:xfrm>
        </p:spPr>
        <p:txBody>
          <a:bodyPr>
            <a:normAutofit fontScale="90000"/>
          </a:bodyPr>
          <a:lstStyle/>
          <a:p>
            <a:r>
              <a:rPr lang="fr-FR" dirty="0" smtClean="0">
                <a:solidFill>
                  <a:srgbClr val="0070C0"/>
                </a:solidFill>
              </a:rPr>
              <a:t>3.1. Réalisations en matière de soins</a:t>
            </a:r>
            <a:r>
              <a:rPr lang="fr-FR" dirty="0" smtClean="0"/>
              <a:t/>
            </a:r>
            <a:br>
              <a:rPr lang="fr-FR" dirty="0" smtClean="0"/>
            </a:br>
            <a:endParaRPr lang="fr-FR" dirty="0"/>
          </a:p>
        </p:txBody>
      </p:sp>
      <p:sp>
        <p:nvSpPr>
          <p:cNvPr id="3" name="Espace réservé du contenu 2"/>
          <p:cNvSpPr>
            <a:spLocks noGrp="1"/>
          </p:cNvSpPr>
          <p:nvPr>
            <p:ph idx="1"/>
          </p:nvPr>
        </p:nvSpPr>
        <p:spPr>
          <a:xfrm>
            <a:off x="520578" y="1358538"/>
            <a:ext cx="10504473" cy="5499462"/>
          </a:xfrm>
        </p:spPr>
        <p:txBody>
          <a:bodyPr>
            <a:normAutofit/>
          </a:bodyPr>
          <a:lstStyle/>
          <a:p>
            <a:r>
              <a:rPr lang="fr-FR" sz="2400" b="1" dirty="0" smtClean="0">
                <a:latin typeface="Calibri" pitchFamily="34" charset="0"/>
                <a:cs typeface="Calibri" pitchFamily="34" charset="0"/>
              </a:rPr>
              <a:t>Les moyens à la CUMPR sont  très diversifiés et deux types:</a:t>
            </a:r>
          </a:p>
          <a:p>
            <a:pPr lvl="1">
              <a:buFont typeface="Wingdings" pitchFamily="2" charset="2"/>
              <a:buChar char="§"/>
            </a:pPr>
            <a:r>
              <a:rPr lang="fr-FR" sz="2400" b="1" dirty="0" smtClean="0">
                <a:latin typeface="Calibri" pitchFamily="34" charset="0"/>
                <a:cs typeface="Calibri" pitchFamily="34" charset="0"/>
              </a:rPr>
              <a:t>Moyens d’évaluation</a:t>
            </a:r>
          </a:p>
          <a:p>
            <a:pPr lvl="1">
              <a:buFont typeface="Wingdings" pitchFamily="2" charset="2"/>
              <a:buChar char="§"/>
            </a:pPr>
            <a:r>
              <a:rPr lang="fr-FR" sz="2400" b="1" dirty="0" smtClean="0">
                <a:latin typeface="Calibri" pitchFamily="34" charset="0"/>
                <a:cs typeface="Calibri" pitchFamily="34" charset="0"/>
              </a:rPr>
              <a:t>Moyens thérapeutiques</a:t>
            </a:r>
          </a:p>
          <a:p>
            <a:r>
              <a:rPr lang="fr-FR" sz="2800" dirty="0" smtClean="0"/>
              <a:t>3.1.3. </a:t>
            </a:r>
            <a:r>
              <a:rPr lang="fr-FR" sz="2400" dirty="0" smtClean="0"/>
              <a:t>Réalisations des 3 premiers trimestres</a:t>
            </a:r>
          </a:p>
          <a:p>
            <a:pPr>
              <a:buNone/>
            </a:pPr>
            <a:endParaRPr lang="fr-FR" sz="2000" dirty="0" smtClean="0"/>
          </a:p>
          <a:p>
            <a:pPr>
              <a:buFont typeface="Wingdings" pitchFamily="2" charset="2"/>
              <a:buChar char="§"/>
            </a:pPr>
            <a:r>
              <a:rPr lang="fr-FR" sz="2400" dirty="0" smtClean="0"/>
              <a:t>Elles sont importantes tant dans leur effectifs que dans les recettes générées permettant à la CUMPR d’être l’une des locomotives du CNHU HKM.</a:t>
            </a:r>
          </a:p>
          <a:p>
            <a:pPr>
              <a:buFont typeface="Wingdings" pitchFamily="2" charset="2"/>
              <a:buChar char="§"/>
            </a:pPr>
            <a:r>
              <a:rPr lang="fr-FR" sz="2400" dirty="0" smtClean="0"/>
              <a:t>Les recettes mensuelles sont en moyenne de 22.000.000 f CFA</a:t>
            </a:r>
          </a:p>
          <a:p>
            <a:pPr>
              <a:buFont typeface="Wingdings" pitchFamily="2" charset="2"/>
              <a:buChar char="§"/>
            </a:pPr>
            <a:r>
              <a:rPr lang="fr-FR" sz="2400" dirty="0" smtClean="0"/>
              <a:t>Notons cependant le grand fossé entre les recettes facturées et celles encaissées ( problème de paiement des soins dans les pays en voie de développement !)</a:t>
            </a:r>
          </a:p>
          <a:p>
            <a:pPr>
              <a:buFont typeface="Wingdings" pitchFamily="2" charset="2"/>
              <a:buChar char="§"/>
            </a:pPr>
            <a:endParaRPr lang="fr-FR" sz="2400" dirty="0" smtClean="0"/>
          </a:p>
          <a:p>
            <a:endParaRPr lang="fr-FR" dirty="0"/>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41</a:t>
            </a:fld>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609600"/>
            <a:ext cx="8596668" cy="1049383"/>
          </a:xfrm>
        </p:spPr>
        <p:txBody>
          <a:bodyPr>
            <a:normAutofit fontScale="90000"/>
          </a:bodyPr>
          <a:lstStyle/>
          <a:p>
            <a:r>
              <a:rPr lang="fr-FR" dirty="0" smtClean="0">
                <a:solidFill>
                  <a:srgbClr val="0070C0"/>
                </a:solidFill>
              </a:rPr>
              <a:t>3.2. Réalisations en matière d’enseignement</a:t>
            </a:r>
            <a:r>
              <a:rPr lang="fr-FR" dirty="0" smtClean="0"/>
              <a:t/>
            </a:r>
            <a:br>
              <a:rPr lang="fr-FR" dirty="0" smtClean="0"/>
            </a:br>
            <a:endParaRPr lang="fr-FR" dirty="0"/>
          </a:p>
        </p:txBody>
      </p:sp>
      <p:sp>
        <p:nvSpPr>
          <p:cNvPr id="3" name="Espace réservé du contenu 2"/>
          <p:cNvSpPr>
            <a:spLocks noGrp="1"/>
          </p:cNvSpPr>
          <p:nvPr>
            <p:ph idx="1"/>
          </p:nvPr>
        </p:nvSpPr>
        <p:spPr>
          <a:xfrm>
            <a:off x="677334" y="1672047"/>
            <a:ext cx="8596668" cy="4369316"/>
          </a:xfrm>
        </p:spPr>
        <p:txBody>
          <a:bodyPr/>
          <a:lstStyle/>
          <a:p>
            <a:r>
              <a:rPr lang="fr-FR" sz="2400" dirty="0" smtClean="0"/>
              <a:t>Les apprenants encadrés au sein de la CUPMR sont de plusieurs niveaux et spécialités</a:t>
            </a:r>
          </a:p>
          <a:p>
            <a:r>
              <a:rPr lang="fr-FR" sz="2400" dirty="0" smtClean="0"/>
              <a:t>Ce qui reflète la qualité des ressources humaines qui y travaillent</a:t>
            </a:r>
          </a:p>
          <a:p>
            <a:r>
              <a:rPr lang="fr-FR" sz="2400" dirty="0" smtClean="0"/>
              <a:t>Le démarrage du DES de MPR depuis 3 ans en donne l’illustration et permet d’avoir tous les jours une présence d’apprenant dans la clinique</a:t>
            </a:r>
          </a:p>
          <a:p>
            <a:r>
              <a:rPr lang="fr-FR" sz="2400" dirty="0" smtClean="0"/>
              <a:t>La présence des étudiants belges , français et canadiens en donne une dimension internationale</a:t>
            </a:r>
            <a:r>
              <a:rPr lang="fr-FR" dirty="0" smtClean="0"/>
              <a:t>.</a:t>
            </a:r>
            <a:endParaRPr lang="fr-FR" dirty="0"/>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42</a:t>
            </a:fld>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0070C0"/>
                </a:solidFill>
              </a:rPr>
              <a:t>3.3. Réalisations en matière de recherche</a:t>
            </a:r>
            <a:endParaRPr lang="fr-FR" dirty="0">
              <a:solidFill>
                <a:srgbClr val="0070C0"/>
              </a:solidFill>
            </a:endParaRPr>
          </a:p>
        </p:txBody>
      </p:sp>
      <p:sp>
        <p:nvSpPr>
          <p:cNvPr id="3" name="Espace réservé du contenu 2"/>
          <p:cNvSpPr>
            <a:spLocks noGrp="1"/>
          </p:cNvSpPr>
          <p:nvPr>
            <p:ph idx="1"/>
          </p:nvPr>
        </p:nvSpPr>
        <p:spPr/>
        <p:txBody>
          <a:bodyPr>
            <a:normAutofit/>
          </a:bodyPr>
          <a:lstStyle/>
          <a:p>
            <a:pPr>
              <a:lnSpc>
                <a:spcPct val="150000"/>
              </a:lnSpc>
            </a:pPr>
            <a:r>
              <a:rPr lang="fr-FR" sz="2400" dirty="0" smtClean="0"/>
              <a:t>Les productions scientifiques  quoique minimes témoignent de la vitalité en matière de recherche </a:t>
            </a:r>
          </a:p>
          <a:p>
            <a:pPr>
              <a:lnSpc>
                <a:spcPct val="150000"/>
              </a:lnSpc>
            </a:pPr>
            <a:r>
              <a:rPr lang="fr-FR" sz="2400" dirty="0" smtClean="0"/>
              <a:t>Il est certain qu’avec la fin de l’année académique, les productions scientifiques se multiplieront grâce  aux soutenances groupées de thèses et de mémoires organisées par la FSS</a:t>
            </a:r>
            <a:endParaRPr lang="fr-FR" sz="2400" dirty="0"/>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43</a:t>
            </a:fld>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609600"/>
            <a:ext cx="8596668" cy="866503"/>
          </a:xfrm>
        </p:spPr>
        <p:txBody>
          <a:bodyPr/>
          <a:lstStyle/>
          <a:p>
            <a:r>
              <a:rPr lang="fr-FR" b="1" dirty="0" smtClean="0"/>
              <a:t>Conclusion</a:t>
            </a:r>
            <a:endParaRPr lang="fr-FR" b="1" dirty="0"/>
          </a:p>
        </p:txBody>
      </p:sp>
      <p:sp>
        <p:nvSpPr>
          <p:cNvPr id="3" name="Espace réservé du contenu 2"/>
          <p:cNvSpPr>
            <a:spLocks noGrp="1"/>
          </p:cNvSpPr>
          <p:nvPr>
            <p:ph idx="1"/>
          </p:nvPr>
        </p:nvSpPr>
        <p:spPr>
          <a:xfrm>
            <a:off x="677334" y="1658983"/>
            <a:ext cx="8596668" cy="4650376"/>
          </a:xfrm>
        </p:spPr>
        <p:txBody>
          <a:bodyPr>
            <a:normAutofit/>
          </a:bodyPr>
          <a:lstStyle/>
          <a:p>
            <a:r>
              <a:rPr lang="fr-FR" sz="2000" dirty="0" smtClean="0"/>
              <a:t>CUMPR de Cotonou est un service de rééducation moderne doté de moyens d’évaluations et  thérapeutiques de niveau élevé </a:t>
            </a:r>
          </a:p>
          <a:p>
            <a:r>
              <a:rPr lang="fr-FR" sz="2000" dirty="0" smtClean="0"/>
              <a:t>Elle dispose d’une organisation structurée, d’une vision et de  missions partagées, de ressources humaines compétentes et diversifiées lui permettant de se hisser au niveau de pôle d’excellence en matière de rééducation dans la région subsaharienne.</a:t>
            </a:r>
          </a:p>
          <a:p>
            <a:r>
              <a:rPr lang="fr-FR" sz="2000" dirty="0" smtClean="0"/>
              <a:t>Certains professionnels de la réadaptation manquent cependant à l’équipe de réadaptation </a:t>
            </a:r>
          </a:p>
          <a:p>
            <a:r>
              <a:rPr lang="fr-FR" sz="2000" dirty="0" smtClean="0"/>
              <a:t>Néanmoins, l’objectif de la certification à l’horizon 2021 partagé tant par la direction du CNHU que par le personnel de la clinique, permet de garder l’espoir de résolution  les problèmes qui empêchent son plein développement</a:t>
            </a:r>
            <a:endParaRPr lang="fr-FR" sz="2000" dirty="0"/>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44</a:t>
            </a:fld>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Algerian" pitchFamily="82" charset="0"/>
              </a:rPr>
              <a:t>Merci de votre attention</a:t>
            </a:r>
            <a:endParaRPr lang="fr-FR" dirty="0">
              <a:latin typeface="Algerian" pitchFamily="82" charset="0"/>
            </a:endParaRPr>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45</a:t>
            </a:fld>
            <a:endParaRPr lang="en-US" dirty="0"/>
          </a:p>
        </p:txBody>
      </p:sp>
      <p:pic>
        <p:nvPicPr>
          <p:cNvPr id="1026" name="Picture 2" descr="C:\Users\HP\Pictures\104NIKON\DSCN1270.JPG"/>
          <p:cNvPicPr>
            <a:picLocks noGrp="1" noChangeAspect="1" noChangeArrowheads="1"/>
          </p:cNvPicPr>
          <p:nvPr>
            <p:ph idx="1"/>
          </p:nvPr>
        </p:nvPicPr>
        <p:blipFill>
          <a:blip r:embed="rId2"/>
          <a:srcRect/>
          <a:stretch>
            <a:fillRect/>
          </a:stretch>
        </p:blipFill>
        <p:spPr bwMode="auto">
          <a:xfrm>
            <a:off x="1841862" y="1907178"/>
            <a:ext cx="7262949" cy="4526734"/>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209006"/>
            <a:ext cx="8596668" cy="692331"/>
          </a:xfrm>
        </p:spPr>
        <p:txBody>
          <a:bodyPr>
            <a:normAutofit/>
          </a:bodyPr>
          <a:lstStyle/>
          <a:p>
            <a:r>
              <a:rPr lang="fr-FR" dirty="0" smtClean="0"/>
              <a:t>1. Cadre et Méthode</a:t>
            </a:r>
            <a:endParaRPr lang="fr-FR" dirty="0"/>
          </a:p>
        </p:txBody>
      </p:sp>
      <p:sp>
        <p:nvSpPr>
          <p:cNvPr id="3" name="Espace réservé du contenu 2"/>
          <p:cNvSpPr>
            <a:spLocks noGrp="1"/>
          </p:cNvSpPr>
          <p:nvPr>
            <p:ph idx="1"/>
          </p:nvPr>
        </p:nvSpPr>
        <p:spPr>
          <a:xfrm>
            <a:off x="339633" y="1162594"/>
            <a:ext cx="10946675" cy="5695406"/>
          </a:xfrm>
        </p:spPr>
        <p:txBody>
          <a:bodyPr>
            <a:normAutofit/>
          </a:bodyPr>
          <a:lstStyle/>
          <a:p>
            <a:pPr>
              <a:buNone/>
            </a:pPr>
            <a:r>
              <a:rPr lang="fr-FR" sz="2400" b="1" dirty="0" smtClean="0">
                <a:solidFill>
                  <a:srgbClr val="0070C0"/>
                </a:solidFill>
              </a:rPr>
              <a:t>1.1. Clinique Universitaire de Médecine Physique et de Réadaptation  </a:t>
            </a:r>
          </a:p>
          <a:p>
            <a:pPr>
              <a:buFont typeface="Wingdings" pitchFamily="2" charset="2"/>
              <a:buChar char="Ø"/>
            </a:pPr>
            <a:r>
              <a:rPr lang="fr-FR" dirty="0" smtClean="0"/>
              <a:t> </a:t>
            </a:r>
            <a:r>
              <a:rPr lang="fr-FR" sz="2400" dirty="0" smtClean="0">
                <a:latin typeface="Calibri" pitchFamily="34" charset="0"/>
                <a:cs typeface="Calibri" pitchFamily="34" charset="0"/>
              </a:rPr>
              <a:t>La clinique universitaire de Médecine Physique et de Réadaptation (CUMPR) fait partie  des 24 cliniques universitaires dont dispose le Centre National Hospitalier Universitaire  Hubert K. Maga ( CNHU- HKM)</a:t>
            </a:r>
          </a:p>
          <a:p>
            <a:pPr>
              <a:buFont typeface="Wingdings" pitchFamily="2" charset="2"/>
              <a:buChar char="Ø"/>
            </a:pPr>
            <a:r>
              <a:rPr lang="fr-FR" sz="2400" dirty="0" smtClean="0">
                <a:latin typeface="Calibri" pitchFamily="34" charset="0"/>
                <a:cs typeface="Calibri" pitchFamily="34" charset="0"/>
              </a:rPr>
              <a:t> CNHU HKM =  premier centre hospitalier universitaire du Bénin.</a:t>
            </a:r>
          </a:p>
          <a:p>
            <a:pPr lvl="1">
              <a:buFont typeface="Wingdings" pitchFamily="2" charset="2"/>
              <a:buChar char="§"/>
            </a:pPr>
            <a:r>
              <a:rPr lang="fr-FR" sz="2200" dirty="0" smtClean="0">
                <a:latin typeface="Calibri" pitchFamily="34" charset="0"/>
                <a:cs typeface="Calibri" pitchFamily="34" charset="0"/>
              </a:rPr>
              <a:t> Etablissement au  sommet de la pyramide sanitaire, situé à Cotonou (capitale économique du Bénin) </a:t>
            </a:r>
          </a:p>
          <a:p>
            <a:pPr lvl="1">
              <a:buFont typeface="Wingdings" pitchFamily="2" charset="2"/>
              <a:buChar char="§"/>
            </a:pPr>
            <a:r>
              <a:rPr lang="fr-FR" sz="2200" dirty="0" smtClean="0">
                <a:latin typeface="Calibri" pitchFamily="34" charset="0"/>
                <a:cs typeface="Calibri" pitchFamily="34" charset="0"/>
              </a:rPr>
              <a:t>Sert de référence nationale dans tous les domaines sauf en pathologies respiratoires et psychiatriques</a:t>
            </a:r>
          </a:p>
          <a:p>
            <a:pPr lvl="1">
              <a:buFont typeface="Wingdings" pitchFamily="2" charset="2"/>
              <a:buChar char="§"/>
            </a:pPr>
            <a:r>
              <a:rPr lang="fr-FR" sz="2200" dirty="0" smtClean="0">
                <a:latin typeface="Calibri" pitchFamily="34" charset="0"/>
                <a:cs typeface="Calibri" pitchFamily="34" charset="0"/>
              </a:rPr>
              <a:t> Doté d’une autonomie de gestion assurée par un comité de direction ayant à sa tête un Directeur Général nommé en conseil des ministres, </a:t>
            </a:r>
          </a:p>
          <a:p>
            <a:pPr lvl="1">
              <a:buFont typeface="Wingdings" pitchFamily="2" charset="2"/>
              <a:buChar char="§"/>
            </a:pPr>
            <a:r>
              <a:rPr lang="fr-FR" sz="2200" dirty="0" smtClean="0">
                <a:latin typeface="Calibri" pitchFamily="34" charset="0"/>
                <a:cs typeface="Calibri" pitchFamily="34" charset="0"/>
              </a:rPr>
              <a:t>Gestion contrôlée par un conseil  d’administration de 7 membres dirigé par le directeur du cabinet du ministre de la Santé</a:t>
            </a:r>
            <a:endParaRPr lang="fr-FR" sz="2200" dirty="0">
              <a:latin typeface="Calibri" pitchFamily="34" charset="0"/>
              <a:cs typeface="Calibri" pitchFamily="34" charset="0"/>
            </a:endParaRPr>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4217388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3" y="609600"/>
            <a:ext cx="10125649" cy="1320800"/>
          </a:xfrm>
        </p:spPr>
        <p:txBody>
          <a:bodyPr>
            <a:normAutofit fontScale="90000"/>
          </a:bodyPr>
          <a:lstStyle/>
          <a:p>
            <a:r>
              <a:rPr lang="fr-FR" sz="3100" b="1" dirty="0" smtClean="0">
                <a:solidFill>
                  <a:srgbClr val="0070C0"/>
                </a:solidFill>
              </a:rPr>
              <a:t>1.1.Clinique Universitaire de Médecine Physique et de 	Réadaptation  </a:t>
            </a:r>
            <a:r>
              <a:rPr lang="fr-FR" b="1" dirty="0" smtClean="0">
                <a:solidFill>
                  <a:srgbClr val="0070C0"/>
                </a:solidFill>
              </a:rPr>
              <a:t/>
            </a:r>
            <a:br>
              <a:rPr lang="fr-FR" b="1" dirty="0" smtClean="0">
                <a:solidFill>
                  <a:srgbClr val="0070C0"/>
                </a:solidFill>
              </a:rPr>
            </a:br>
            <a:endParaRPr lang="fr-FR" dirty="0"/>
          </a:p>
        </p:txBody>
      </p:sp>
      <p:sp>
        <p:nvSpPr>
          <p:cNvPr id="3" name="Espace réservé du contenu 2"/>
          <p:cNvSpPr>
            <a:spLocks noGrp="1"/>
          </p:cNvSpPr>
          <p:nvPr>
            <p:ph idx="1"/>
          </p:nvPr>
        </p:nvSpPr>
        <p:spPr/>
        <p:txBody>
          <a:bodyPr>
            <a:normAutofit fontScale="92500"/>
          </a:bodyPr>
          <a:lstStyle/>
          <a:p>
            <a:pPr>
              <a:buNone/>
            </a:pPr>
            <a:r>
              <a:rPr lang="fr-FR" sz="3200" b="1" dirty="0" smtClean="0">
                <a:latin typeface="Calibri" pitchFamily="34" charset="0"/>
                <a:cs typeface="Calibri" pitchFamily="34" charset="0"/>
              </a:rPr>
              <a:t>1.1.1. Vision</a:t>
            </a:r>
          </a:p>
          <a:p>
            <a:pPr>
              <a:buFont typeface="Wingdings" pitchFamily="2" charset="2"/>
              <a:buChar char="Ø"/>
            </a:pPr>
            <a:r>
              <a:rPr lang="fr-FR" sz="2800" dirty="0" smtClean="0">
                <a:latin typeface="Calibri" pitchFamily="34" charset="0"/>
                <a:cs typeface="Calibri" pitchFamily="34" charset="0"/>
              </a:rPr>
              <a:t> Vision des responsables de la CUMPR = offrir des services de qualité à tout usager</a:t>
            </a:r>
          </a:p>
          <a:p>
            <a:pPr>
              <a:buFont typeface="Wingdings" pitchFamily="2" charset="2"/>
              <a:buChar char="Ø"/>
            </a:pPr>
            <a:r>
              <a:rPr lang="fr-FR" sz="2800" dirty="0" smtClean="0">
                <a:latin typeface="Calibri" pitchFamily="34" charset="0"/>
                <a:cs typeface="Calibri" pitchFamily="34" charset="0"/>
              </a:rPr>
              <a:t>Vision voulue par le personnel dans son ensemble et exprimée au cours de la formation sur l’EMP</a:t>
            </a:r>
          </a:p>
          <a:p>
            <a:pPr>
              <a:buFont typeface="Wingdings" pitchFamily="2" charset="2"/>
              <a:buChar char="Ø"/>
            </a:pPr>
            <a:r>
              <a:rPr lang="fr-FR" sz="2800" dirty="0" smtClean="0">
                <a:latin typeface="Calibri" pitchFamily="34" charset="0"/>
                <a:cs typeface="Calibri" pitchFamily="34" charset="0"/>
              </a:rPr>
              <a:t>Vision voulue aussi par la direction qui a souhaité engager la CUMPR dans le processus de certification à l’horizon 2021, CUMPR étant l’établissement qui fait sa fierté </a:t>
            </a:r>
            <a:endParaRPr lang="fr-FR" sz="2800" dirty="0">
              <a:latin typeface="Calibri" pitchFamily="34" charset="0"/>
              <a:cs typeface="Calibri" pitchFamily="34" charset="0"/>
            </a:endParaRPr>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6</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609600"/>
            <a:ext cx="10778792" cy="957943"/>
          </a:xfrm>
        </p:spPr>
        <p:txBody>
          <a:bodyPr>
            <a:normAutofit fontScale="90000"/>
          </a:bodyPr>
          <a:lstStyle/>
          <a:p>
            <a:r>
              <a:rPr lang="fr-FR" sz="3100" b="1" dirty="0" smtClean="0">
                <a:solidFill>
                  <a:srgbClr val="0070C0"/>
                </a:solidFill>
              </a:rPr>
              <a:t>1.1.Clinique Universitaire de Médecine Physique et de 		Réadaptation  </a:t>
            </a:r>
            <a:r>
              <a:rPr lang="fr-FR" b="1" dirty="0" smtClean="0">
                <a:solidFill>
                  <a:srgbClr val="0070C0"/>
                </a:solidFill>
              </a:rPr>
              <a:t/>
            </a:r>
            <a:br>
              <a:rPr lang="fr-FR" b="1" dirty="0" smtClean="0">
                <a:solidFill>
                  <a:srgbClr val="0070C0"/>
                </a:solidFill>
              </a:rPr>
            </a:br>
            <a:endParaRPr lang="fr-FR" dirty="0"/>
          </a:p>
        </p:txBody>
      </p:sp>
      <p:sp>
        <p:nvSpPr>
          <p:cNvPr id="3" name="Espace réservé du contenu 2"/>
          <p:cNvSpPr>
            <a:spLocks noGrp="1"/>
          </p:cNvSpPr>
          <p:nvPr>
            <p:ph idx="1"/>
          </p:nvPr>
        </p:nvSpPr>
        <p:spPr>
          <a:xfrm>
            <a:off x="677332" y="1724298"/>
            <a:ext cx="10804919" cy="5133702"/>
          </a:xfrm>
        </p:spPr>
        <p:txBody>
          <a:bodyPr>
            <a:normAutofit/>
          </a:bodyPr>
          <a:lstStyle/>
          <a:p>
            <a:pPr>
              <a:buNone/>
            </a:pPr>
            <a:r>
              <a:rPr lang="fr-FR" sz="2800" b="1" dirty="0" smtClean="0">
                <a:latin typeface="Calibri" pitchFamily="34" charset="0"/>
                <a:cs typeface="Calibri" pitchFamily="34" charset="0"/>
              </a:rPr>
              <a:t>1.1.2. Mission</a:t>
            </a:r>
          </a:p>
          <a:p>
            <a:pPr>
              <a:buNone/>
            </a:pPr>
            <a:r>
              <a:rPr lang="fr-FR" sz="2400" dirty="0" smtClean="0">
                <a:latin typeface="Calibri" pitchFamily="34" charset="0"/>
                <a:cs typeface="Calibri" pitchFamily="34" charset="0"/>
              </a:rPr>
              <a:t>La  CUMPR  a trois missions:</a:t>
            </a:r>
          </a:p>
          <a:p>
            <a:pPr>
              <a:buFont typeface="Wingdings" pitchFamily="2" charset="2"/>
              <a:buChar char="Ø"/>
            </a:pPr>
            <a:r>
              <a:rPr lang="fr-FR" sz="2400" dirty="0" smtClean="0">
                <a:latin typeface="Calibri" pitchFamily="34" charset="0"/>
                <a:cs typeface="Calibri" pitchFamily="34" charset="0"/>
              </a:rPr>
              <a:t>Mission de Soins: Assurer des soins de qualité à tout patient pris en charge à la CUMPR (dans tous les domaines de déficiences où elle offre des prestations)</a:t>
            </a:r>
          </a:p>
          <a:p>
            <a:pPr>
              <a:buFont typeface="Wingdings" pitchFamily="2" charset="2"/>
              <a:buChar char="Ø"/>
            </a:pPr>
            <a:r>
              <a:rPr lang="fr-FR" sz="2400" dirty="0" smtClean="0">
                <a:latin typeface="Calibri" pitchFamily="34" charset="0"/>
                <a:cs typeface="Calibri" pitchFamily="34" charset="0"/>
              </a:rPr>
              <a:t>Mission d’enseignement: </a:t>
            </a:r>
          </a:p>
          <a:p>
            <a:pPr lvl="1">
              <a:buFont typeface="Wingdings" pitchFamily="2" charset="2"/>
              <a:buChar char="§"/>
            </a:pPr>
            <a:r>
              <a:rPr lang="fr-FR" sz="2200" dirty="0" smtClean="0">
                <a:latin typeface="Calibri" pitchFamily="34" charset="0"/>
                <a:cs typeface="Calibri" pitchFamily="34" charset="0"/>
              </a:rPr>
              <a:t>CUMPR assure la formation pratique  des étudiants en licence et master de kinésithérapie à l’Ecole Supérieure de Kinésithérapie  ( ESK) de la faculté des Sciences de la Santé (FSS) de Cotonou, des étudiants des écoles de Kinésithérapie de Belgique, de la France et du Canada et des étudiants en infirmerie</a:t>
            </a:r>
          </a:p>
          <a:p>
            <a:pPr lvl="1">
              <a:buFont typeface="Wingdings" pitchFamily="2" charset="2"/>
              <a:buChar char="§"/>
            </a:pPr>
            <a:r>
              <a:rPr lang="fr-FR" sz="2200" dirty="0" smtClean="0">
                <a:latin typeface="Calibri" pitchFamily="34" charset="0"/>
                <a:cs typeface="Calibri" pitchFamily="34" charset="0"/>
              </a:rPr>
              <a:t>CUMPR assure formation étudiants de 5è année de médecine, DES de MPR, Neurologie et  Chirurgie Pédiatrique et formation continue pour médecins et kinésithérapeutes ( Bénin et ailleurs)</a:t>
            </a:r>
          </a:p>
          <a:p>
            <a:pPr lvl="1">
              <a:buFont typeface="Wingdings" pitchFamily="2" charset="2"/>
              <a:buChar char="§"/>
            </a:pPr>
            <a:endParaRPr lang="fr-FR" sz="2200" dirty="0" smtClean="0">
              <a:latin typeface="Calibri" pitchFamily="34" charset="0"/>
              <a:cs typeface="Calibri" pitchFamily="34" charset="0"/>
            </a:endParaRPr>
          </a:p>
          <a:p>
            <a:pPr>
              <a:buFontTx/>
              <a:buChar char="-"/>
            </a:pPr>
            <a:endParaRPr lang="fr-FR" sz="2400" dirty="0">
              <a:latin typeface="Calibri" pitchFamily="34" charset="0"/>
              <a:cs typeface="Calibri" pitchFamily="34" charset="0"/>
            </a:endParaRPr>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7</a:t>
            </a:fld>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609600"/>
            <a:ext cx="10778792" cy="1320800"/>
          </a:xfrm>
        </p:spPr>
        <p:txBody>
          <a:bodyPr>
            <a:normAutofit fontScale="90000"/>
          </a:bodyPr>
          <a:lstStyle/>
          <a:p>
            <a:r>
              <a:rPr lang="fr-FR" sz="3100" b="1" dirty="0" smtClean="0">
                <a:solidFill>
                  <a:srgbClr val="0070C0"/>
                </a:solidFill>
              </a:rPr>
              <a:t>1.1.Clinique Universitaire de Médecine Physique et de 				Réadaptation  </a:t>
            </a:r>
            <a:r>
              <a:rPr lang="fr-FR" b="1" dirty="0" smtClean="0">
                <a:solidFill>
                  <a:srgbClr val="0070C0"/>
                </a:solidFill>
              </a:rPr>
              <a:t/>
            </a:r>
            <a:br>
              <a:rPr lang="fr-FR" b="1" dirty="0" smtClean="0">
                <a:solidFill>
                  <a:srgbClr val="0070C0"/>
                </a:solidFill>
              </a:rPr>
            </a:br>
            <a:endParaRPr lang="fr-FR" dirty="0"/>
          </a:p>
        </p:txBody>
      </p:sp>
      <p:sp>
        <p:nvSpPr>
          <p:cNvPr id="3" name="Espace réservé du contenu 2"/>
          <p:cNvSpPr>
            <a:spLocks noGrp="1"/>
          </p:cNvSpPr>
          <p:nvPr>
            <p:ph idx="1"/>
          </p:nvPr>
        </p:nvSpPr>
        <p:spPr>
          <a:xfrm>
            <a:off x="677333" y="1907176"/>
            <a:ext cx="10125650" cy="4950823"/>
          </a:xfrm>
        </p:spPr>
        <p:txBody>
          <a:bodyPr>
            <a:normAutofit/>
          </a:bodyPr>
          <a:lstStyle/>
          <a:p>
            <a:pPr>
              <a:buNone/>
            </a:pPr>
            <a:r>
              <a:rPr lang="fr-FR" sz="2800" b="1" dirty="0" smtClean="0">
                <a:latin typeface="Calibri" pitchFamily="34" charset="0"/>
                <a:cs typeface="Calibri" pitchFamily="34" charset="0"/>
              </a:rPr>
              <a:t>1.1.2. Mission</a:t>
            </a:r>
          </a:p>
          <a:p>
            <a:pPr>
              <a:buNone/>
            </a:pPr>
            <a:r>
              <a:rPr lang="fr-FR" sz="2400" dirty="0" smtClean="0">
                <a:latin typeface="Calibri" pitchFamily="34" charset="0"/>
                <a:cs typeface="Calibri" pitchFamily="34" charset="0"/>
              </a:rPr>
              <a:t>La  CUMPR  a trois missions:</a:t>
            </a:r>
          </a:p>
          <a:p>
            <a:pPr>
              <a:lnSpc>
                <a:spcPct val="150000"/>
              </a:lnSpc>
              <a:buFont typeface="Wingdings" pitchFamily="2" charset="2"/>
              <a:buChar char="Ø"/>
            </a:pPr>
            <a:r>
              <a:rPr lang="fr-FR" sz="2400" dirty="0" smtClean="0">
                <a:latin typeface="Calibri" pitchFamily="34" charset="0"/>
                <a:cs typeface="Calibri" pitchFamily="34" charset="0"/>
              </a:rPr>
              <a:t>Mission de Recherche:  Mener des recherches dans tous les domaines de la santé, de l’environnement, de la culture et de la société en rapport avec les déficiences, les limitations d’activités et les restrictions de participation</a:t>
            </a:r>
          </a:p>
          <a:p>
            <a:pPr lvl="1">
              <a:lnSpc>
                <a:spcPct val="150000"/>
              </a:lnSpc>
              <a:buFont typeface="Wingdings" pitchFamily="2" charset="2"/>
              <a:buChar char="§"/>
            </a:pPr>
            <a:r>
              <a:rPr lang="fr-FR" sz="2400" dirty="0" smtClean="0">
                <a:latin typeface="Calibri" pitchFamily="34" charset="0"/>
                <a:cs typeface="Calibri" pitchFamily="34" charset="0"/>
              </a:rPr>
              <a:t>Publications</a:t>
            </a:r>
          </a:p>
          <a:p>
            <a:pPr lvl="1">
              <a:lnSpc>
                <a:spcPct val="150000"/>
              </a:lnSpc>
              <a:buFont typeface="Wingdings" pitchFamily="2" charset="2"/>
              <a:buChar char="§"/>
            </a:pPr>
            <a:r>
              <a:rPr lang="fr-FR" sz="2400" dirty="0" smtClean="0">
                <a:latin typeface="Calibri" pitchFamily="34" charset="0"/>
                <a:cs typeface="Calibri" pitchFamily="34" charset="0"/>
              </a:rPr>
              <a:t>Directions Thèses et mémoires </a:t>
            </a:r>
          </a:p>
          <a:p>
            <a:pPr>
              <a:buFontTx/>
              <a:buChar char="-"/>
            </a:pPr>
            <a:endParaRPr lang="fr-FR" sz="2400" dirty="0">
              <a:latin typeface="Calibri" pitchFamily="34" charset="0"/>
              <a:cs typeface="Calibri" pitchFamily="34" charset="0"/>
            </a:endParaRPr>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8</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3" y="609600"/>
            <a:ext cx="10857169" cy="1320800"/>
          </a:xfrm>
        </p:spPr>
        <p:txBody>
          <a:bodyPr>
            <a:noAutofit/>
          </a:bodyPr>
          <a:lstStyle/>
          <a:p>
            <a:r>
              <a:rPr lang="fr-FR" sz="2800" b="1" dirty="0" smtClean="0">
                <a:solidFill>
                  <a:srgbClr val="0070C0"/>
                </a:solidFill>
              </a:rPr>
              <a:t>1.1. Clinique Universitaire de Médecine Physique et de 					Réadaptation  </a:t>
            </a:r>
            <a:br>
              <a:rPr lang="fr-FR" sz="2800" b="1" dirty="0" smtClean="0">
                <a:solidFill>
                  <a:srgbClr val="0070C0"/>
                </a:solidFill>
              </a:rPr>
            </a:br>
            <a:endParaRPr lang="fr-FR" sz="2800" dirty="0"/>
          </a:p>
        </p:txBody>
      </p:sp>
      <p:sp>
        <p:nvSpPr>
          <p:cNvPr id="3" name="Espace réservé du contenu 2"/>
          <p:cNvSpPr>
            <a:spLocks noGrp="1"/>
          </p:cNvSpPr>
          <p:nvPr>
            <p:ph idx="1"/>
          </p:nvPr>
        </p:nvSpPr>
        <p:spPr>
          <a:xfrm>
            <a:off x="729584" y="1933304"/>
            <a:ext cx="10243216" cy="4767942"/>
          </a:xfrm>
        </p:spPr>
        <p:txBody>
          <a:bodyPr>
            <a:normAutofit/>
          </a:bodyPr>
          <a:lstStyle/>
          <a:p>
            <a:pPr>
              <a:buNone/>
            </a:pPr>
            <a:r>
              <a:rPr lang="fr-FR" sz="2800" b="1" dirty="0" smtClean="0">
                <a:latin typeface="Calibri" pitchFamily="34" charset="0"/>
                <a:cs typeface="Calibri" pitchFamily="34" charset="0"/>
              </a:rPr>
              <a:t>1.1.3. Organisation</a:t>
            </a:r>
          </a:p>
          <a:p>
            <a:pPr>
              <a:lnSpc>
                <a:spcPct val="150000"/>
              </a:lnSpc>
              <a:buFont typeface="Wingdings" pitchFamily="2" charset="2"/>
              <a:buChar char="Ø"/>
            </a:pPr>
            <a:r>
              <a:rPr lang="fr-FR" sz="2400" dirty="0" smtClean="0">
                <a:latin typeface="Calibri" pitchFamily="34" charset="0"/>
                <a:cs typeface="Calibri" pitchFamily="34" charset="0"/>
              </a:rPr>
              <a:t>CUMPR dispose d’un organigramme qui a sa tête la coordination composée du chef de la clinique, son adjoint, du médecin en charge de l’hospitalisation et de la réglementation des soins et des 4 surveillants ( soins ambulatoires matin, soins ambulatoires après midi, Hospitalisation, et Appareillage)</a:t>
            </a:r>
          </a:p>
          <a:p>
            <a:pPr>
              <a:lnSpc>
                <a:spcPct val="150000"/>
              </a:lnSpc>
              <a:buFont typeface="Wingdings" pitchFamily="2" charset="2"/>
              <a:buChar char="Ø"/>
            </a:pPr>
            <a:r>
              <a:rPr lang="fr-FR" sz="2400" dirty="0" smtClean="0">
                <a:latin typeface="Calibri" pitchFamily="34" charset="0"/>
                <a:cs typeface="Calibri" pitchFamily="34" charset="0"/>
              </a:rPr>
              <a:t>La coordination se réunit ordinairement tous 15 jours  pour débattre de tous les problèmes de la clinique et exceptionnellement sur demande dès que le besoin se fait sentir </a:t>
            </a:r>
            <a:endParaRPr lang="fr-FR" sz="2400" dirty="0">
              <a:latin typeface="Calibri" pitchFamily="34" charset="0"/>
              <a:cs typeface="Calibri" pitchFamily="34" charset="0"/>
            </a:endParaRPr>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9</a:t>
            </a:fld>
            <a:endParaRPr lang="en-US" dirty="0"/>
          </a:p>
        </p:txBody>
      </p:sp>
    </p:spTree>
  </p:cSld>
  <p:clrMapOvr>
    <a:masterClrMapping/>
  </p:clrMapOvr>
</p:sld>
</file>

<file path=ppt/theme/theme1.xml><?xml version="1.0" encoding="utf-8"?>
<a:theme xmlns:a="http://schemas.openxmlformats.org/drawingml/2006/main" name="Facette">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752</TotalTime>
  <Words>3116</Words>
  <Application>Microsoft Office PowerPoint</Application>
  <PresentationFormat>Grand écran</PresentationFormat>
  <Paragraphs>732</Paragraphs>
  <Slides>45</Slides>
  <Notes>1</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45</vt:i4>
      </vt:variant>
    </vt:vector>
  </HeadingPairs>
  <TitlesOfParts>
    <vt:vector size="53" baseType="lpstr">
      <vt:lpstr>Algerian</vt:lpstr>
      <vt:lpstr>Arial</vt:lpstr>
      <vt:lpstr>Calibri</vt:lpstr>
      <vt:lpstr>Times New Roman</vt:lpstr>
      <vt:lpstr>Trebuchet MS</vt:lpstr>
      <vt:lpstr>Wingdings</vt:lpstr>
      <vt:lpstr>Wingdings 3</vt:lpstr>
      <vt:lpstr>Facette</vt:lpstr>
      <vt:lpstr>EXPERIENCE DE GESTION DE LA CLINIQUE UNIVERSITAIRE DE MEDECINE PHYSIQUE ET DE READAPTATION DU CNHU HKM DE COTONOU </vt:lpstr>
      <vt:lpstr>PLAN</vt:lpstr>
      <vt:lpstr>Introduction1</vt:lpstr>
      <vt:lpstr>Introduction2</vt:lpstr>
      <vt:lpstr>1. Cadre et Méthode</vt:lpstr>
      <vt:lpstr>1.1.Clinique Universitaire de Médecine Physique et de  Réadaptation   </vt:lpstr>
      <vt:lpstr>1.1.Clinique Universitaire de Médecine Physique et de   Réadaptation   </vt:lpstr>
      <vt:lpstr>1.1.Clinique Universitaire de Médecine Physique et de     Réadaptation   </vt:lpstr>
      <vt:lpstr>1.1. Clinique Universitaire de Médecine Physique et de      Réadaptation   </vt:lpstr>
      <vt:lpstr>1.1. Clinique Universitaire de Médecine Physique et de      Réadaptation   </vt:lpstr>
      <vt:lpstr>1.1. Clinique Universitaire de Médecine Physique et de Réadaptation   </vt:lpstr>
      <vt:lpstr>1.1. Clinique Universitaire de Médecine Physique et de     Réadaptation   </vt:lpstr>
      <vt:lpstr>1.1. Clinique Universitaire de Médecine Physique et de       Réadaptation   </vt:lpstr>
      <vt:lpstr>1.1. La Clinique Universitaire de Médecine Physique et de  Réadaptation   </vt:lpstr>
      <vt:lpstr>1.1. La Clinique Universitaire de Médecine Physique et de  Réadaptation   </vt:lpstr>
      <vt:lpstr>1.1. La Clinique Universitaire de Médecine Physique et de   Réadaptation   </vt:lpstr>
      <vt:lpstr>1.1. La Clinique Universitaire de Médecine Physique et de   Réadaptation   </vt:lpstr>
      <vt:lpstr>1.1. La Clinique Universitaire de Médecine Physique et de   Réadaptation   </vt:lpstr>
      <vt:lpstr>1.2. Méthode</vt:lpstr>
      <vt:lpstr>2. Résultats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Quelques prothèses réalisées</vt:lpstr>
      <vt:lpstr>Chaussures et releveur et Attelle de Dennis Brown</vt:lpstr>
      <vt:lpstr>Présentation PowerPoint</vt:lpstr>
      <vt:lpstr>2.2. formation /encadrement</vt:lpstr>
      <vt:lpstr>Présentation PowerPoint</vt:lpstr>
      <vt:lpstr>2.3. Réalisations en recherches</vt:lpstr>
      <vt:lpstr>3. Discussion</vt:lpstr>
      <vt:lpstr>3.1. Réalisations en matière de soins </vt:lpstr>
      <vt:lpstr>3.1. Réalisations en matière de soins </vt:lpstr>
      <vt:lpstr>3.1. Réalisations en matière de soins </vt:lpstr>
      <vt:lpstr>3.2. Réalisations en matière d’enseignement </vt:lpstr>
      <vt:lpstr>3.3. Réalisations en matière de recherche</vt:lpstr>
      <vt:lpstr>Conclusion</vt:lpstr>
      <vt:lpstr>Merci de votre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EXPERIENCE DE GESTION DE LA CLINIQUE UNIVERSITAIRE DE MEDECINE PHYSIQUE ET DE READAPTATION DU CNHU HKM DE COTONOU</dc:title>
  <dc:creator>Utilisateur Windows</dc:creator>
  <cp:lastModifiedBy>gisele ajavon</cp:lastModifiedBy>
  <cp:revision>151</cp:revision>
  <dcterms:created xsi:type="dcterms:W3CDTF">2019-10-21T19:17:48Z</dcterms:created>
  <dcterms:modified xsi:type="dcterms:W3CDTF">2019-10-30T14:48:55Z</dcterms:modified>
</cp:coreProperties>
</file>