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81" r:id="rId4"/>
    <p:sldId id="282" r:id="rId5"/>
    <p:sldId id="259" r:id="rId6"/>
    <p:sldId id="274" r:id="rId7"/>
    <p:sldId id="279" r:id="rId8"/>
    <p:sldId id="280" r:id="rId9"/>
    <p:sldId id="278" r:id="rId10"/>
    <p:sldId id="283" r:id="rId11"/>
    <p:sldId id="286" r:id="rId12"/>
    <p:sldId id="284" r:id="rId13"/>
    <p:sldId id="285" r:id="rId14"/>
    <p:sldId id="275" r:id="rId15"/>
    <p:sldId id="287" r:id="rId16"/>
    <p:sldId id="276" r:id="rId17"/>
    <p:sldId id="277" r:id="rId18"/>
    <p:sldId id="288" r:id="rId19"/>
    <p:sldId id="290" r:id="rId20"/>
    <p:sldId id="289" r:id="rId21"/>
    <p:sldId id="262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63" r:id="rId32"/>
    <p:sldId id="273" r:id="rId33"/>
    <p:sldId id="291" r:id="rId34"/>
    <p:sldId id="293" r:id="rId35"/>
    <p:sldId id="294" r:id="rId36"/>
    <p:sldId id="295" r:id="rId37"/>
    <p:sldId id="296" r:id="rId38"/>
    <p:sldId id="297" r:id="rId39"/>
    <p:sldId id="299" r:id="rId40"/>
    <p:sldId id="298" r:id="rId41"/>
    <p:sldId id="300" r:id="rId42"/>
    <p:sldId id="301" r:id="rId43"/>
    <p:sldId id="302" r:id="rId44"/>
    <p:sldId id="303" r:id="rId45"/>
    <p:sldId id="30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B064D-8590-446C-9EC4-C7B771FBF9D5}" type="datetimeFigureOut">
              <a:rPr lang="fr-FR" smtClean="0"/>
              <a:pPr/>
              <a:t>05/11/2019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161DA-FF05-4555-9CFA-595FFE92EF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66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7EA9C-94C5-47F3-8043-416FC300B4F8}" type="slidenum">
              <a:rPr lang="fr-BE" smtClean="0"/>
              <a:pPr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958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9C43-87DC-42DF-8EAD-FAF4278BFC7A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8A00-0392-46D5-91E2-D9A781976569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E355-9BF8-427F-B635-37BAA73CEC2B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1E382-5700-45B8-8849-3B99364AD563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5C49-6A00-452B-8613-9CF292299DD7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0418-D348-4BDB-B097-EE9B92F88472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60C0-CD2F-4AB6-8324-26A22A31D6C4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1FA-50E6-4B20-9C9A-EE5D272D4DD6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1FB1-94DB-4ACC-A48C-13D152AC2769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6701-7A60-45C3-862B-66B3C3C2D6B9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75F-25AB-45DD-AE27-E659986695C3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C2FC-9324-4EC4-8E0B-46A24FD15B3E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18666-4E92-4EAF-A1F2-AC28BC24F6C6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8325-E3F9-4572-8EC5-7D112B78325B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560A-9220-4D9D-BBBD-9F266D8DB1F4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7E66-3B28-4341-9D58-33ED418A5473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D3B5-60F1-40AB-A10A-D1C9C24D5110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0158" y="1236372"/>
            <a:ext cx="8667481" cy="2814464"/>
          </a:xfrm>
        </p:spPr>
        <p:txBody>
          <a:bodyPr/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</a:rPr>
              <a:t>EXPERIENCE IN MANAGING THE UNIVERSITY CLINIC OF PHYSICAL AND REHABILITATION MEDICINE OF CNHU </a:t>
            </a:r>
            <a:r>
              <a:rPr lang="fr-FR" sz="3200" dirty="0">
                <a:solidFill>
                  <a:srgbClr val="0070C0"/>
                </a:solidFill>
              </a:rPr>
              <a:t>HKM DE COTONOU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83772" y="4429780"/>
            <a:ext cx="8128591" cy="1300766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Pr Toussaint G. KPADONOU</a:t>
            </a:r>
          </a:p>
          <a:p>
            <a:pPr algn="ctr"/>
            <a:r>
              <a:rPr lang="fr-FR" dirty="0" smtClean="0"/>
              <a:t>Head of the University </a:t>
            </a:r>
            <a:r>
              <a:rPr lang="fr-FR" dirty="0" err="1" smtClean="0"/>
              <a:t>Clinic</a:t>
            </a:r>
            <a:r>
              <a:rPr lang="fr-FR" dirty="0" smtClean="0"/>
              <a:t> of Physical </a:t>
            </a:r>
            <a:r>
              <a:rPr lang="fr-FR" dirty="0" err="1" smtClean="0"/>
              <a:t>Medicine</a:t>
            </a:r>
            <a:r>
              <a:rPr lang="fr-FR" dirty="0" smtClean="0"/>
              <a:t> – </a:t>
            </a:r>
            <a:r>
              <a:rPr lang="fr-FR" dirty="0" err="1" smtClean="0"/>
              <a:t>Rehabilitation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CNHU – HKM  Cotonou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791855" cy="1320800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sz="3100" b="1" dirty="0" smtClean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583" y="1711234"/>
            <a:ext cx="10922486" cy="51467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1.1.3.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Organization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1.1.3.1. Activity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Sectors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divided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into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six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sectors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Sector </a:t>
            </a:r>
            <a:r>
              <a:rPr lang="en-US" sz="2400" b="1" i="1" dirty="0">
                <a:latin typeface="Calibri" pitchFamily="34" charset="0"/>
                <a:cs typeface="Calibri" pitchFamily="34" charset="0"/>
              </a:rPr>
              <a:t>of consultations and functional explorations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which includes: medical consultations, electromyography, urodynamic assessment, infiltrations, stress tests and respiratory functional tests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Note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that for problems of unavailable consumables the urodynamic assessment, the functional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effort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and respiratory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tests knew a mitigated start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It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led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by the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Deputy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Chief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Doctor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fr-FR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11734800" cy="1320800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>
                <a:solidFill>
                  <a:srgbClr val="0070C0"/>
                </a:solidFill>
              </a:rPr>
              <a:t>University Clinic of Physical Medicine and Rehabilitation  </a:t>
            </a:r>
            <a:br>
              <a:rPr lang="en-US" sz="3100" b="1" dirty="0">
                <a:solidFill>
                  <a:srgbClr val="0070C0"/>
                </a:solidFill>
              </a:rPr>
            </a:br>
            <a:r>
              <a:rPr lang="fr-FR" sz="3100" b="1" dirty="0" smtClean="0">
                <a:solidFill>
                  <a:srgbClr val="0070C0"/>
                </a:solidFill>
              </a:rPr>
              <a:t> 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8641" y="1463040"/>
            <a:ext cx="10985862" cy="53949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1.1.3.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Organization</a:t>
            </a:r>
            <a:endParaRPr lang="fr-F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1.1.3.1. Activity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Sectors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CUMPR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divided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into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six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sectors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b="1" i="1" dirty="0" err="1" smtClean="0">
                <a:latin typeface="Calibri" pitchFamily="34" charset="0"/>
                <a:cs typeface="Calibri" pitchFamily="34" charset="0"/>
              </a:rPr>
              <a:t>Physiotherapy</a:t>
            </a: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i="1" dirty="0" err="1" smtClean="0">
                <a:latin typeface="Calibri" pitchFamily="34" charset="0"/>
                <a:cs typeface="Calibri" pitchFamily="34" charset="0"/>
              </a:rPr>
              <a:t>Sector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the largest sector, consists of various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physiotherapy areas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pleviperineum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physiotherapy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, more and more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attended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Hand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physiotherapy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orthopedic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/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rheumatologic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traumatic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physiotherapy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dirty="0" err="1">
                <a:latin typeface="Calibri" pitchFamily="34" charset="0"/>
                <a:cs typeface="Calibri" pitchFamily="34" charset="0"/>
              </a:rPr>
              <a:t>adult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pediatric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neurological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physiotherapy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  </a:t>
            </a:r>
            <a:r>
              <a:rPr lang="fr-FR" sz="2400" dirty="0" err="1">
                <a:latin typeface="Calibri" pitchFamily="34" charset="0"/>
                <a:cs typeface="Calibri" pitchFamily="34" charset="0"/>
              </a:rPr>
              <a:t>posturology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Stress training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314369" cy="13208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583" y="1815737"/>
            <a:ext cx="10922486" cy="4682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1.1.3.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Organization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1.1.3.1. 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Activity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Sectors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divided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into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six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sectors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b="1" i="1" dirty="0" err="1" smtClean="0">
                <a:latin typeface="Calibri" pitchFamily="34" charset="0"/>
                <a:cs typeface="Calibri" pitchFamily="34" charset="0"/>
              </a:rPr>
              <a:t>Orthopedic</a:t>
            </a: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i="1" dirty="0" err="1" smtClean="0">
                <a:latin typeface="Calibri" pitchFamily="34" charset="0"/>
                <a:cs typeface="Calibri" pitchFamily="34" charset="0"/>
              </a:rPr>
              <a:t>fitting</a:t>
            </a: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dedicated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to the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manufacturing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of  orthoses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(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trunk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,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thoracic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pelvic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limbs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), of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prostheses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(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pelvic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thoracic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limbs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) and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aids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Speech </a:t>
            </a:r>
            <a:r>
              <a:rPr lang="fr-FR" sz="2400" b="1" i="1" dirty="0" err="1" smtClean="0">
                <a:latin typeface="Calibri" pitchFamily="34" charset="0"/>
                <a:cs typeface="Calibri" pitchFamily="34" charset="0"/>
              </a:rPr>
              <a:t>Therapy</a:t>
            </a: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dedicated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to the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assessment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and management of communication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disorders, language (written or spoken), swallowing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13923" cy="13208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583" y="1907176"/>
            <a:ext cx="11079240" cy="45913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1.1.3.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Organization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1.1.3.1. 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Activity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Sectors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divided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into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six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sectors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Hospitalisation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that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includes twelve beds for all disabilities requiring intensive care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for a faster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recovery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this sector is annexed a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rehabilitation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room including modern rehabilitation equipment (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motomed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and vestibular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rehabilitation chair)</a:t>
            </a: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Acupuncture</a:t>
            </a:r>
            <a:r>
              <a:rPr lang="fr-FR" sz="24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latest in the arsenal therapeutic, acupuncture was introduced less than 2 years ago to correct a lack of diversity in the care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patients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.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52698"/>
            <a:ext cx="10204026" cy="1084216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130" y="1711235"/>
            <a:ext cx="11508379" cy="514676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sz="2800" b="1" dirty="0" smtClean="0"/>
              <a:t>1.1.4 . </a:t>
            </a:r>
            <a:r>
              <a:rPr lang="fr-FR" sz="2800" b="1" dirty="0" err="1" smtClean="0"/>
              <a:t>Space</a:t>
            </a:r>
            <a:r>
              <a:rPr lang="fr-FR" sz="2800" b="1" dirty="0" smtClean="0"/>
              <a:t> Occupation</a:t>
            </a:r>
            <a:endParaRPr lang="fr-FR" sz="2800" b="1" dirty="0" smtClean="0"/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CUPMR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The CUPMR occupies a space of nearly 4000m2 distributed in Ground floor and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400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floor.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fr-FR" sz="16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On the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ground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floor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we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find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reception, the waiting room, the 2 consultation rooms, the electromyography room, and the urodynamic assessment room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Each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room houses the appropriate equipment, intended for its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activity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Separated from this sector is the large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rehabilitation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room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compartmentalised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into pools 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musculoskeletal disorders physiotherapy,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posturology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individual booths, central neurology (paraplegia, stroke, tetraplegia),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balneotherapy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hospitalization with the conveniences of a 2-star hotel, Speech therapy and the annex of the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hospitalization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rehabilitation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room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fr-FR" sz="4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444138"/>
            <a:ext cx="10204026" cy="809896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</a:t>
            </a:r>
            <a:r>
              <a:rPr lang="en-US" sz="3100" b="1" dirty="0" smtClean="0">
                <a:solidFill>
                  <a:srgbClr val="0070C0"/>
                </a:solidFill>
              </a:rPr>
              <a:t>and</a:t>
            </a:r>
            <a:br>
              <a:rPr lang="en-US" sz="3100" b="1" dirty="0" smtClean="0">
                <a:solidFill>
                  <a:srgbClr val="0070C0"/>
                </a:solidFill>
              </a:rPr>
            </a:b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smtClean="0">
                <a:solidFill>
                  <a:srgbClr val="0070C0"/>
                </a:solidFill>
              </a:rPr>
              <a:t>     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>
                <a:solidFill>
                  <a:srgbClr val="0070C0"/>
                </a:solidFill>
              </a:rPr>
              <a:t>Rehabilitation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130" y="1711235"/>
            <a:ext cx="10933613" cy="51467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b="1" dirty="0" smtClean="0"/>
              <a:t>1.1.4 . </a:t>
            </a:r>
            <a:r>
              <a:rPr lang="fr-FR" sz="2400" b="1" dirty="0" err="1" smtClean="0"/>
              <a:t>Space</a:t>
            </a:r>
            <a:r>
              <a:rPr lang="fr-FR" sz="2400" b="1" dirty="0" smtClean="0"/>
              <a:t> Occupation </a:t>
            </a:r>
            <a:endParaRPr lang="fr-FR" sz="2400" b="1" dirty="0" smtClean="0"/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CUPMR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occupies a space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nearly 4000m2 distributed in ground floor and a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400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floor.</a:t>
            </a:r>
            <a:endParaRPr lang="fr-FR" sz="16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Upstairs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there are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areas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perinology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hand rehabilitation, pediatric physiotherapy,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stress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re-training, exercise and functional breathing tests, a physiotherapy room. of the musculoskeletal system, with pulley-therapy cages and individual cabins, two classrooms of which one is small and one larger (capacity of 100 students)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Orthopedic fitting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is separated with the ground reserved for the reception, the waiting room, the measurement room (molding and casting) and that of the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gait training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and the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400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floor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for the orthotic workshop , prostheses, shoes and assistive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devices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fr-FR" sz="4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87383"/>
            <a:ext cx="11144552" cy="1018904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2" y="1619795"/>
            <a:ext cx="10360781" cy="52382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1.1.5.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Human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Resources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 disposes 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human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resources of academic level and high competence that will enable it to fulfill its missions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worthily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4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Doctors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specialists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i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n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MPR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2 of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which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are magistral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22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Physiotherapists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 of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whom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12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had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their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Master and 4 PhD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Orthopedic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technologists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Speech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therapists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6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nurses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Acupuncturists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secretaries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Caregivers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(18)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65760"/>
            <a:ext cx="11209866" cy="1201783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</a:rPr>
              <a:t>1.1. </a:t>
            </a:r>
            <a:r>
              <a:rPr lang="en-US" sz="2800" b="1" dirty="0" smtClean="0">
                <a:solidFill>
                  <a:srgbClr val="0070C0"/>
                </a:solidFill>
              </a:rPr>
              <a:t>University </a:t>
            </a:r>
            <a:r>
              <a:rPr lang="en-US" sz="28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sz="2800" b="1" dirty="0" smtClean="0">
                <a:solidFill>
                  <a:srgbClr val="0070C0"/>
                </a:solidFill>
              </a:rPr>
              <a:t/>
            </a:r>
            <a:br>
              <a:rPr lang="fr-FR" sz="2800" b="1" dirty="0" smtClean="0">
                <a:solidFill>
                  <a:srgbClr val="0070C0"/>
                </a:solidFill>
              </a:rPr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502229"/>
            <a:ext cx="8596668" cy="49638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1.1.6.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Running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operates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according to the principle of participatory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management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Every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agent coming to the service knows that he has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something to achieve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before returning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home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without being the object of particular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control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number of patients per physiotherapist is known (12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 The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number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to supervise by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physiotherapist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supervisor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orthopedi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technologists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supervisor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Speech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therapist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supervisor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fr-FR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132080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</a:rPr>
              <a:t>1.1. </a:t>
            </a:r>
            <a:r>
              <a:rPr lang="en-US" sz="2800" b="1" dirty="0" smtClean="0">
                <a:solidFill>
                  <a:srgbClr val="0070C0"/>
                </a:solidFill>
              </a:rPr>
              <a:t>University </a:t>
            </a:r>
            <a:r>
              <a:rPr lang="en-US" sz="28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sz="2800" b="1" dirty="0" smtClean="0">
                <a:solidFill>
                  <a:srgbClr val="0070C0"/>
                </a:solidFill>
              </a:rPr>
              <a:t/>
            </a:r>
            <a:br>
              <a:rPr lang="fr-FR" sz="2800" b="1" dirty="0" smtClean="0">
                <a:solidFill>
                  <a:srgbClr val="0070C0"/>
                </a:solidFill>
              </a:rPr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645920"/>
            <a:ext cx="9799078" cy="50030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1.1.6.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Running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teams work in the physiotherapy sector (the 1st from 7h to 15h and the 2nd from 13h to 21h) as well as speech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therapists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Any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patient coming to the CUMPR is seen by a doctor who directs him either for explorations or for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care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,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I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n 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intramural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hospitalisation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family meetings are held regularly =&gt; MPR team shares therapeutic project with the family of the hospitalized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person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Monthly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meetings of all service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agents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are held at the beginning of each month to review the activities of the past month and allows each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agent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to know his / her level of progress in the process, his / her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performance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F0"/>
                </a:solidFill>
              </a:rPr>
              <a:t>1.2. Method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460" y="1724297"/>
            <a:ext cx="8596668" cy="449994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This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is a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observational, cross-cutting, descriptive 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method that made it possible to determine the different productions made from January to September 2019.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Areas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exploration that have not been realized for at least 3 months have been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excluded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quantity of achievements is mentioned, but the quality must take into account other parameters that were not the subject of this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study 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INTRODUCTION</a:t>
            </a:r>
            <a:endParaRPr lang="fr-FR" dirty="0"/>
          </a:p>
          <a:p>
            <a:pPr marL="0" indent="0">
              <a:buNone/>
            </a:pPr>
            <a:r>
              <a:rPr lang="fr-FR" b="1" dirty="0" smtClean="0"/>
              <a:t>1. FRAMEWORK AND METHOD</a:t>
            </a:r>
            <a:endParaRPr lang="fr-FR" dirty="0"/>
          </a:p>
          <a:p>
            <a:pPr marL="0" indent="0">
              <a:buNone/>
            </a:pPr>
            <a:r>
              <a:rPr lang="fr-FR" b="1" dirty="0" smtClean="0"/>
              <a:t>2. RESULTS</a:t>
            </a:r>
            <a:endParaRPr lang="fr-FR" dirty="0"/>
          </a:p>
          <a:p>
            <a:pPr marL="0" indent="0">
              <a:buNone/>
            </a:pPr>
            <a:r>
              <a:rPr lang="fr-FR" b="1" dirty="0" smtClean="0"/>
              <a:t>3. DISCUSSION</a:t>
            </a:r>
            <a:endParaRPr lang="fr-FR" dirty="0"/>
          </a:p>
          <a:p>
            <a:r>
              <a:rPr lang="fr-FR" b="1" dirty="0"/>
              <a:t>CONCLUSION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1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2. </a:t>
            </a:r>
            <a:r>
              <a:rPr lang="fr-FR" b="1" dirty="0" err="1" smtClean="0"/>
              <a:t>Results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881051"/>
            <a:ext cx="8596668" cy="41603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400" dirty="0" smtClean="0"/>
              <a:t>2.1.Point </a:t>
            </a:r>
            <a:r>
              <a:rPr lang="fr-FR" sz="2400" dirty="0" smtClean="0"/>
              <a:t>on care </a:t>
            </a:r>
            <a:r>
              <a:rPr lang="fr-FR" sz="2400" dirty="0" err="1" smtClean="0"/>
              <a:t>achievements</a:t>
            </a:r>
            <a:endParaRPr lang="fr-FR" sz="2400" dirty="0" smtClean="0"/>
          </a:p>
          <a:p>
            <a:pPr>
              <a:lnSpc>
                <a:spcPct val="150000"/>
              </a:lnSpc>
              <a:buNone/>
            </a:pPr>
            <a:r>
              <a:rPr lang="fr-FR" sz="2400" dirty="0" smtClean="0"/>
              <a:t>2.2. Point </a:t>
            </a:r>
            <a:r>
              <a:rPr lang="fr-FR" sz="2400" dirty="0" smtClean="0"/>
              <a:t>on training </a:t>
            </a:r>
            <a:r>
              <a:rPr lang="fr-FR" sz="2400" dirty="0" err="1" smtClean="0"/>
              <a:t>achievements</a:t>
            </a:r>
            <a:endParaRPr lang="fr-FR" sz="2400" dirty="0" smtClean="0"/>
          </a:p>
          <a:p>
            <a:pPr>
              <a:lnSpc>
                <a:spcPct val="150000"/>
              </a:lnSpc>
              <a:buNone/>
            </a:pPr>
            <a:r>
              <a:rPr lang="fr-FR" sz="2400" dirty="0" smtClean="0"/>
              <a:t>2.3. Point </a:t>
            </a:r>
            <a:r>
              <a:rPr lang="fr-FR" sz="2400" dirty="0" smtClean="0"/>
              <a:t>on </a:t>
            </a:r>
            <a:r>
              <a:rPr lang="fr-FR" sz="2400" dirty="0" err="1" smtClean="0"/>
              <a:t>research</a:t>
            </a:r>
            <a:r>
              <a:rPr lang="fr-FR" sz="2400" dirty="0" smtClean="0"/>
              <a:t> </a:t>
            </a:r>
            <a:r>
              <a:rPr lang="fr-FR" sz="2400" dirty="0" err="1" smtClean="0"/>
              <a:t>achievements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403" y="2348881"/>
            <a:ext cx="10849205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2.1. 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Care </a:t>
            </a:r>
            <a:r>
              <a:rPr lang="fr-BE" sz="2800" b="1" dirty="0" err="1" smtClean="0">
                <a:solidFill>
                  <a:srgbClr val="0070C0"/>
                </a:solidFill>
                <a:latin typeface="Calibri" pitchFamily="34" charset="0"/>
              </a:rPr>
              <a:t>achievementson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 the 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CUMPR 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of  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CNHU-HKM de Cotonou (</a:t>
            </a:r>
            <a:r>
              <a:rPr lang="fr-BE" sz="2800" b="1" dirty="0" err="1" smtClean="0">
                <a:solidFill>
                  <a:srgbClr val="0070C0"/>
                </a:solidFill>
                <a:latin typeface="Calibri" pitchFamily="34" charset="0"/>
              </a:rPr>
              <a:t>January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 to </a:t>
            </a:r>
            <a:r>
              <a:rPr lang="fr-BE" sz="2800" b="1" dirty="0" err="1" smtClean="0">
                <a:solidFill>
                  <a:srgbClr val="0070C0"/>
                </a:solidFill>
                <a:latin typeface="Calibri" pitchFamily="34" charset="0"/>
              </a:rPr>
              <a:t>September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fr-BE" sz="2800" b="1" dirty="0" smtClean="0">
                <a:solidFill>
                  <a:srgbClr val="0070C0"/>
                </a:solidFill>
                <a:latin typeface="Calibri" pitchFamily="34" charset="0"/>
              </a:rPr>
              <a:t>2019)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527860"/>
              </p:ext>
            </p:extLst>
          </p:nvPr>
        </p:nvGraphicFramePr>
        <p:xfrm>
          <a:off x="2255572" y="5521389"/>
          <a:ext cx="744082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BE" baseline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29087"/>
              </p:ext>
            </p:extLst>
          </p:nvPr>
        </p:nvGraphicFramePr>
        <p:xfrm>
          <a:off x="239347" y="1188724"/>
          <a:ext cx="11617293" cy="5159082"/>
        </p:xfrm>
        <a:graphic>
          <a:graphicData uri="http://schemas.openxmlformats.org/drawingml/2006/table">
            <a:tbl>
              <a:tblPr firstRow="1" firstCol="1" bandRow="1"/>
              <a:tblGrid>
                <a:gridCol w="272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8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7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16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Acts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Doctor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fr-FR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consult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./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working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92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Consultations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Infiltrations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EMG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358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17,04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409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</a:t>
                      </a:r>
                      <a:r>
                        <a:rPr lang="fr-BE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18,30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21,14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17,66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378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469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34,28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442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1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3.643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289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18,94  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433959"/>
              </p:ext>
            </p:extLst>
          </p:nvPr>
        </p:nvGraphicFramePr>
        <p:xfrm>
          <a:off x="618821" y="274321"/>
          <a:ext cx="11233248" cy="888274"/>
        </p:xfrm>
        <a:graphic>
          <a:graphicData uri="http://schemas.openxmlformats.org/drawingml/2006/table">
            <a:tbl>
              <a:tblPr firstRow="1" firstCol="1" bandRow="1"/>
              <a:tblGrid>
                <a:gridCol w="11233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82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</a:t>
                      </a: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 activities conducted during the first three quarters of 2019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BE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68662"/>
              </p:ext>
            </p:extLst>
          </p:nvPr>
        </p:nvGraphicFramePr>
        <p:xfrm>
          <a:off x="888275" y="1058091"/>
          <a:ext cx="9052558" cy="5799911"/>
        </p:xfrm>
        <a:graphic>
          <a:graphicData uri="http://schemas.openxmlformats.org/drawingml/2006/table">
            <a:tbl>
              <a:tblPr firstRow="1" firstCol="1" bandRow="1"/>
              <a:tblGrid>
                <a:gridCol w="179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1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4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Billed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 CFA)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Paid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 CFA)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3.175.600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1.101.000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2.866.400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989.900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3.173.900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1.985.600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4.249.700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564.460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3.801.700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1.167.640</a:t>
                      </a:r>
                      <a:endParaRPr lang="fr-BE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2.939.300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1.238.580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4.159.800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1.675.480</a:t>
                      </a:r>
                      <a:endParaRPr lang="fr-BE" sz="28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3.303.500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1.532.760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9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2.386.400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1.028.860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6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Total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30.056.300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11.284.280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20900"/>
              </p:ext>
            </p:extLst>
          </p:nvPr>
        </p:nvGraphicFramePr>
        <p:xfrm>
          <a:off x="1097280" y="222069"/>
          <a:ext cx="9223193" cy="809897"/>
        </p:xfrm>
        <a:graphic>
          <a:graphicData uri="http://schemas.openxmlformats.org/drawingml/2006/table">
            <a:tbl>
              <a:tblPr firstRow="1" firstCol="1" bandRow="1"/>
              <a:tblGrid>
                <a:gridCol w="922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98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</a:t>
                      </a: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Revenues related to the activities of physicians during the first three quarters of 2019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830121"/>
              </p:ext>
            </p:extLst>
          </p:nvPr>
        </p:nvGraphicFramePr>
        <p:xfrm>
          <a:off x="483325" y="1196754"/>
          <a:ext cx="11181295" cy="4775922"/>
        </p:xfrm>
        <a:graphic>
          <a:graphicData uri="http://schemas.openxmlformats.org/drawingml/2006/table">
            <a:tbl>
              <a:tblPr firstRow="1" firstCol="1" bandRow="1"/>
              <a:tblGrid>
                <a:gridCol w="188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6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32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3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9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00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Physiotherapy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Speech 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therapy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Acupu</a:t>
                      </a: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 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Physio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Sessions/Physio/</a:t>
                      </a: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working</a:t>
                      </a:r>
                      <a:r>
                        <a:rPr lang="fr-FR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Assessment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2.253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5,36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2.365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7,88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2.378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8,28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2.682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9,10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2.560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8,18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Juine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2.152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9,61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2.442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265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2.511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8,13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445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1.876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10,64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BE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255</a:t>
                      </a:r>
                      <a:endParaRPr lang="fr-BE" sz="4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21.219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15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8,55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1.700</a:t>
                      </a:r>
                      <a:endParaRPr lang="fr-B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574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19264"/>
              </p:ext>
            </p:extLst>
          </p:nvPr>
        </p:nvGraphicFramePr>
        <p:xfrm>
          <a:off x="431371" y="274320"/>
          <a:ext cx="11521280" cy="808101"/>
        </p:xfrm>
        <a:graphic>
          <a:graphicData uri="http://schemas.openxmlformats.org/drawingml/2006/table">
            <a:tbl>
              <a:tblPr firstRow="1" firstCol="1" bandRow="1"/>
              <a:tblGrid>
                <a:gridCol w="1152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</a:t>
                      </a:r>
                      <a:r>
                        <a:rPr lang="fr-FR" sz="2000" b="1" u="none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u="none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fr-FR" sz="20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Activities in physiotherapy, speech therapy and ambulatory acupuncture during the first three quarters of 2019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148197"/>
              </p:ext>
            </p:extLst>
          </p:nvPr>
        </p:nvGraphicFramePr>
        <p:xfrm>
          <a:off x="2543606" y="1988840"/>
          <a:ext cx="6336705" cy="3896818"/>
        </p:xfrm>
        <a:graphic>
          <a:graphicData uri="http://schemas.openxmlformats.org/drawingml/2006/table">
            <a:tbl>
              <a:tblPr firstRow="1" firstCol="1" bandRow="1"/>
              <a:tblGrid>
                <a:gridCol w="2888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8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730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Billed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 CFA)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Paid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 </a:t>
                      </a:r>
                      <a:r>
                        <a:rPr lang="fr-F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CFA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14.931.000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3.580.300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15.827.200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3.213.800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16.408.400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4.057.180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16.936.100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2.208.520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18.429.400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5.224.080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13.988.000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5.457.700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16.237.500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5.033.660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14.169.600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5.011.160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16.458.800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3.794.720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143.386.000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37.581.120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728857"/>
              </p:ext>
            </p:extLst>
          </p:nvPr>
        </p:nvGraphicFramePr>
        <p:xfrm>
          <a:off x="380960" y="313509"/>
          <a:ext cx="11233248" cy="1156716"/>
        </p:xfrm>
        <a:graphic>
          <a:graphicData uri="http://schemas.openxmlformats.org/drawingml/2006/table">
            <a:tbl>
              <a:tblPr firstRow="1" firstCol="1" bandRow="1"/>
              <a:tblGrid>
                <a:gridCol w="11233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13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IV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Revenue related to</a:t>
                      </a:r>
                      <a:r>
                        <a:rPr lang="en-US" sz="2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hysiotherapy, speech therapy and ambulatory acupuncture activities during the first three quarters of 2019 </a:t>
                      </a:r>
                      <a:endParaRPr lang="fr-BE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fr-BE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957609"/>
              </p:ext>
            </p:extLst>
          </p:nvPr>
        </p:nvGraphicFramePr>
        <p:xfrm>
          <a:off x="849086" y="1484783"/>
          <a:ext cx="9522824" cy="4320494"/>
        </p:xfrm>
        <a:graphic>
          <a:graphicData uri="http://schemas.openxmlformats.org/drawingml/2006/table">
            <a:tbl>
              <a:tblPr firstRow="1" firstCol="1" bandRow="1"/>
              <a:tblGrid>
                <a:gridCol w="171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9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2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6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1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7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464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Physiotherapy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Speech </a:t>
                      </a: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therapy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Stay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  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45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 </a:t>
                      </a: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Assessment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Patients  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247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</a:t>
                      </a:r>
                      <a:endParaRPr lang="fr-BE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</a:t>
                      </a:r>
                      <a:endParaRPr lang="fr-BE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</a:t>
                      </a:r>
                      <a:endParaRPr lang="fr-BE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BE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258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Total    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2.033    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359                                 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1.749                                 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91                       </a:t>
                      </a:r>
                      <a:endParaRPr lang="fr-BE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33152"/>
              </p:ext>
            </p:extLst>
          </p:nvPr>
        </p:nvGraphicFramePr>
        <p:xfrm>
          <a:off x="953589" y="261258"/>
          <a:ext cx="8895805" cy="782984"/>
        </p:xfrm>
        <a:graphic>
          <a:graphicData uri="http://schemas.openxmlformats.org/drawingml/2006/table">
            <a:tbl>
              <a:tblPr firstRow="1" firstCol="1" bandRow="1"/>
              <a:tblGrid>
                <a:gridCol w="8895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9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Tableau V 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Intra-mural hospitalization activities during the first three quarters of 2019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9829"/>
              </p:ext>
            </p:extLst>
          </p:nvPr>
        </p:nvGraphicFramePr>
        <p:xfrm>
          <a:off x="1528353" y="1554476"/>
          <a:ext cx="7255946" cy="4738418"/>
        </p:xfrm>
        <a:graphic>
          <a:graphicData uri="http://schemas.openxmlformats.org/drawingml/2006/table">
            <a:tbl>
              <a:tblPr firstRow="1" firstCol="1" bandRow="1"/>
              <a:tblGrid>
                <a:gridCol w="2088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7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4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Billed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 CFA)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Paid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(FCFA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4.972.700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590.540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4.419.000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1.037.100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4.483.900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827.980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5.908.100</a:t>
                      </a:r>
                      <a:endParaRPr lang="fr-BE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1.839.760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4.631.000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1.659.180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4.229.000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733.400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5.236.700</a:t>
                      </a:r>
                      <a:endParaRPr lang="fr-BE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1.204.800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6.497.900</a:t>
                      </a:r>
                      <a:endParaRPr lang="fr-BE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2.204.800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4.977.000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2.623.160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67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45.355.300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12.720.720</a:t>
                      </a:r>
                      <a:endParaRPr lang="fr-B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671276"/>
              </p:ext>
            </p:extLst>
          </p:nvPr>
        </p:nvGraphicFramePr>
        <p:xfrm>
          <a:off x="1397726" y="418011"/>
          <a:ext cx="8569234" cy="974372"/>
        </p:xfrm>
        <a:graphic>
          <a:graphicData uri="http://schemas.openxmlformats.org/drawingml/2006/table">
            <a:tbl>
              <a:tblPr firstRow="1" firstCol="1" bandRow="1"/>
              <a:tblGrid>
                <a:gridCol w="8569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74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</a:t>
                      </a:r>
                      <a:r>
                        <a:rPr lang="fr-FR" sz="2400" b="1" u="none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u="none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fr-FR" sz="2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Revenue</a:t>
                      </a:r>
                      <a:r>
                        <a:rPr lang="en-US" sz="2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intramural hospitalization during the first three quarters of 2019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20303"/>
              </p:ext>
            </p:extLst>
          </p:nvPr>
        </p:nvGraphicFramePr>
        <p:xfrm>
          <a:off x="1254035" y="1436909"/>
          <a:ext cx="8595362" cy="4625714"/>
        </p:xfrm>
        <a:graphic>
          <a:graphicData uri="http://schemas.openxmlformats.org/drawingml/2006/table">
            <a:tbl>
              <a:tblPr firstRow="1" firstCol="1" bandRow="1"/>
              <a:tblGrid>
                <a:gridCol w="1697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89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0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Protheses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Orthoses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Podiatry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Paid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CFA)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1.800.300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3.110.175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1.458.500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1.065.000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2.420500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1.035.000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1.238.420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3.437.850</a:t>
                      </a:r>
                      <a:endParaRPr lang="fr-BE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1.794.450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158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79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fr-B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17.360.195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10951"/>
              </p:ext>
            </p:extLst>
          </p:nvPr>
        </p:nvGraphicFramePr>
        <p:xfrm>
          <a:off x="940527" y="444137"/>
          <a:ext cx="9052560" cy="809897"/>
        </p:xfrm>
        <a:graphic>
          <a:graphicData uri="http://schemas.openxmlformats.org/drawingml/2006/table">
            <a:tbl>
              <a:tblPr firstRow="1" firstCol="1" bandRow="1"/>
              <a:tblGrid>
                <a:gridCol w="905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9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</a:t>
                      </a: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Financial revenues and activities of orthopedic fitting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9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267605"/>
              </p:ext>
            </p:extLst>
          </p:nvPr>
        </p:nvGraphicFramePr>
        <p:xfrm>
          <a:off x="623393" y="1124745"/>
          <a:ext cx="8768802" cy="5874970"/>
        </p:xfrm>
        <a:graphic>
          <a:graphicData uri="http://schemas.openxmlformats.org/drawingml/2006/table">
            <a:tbl>
              <a:tblPr firstRow="1" firstCol="1" bandRow="1"/>
              <a:tblGrid>
                <a:gridCol w="254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Observations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Consultations</a:t>
                      </a:r>
                      <a:r>
                        <a:rPr lang="fr-BE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3.643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BE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90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nfiltrations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Electromyography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Sessions</a:t>
                      </a:r>
                      <a:r>
                        <a:rPr lang="fr-BE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physio </a:t>
                      </a:r>
                      <a:r>
                        <a:rPr lang="fr-BE" sz="16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23.252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Speech </a:t>
                      </a: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therapy</a:t>
                      </a:r>
                      <a:r>
                        <a:rPr lang="fr-BE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6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2059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Speech </a:t>
                      </a: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therapy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assessment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Acupunture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sessions </a:t>
                      </a: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lang="fr-BE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574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B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Hospitalisation </a:t>
                      </a:r>
                      <a:r>
                        <a:rPr kumimoji="0" lang="fr-B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  <a:r>
                        <a:rPr kumimoji="0" lang="fr-B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B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performed</a:t>
                      </a:r>
                      <a:endParaRPr kumimoji="0" lang="fr-BE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1749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B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Orthopedic</a:t>
                      </a:r>
                      <a:r>
                        <a:rPr kumimoji="0" lang="fr-B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B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devices</a:t>
                      </a:r>
                      <a:r>
                        <a:rPr kumimoji="0" lang="fr-B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B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  <a:endParaRPr kumimoji="0" lang="fr-BE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255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Including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 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orthoses and </a:t>
                      </a:r>
                      <a:r>
                        <a:rPr lang="fr-BE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fr-BE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protheses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30511"/>
              </p:ext>
            </p:extLst>
          </p:nvPr>
        </p:nvGraphicFramePr>
        <p:xfrm>
          <a:off x="1834284" y="287383"/>
          <a:ext cx="8119614" cy="765366"/>
        </p:xfrm>
        <a:graphic>
          <a:graphicData uri="http://schemas.openxmlformats.org/drawingml/2006/table">
            <a:tbl>
              <a:tblPr firstRow="1" firstCol="1" bandRow="1"/>
              <a:tblGrid>
                <a:gridCol w="811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VIII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summary of CUMPR activities from January to September 2019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735874"/>
          </a:xfrm>
        </p:spPr>
        <p:txBody>
          <a:bodyPr/>
          <a:lstStyle/>
          <a:p>
            <a:pPr algn="just"/>
            <a:r>
              <a:rPr lang="fr-FR" b="1" dirty="0" smtClean="0"/>
              <a:t>Introduct</a:t>
            </a:r>
            <a:r>
              <a:rPr lang="fr-FR" sz="2800" b="1" dirty="0" smtClean="0"/>
              <a:t>i</a:t>
            </a:r>
            <a:r>
              <a:rPr lang="fr-FR" b="1" dirty="0" smtClean="0"/>
              <a:t>on</a:t>
            </a:r>
            <a:r>
              <a:rPr lang="fr-FR" sz="2400" b="1" dirty="0" smtClean="0"/>
              <a:t>1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4849" y="1227908"/>
            <a:ext cx="10311379" cy="563009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endParaRPr lang="fr-FR" dirty="0" smtClean="0"/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Created </a:t>
            </a:r>
            <a:r>
              <a:rPr lang="en-US" sz="2000" dirty="0"/>
              <a:t>in 1962 at the same time as the </a:t>
            </a:r>
            <a:r>
              <a:rPr lang="en-US" sz="2000" dirty="0" smtClean="0"/>
              <a:t>hospital "350 beds", </a:t>
            </a:r>
            <a:r>
              <a:rPr lang="en-US" sz="2000" dirty="0"/>
              <a:t>the unit of </a:t>
            </a:r>
            <a:r>
              <a:rPr lang="en-US" sz="2000" dirty="0" err="1"/>
              <a:t>masso</a:t>
            </a:r>
            <a:r>
              <a:rPr lang="en-US" sz="2000" dirty="0"/>
              <a:t>-physiotherapy originally </a:t>
            </a:r>
            <a:r>
              <a:rPr lang="en-US" sz="2000" dirty="0" smtClean="0"/>
              <a:t>knew </a:t>
            </a:r>
            <a:r>
              <a:rPr lang="en-US" sz="2000" dirty="0"/>
              <a:t>decades of stagnation before beginning its </a:t>
            </a:r>
            <a:r>
              <a:rPr lang="en-US" sz="2000" dirty="0" smtClean="0"/>
              <a:t>rehabilitation </a:t>
            </a:r>
            <a:r>
              <a:rPr lang="en-US" sz="2000" dirty="0"/>
              <a:t>from 1991 </a:t>
            </a:r>
            <a:r>
              <a:rPr lang="en-US" sz="2000" dirty="0" smtClean="0"/>
              <a:t>thanks to </a:t>
            </a:r>
            <a:r>
              <a:rPr lang="en-US" sz="2000" dirty="0"/>
              <a:t>Belgian cooperation.</a:t>
            </a:r>
            <a:endParaRPr lang="fr-FR" sz="2000" dirty="0" smtClean="0"/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After </a:t>
            </a:r>
            <a:r>
              <a:rPr lang="en-US" sz="2000" dirty="0"/>
              <a:t>two decades and 1/2 </a:t>
            </a:r>
            <a:r>
              <a:rPr lang="en-US" sz="2000" dirty="0" smtClean="0"/>
              <a:t>of by step development, </a:t>
            </a:r>
            <a:r>
              <a:rPr lang="en-US" sz="2000" dirty="0"/>
              <a:t>this unit will become today the University Clinic of Physical Medicine and </a:t>
            </a:r>
            <a:r>
              <a:rPr lang="en-US" sz="2000" dirty="0" smtClean="0"/>
              <a:t>Rehabilitation (CUPMR) of the National </a:t>
            </a:r>
            <a:r>
              <a:rPr lang="en-US" sz="2000" dirty="0"/>
              <a:t>Hospital and University </a:t>
            </a:r>
            <a:r>
              <a:rPr lang="en-US" sz="2000" dirty="0" smtClean="0"/>
              <a:t>Centre </a:t>
            </a:r>
            <a:r>
              <a:rPr lang="en-US" sz="2000" dirty="0"/>
              <a:t>Hubert K. </a:t>
            </a:r>
            <a:r>
              <a:rPr lang="en-US" sz="2000" dirty="0" err="1"/>
              <a:t>Maga</a:t>
            </a:r>
            <a:r>
              <a:rPr lang="en-US" sz="2000" dirty="0"/>
              <a:t> (CNHU-HKM).</a:t>
            </a:r>
            <a:r>
              <a:rPr lang="fr-FR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2000" dirty="0" smtClean="0"/>
              <a:t>CUPMR </a:t>
            </a:r>
            <a:r>
              <a:rPr lang="fr-FR" sz="2000" dirty="0" err="1" smtClean="0"/>
              <a:t>currently</a:t>
            </a:r>
            <a:r>
              <a:rPr lang="fr-FR" sz="2000" dirty="0" smtClean="0"/>
              <a:t> </a:t>
            </a:r>
            <a:r>
              <a:rPr lang="fr-FR" sz="2000" dirty="0" err="1" smtClean="0"/>
              <a:t>occupies</a:t>
            </a:r>
            <a:r>
              <a:rPr lang="fr-FR" sz="2000" dirty="0" smtClean="0"/>
              <a:t> a surface of </a:t>
            </a:r>
            <a:r>
              <a:rPr lang="fr-FR" sz="2000" dirty="0" err="1" smtClean="0"/>
              <a:t>almost</a:t>
            </a:r>
            <a:r>
              <a:rPr lang="fr-FR" sz="2000" dirty="0" smtClean="0"/>
              <a:t> 4000m2</a:t>
            </a:r>
          </a:p>
          <a:p>
            <a:pPr algn="just">
              <a:lnSpc>
                <a:spcPct val="150000"/>
              </a:lnSpc>
            </a:pPr>
            <a:r>
              <a:rPr lang="fr-FR" sz="2000" dirty="0" smtClean="0"/>
              <a:t>CUMPR </a:t>
            </a:r>
            <a:r>
              <a:rPr lang="en-US" sz="2000" dirty="0"/>
              <a:t>currently occupies an area of almost 4000m2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CUMPR is </a:t>
            </a:r>
            <a:r>
              <a:rPr lang="en-US" sz="2000" dirty="0" smtClean="0"/>
              <a:t>today a </a:t>
            </a:r>
            <a:r>
              <a:rPr lang="en-US" sz="2000" dirty="0"/>
              <a:t>national and regional reference </a:t>
            </a:r>
            <a:r>
              <a:rPr lang="en-US" sz="2000" dirty="0" err="1" smtClean="0"/>
              <a:t>centre</a:t>
            </a:r>
            <a:r>
              <a:rPr lang="en-US" sz="2000" dirty="0" smtClean="0"/>
              <a:t> </a:t>
            </a:r>
            <a:r>
              <a:rPr lang="en-US" sz="2000" dirty="0"/>
              <a:t>with three missions namely care, training and research</a:t>
            </a:r>
            <a:r>
              <a:rPr lang="fr-FR" sz="2000" dirty="0" smtClean="0"/>
              <a:t>es. </a:t>
            </a:r>
          </a:p>
          <a:p>
            <a:pPr>
              <a:lnSpc>
                <a:spcPct val="150000"/>
              </a:lnSpc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563898"/>
              </p:ext>
            </p:extLst>
          </p:nvPr>
        </p:nvGraphicFramePr>
        <p:xfrm>
          <a:off x="1834283" y="418012"/>
          <a:ext cx="8387927" cy="809897"/>
        </p:xfrm>
        <a:graphic>
          <a:graphicData uri="http://schemas.openxmlformats.org/drawingml/2006/table">
            <a:tbl>
              <a:tblPr firstRow="1" firstCol="1" bandRow="1"/>
              <a:tblGrid>
                <a:gridCol w="8387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9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IX</a:t>
                      </a:r>
                      <a:r>
                        <a:rPr lang="fr-FR" sz="2400" b="1" u="none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Point of CUMPR financial revenue from January to September 2019 according to activities</a:t>
                      </a:r>
                      <a:endParaRPr lang="fr-B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06526"/>
              </p:ext>
            </p:extLst>
          </p:nvPr>
        </p:nvGraphicFramePr>
        <p:xfrm>
          <a:off x="822961" y="1515290"/>
          <a:ext cx="8921446" cy="4310745"/>
        </p:xfrm>
        <a:graphic>
          <a:graphicData uri="http://schemas.openxmlformats.org/drawingml/2006/table">
            <a:tbl>
              <a:tblPr firstRow="1" firstCol="1" bandRow="1"/>
              <a:tblGrid>
                <a:gridCol w="2987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Billed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 CFA)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Paid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(FCFA)</a:t>
                      </a:r>
                      <a:endParaRPr lang="fr-B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</a:t>
                      </a: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activities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30.056.300</a:t>
                      </a:r>
                      <a:endParaRPr lang="fr-BE" sz="2000" dirty="0"/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11.284.280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Outpatient</a:t>
                      </a: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rehabilitation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0070C0"/>
                          </a:solidFill>
                        </a:rPr>
                        <a:t>143.386.000</a:t>
                      </a:r>
                      <a:endParaRPr lang="fr-BE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37.581.120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Intramural</a:t>
                      </a: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Hospitalisation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45.355.300</a:t>
                      </a:r>
                      <a:endParaRPr lang="fr-BE" sz="2000" dirty="0"/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12.720.720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Orthopedic</a:t>
                      </a: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fitting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/>
                        <a:t>17.360.195</a:t>
                      </a:r>
                      <a:endParaRPr lang="fr-BE" sz="2000" dirty="0"/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1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BE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20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236.157.795</a:t>
                      </a:r>
                      <a:endParaRPr lang="fr-BE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</a:t>
                      </a:r>
                      <a:endParaRPr lang="fr-BE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BE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61.586.120</a:t>
                      </a:r>
                      <a:endParaRPr lang="fr-BE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704142"/>
              </p:ext>
            </p:extLst>
          </p:nvPr>
        </p:nvGraphicFramePr>
        <p:xfrm>
          <a:off x="540444" y="0"/>
          <a:ext cx="11233248" cy="1406017"/>
        </p:xfrm>
        <a:graphic>
          <a:graphicData uri="http://schemas.openxmlformats.org/drawingml/2006/table">
            <a:tbl>
              <a:tblPr firstRow="1" firstCol="1" bandRow="1"/>
              <a:tblGrid>
                <a:gridCol w="11233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3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</a:t>
                      </a:r>
                      <a:r>
                        <a:rPr lang="fr-FR" sz="2400" b="1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Different types of pathologies encountered at CUMPR during the first three quarters of 2019</a:t>
                      </a:r>
                      <a:r>
                        <a:rPr lang="fr-F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BE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4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BE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519325"/>
              </p:ext>
            </p:extLst>
          </p:nvPr>
        </p:nvGraphicFramePr>
        <p:xfrm>
          <a:off x="0" y="770708"/>
          <a:ext cx="10946674" cy="6338774"/>
        </p:xfrm>
        <a:graphic>
          <a:graphicData uri="http://schemas.openxmlformats.org/drawingml/2006/table">
            <a:tbl>
              <a:tblPr firstRow="1" firstCol="1" bandRow="1"/>
              <a:tblGrid>
                <a:gridCol w="5314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8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4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8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Spinal </a:t>
                      </a:r>
                      <a:r>
                        <a:rPr lang="fr-BE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diseases</a:t>
                      </a:r>
                      <a:endParaRPr lang="fr-B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52,01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Arthroses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5,47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PAdult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neurological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pathologies</a:t>
                      </a:r>
                      <a:endParaRPr lang="fr-B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407 </a:t>
                      </a:r>
                      <a:r>
                        <a:rPr lang="fr-BE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including</a:t>
                      </a:r>
                      <a:r>
                        <a:rPr lang="fr-BE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182 Stroke case</a:t>
                      </a:r>
                      <a:endParaRPr lang="fr-B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42,98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Bone</a:t>
                      </a:r>
                      <a:r>
                        <a:rPr lang="fr-BE" sz="18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soft tissue damage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fr-B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8,36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Amputations (</a:t>
                      </a:r>
                      <a:r>
                        <a:rPr lang="fr-BE" sz="1800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protheses</a:t>
                      </a:r>
                      <a:r>
                        <a:rPr lang="fr-BE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Child </a:t>
                      </a: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neurological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patholigies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Cerebral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palsy</a:t>
                      </a:r>
                      <a:r>
                        <a:rPr lang="fr-BE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Perineology</a:t>
                      </a:r>
                      <a:endParaRPr lang="fr-B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4,46</a:t>
                      </a:r>
                      <a:endParaRPr lang="fr-BE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0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Lymphœdma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Orthopedic</a:t>
                      </a: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deformities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Pulmonary</a:t>
                      </a: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Pathologies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1,97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Skin </a:t>
                      </a: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lesions</a:t>
                      </a: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burn</a:t>
                      </a: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2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6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2.284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achieved</a:t>
            </a:r>
            <a:r>
              <a:rPr lang="fr-FR" dirty="0" smtClean="0"/>
              <a:t> </a:t>
            </a:r>
            <a:r>
              <a:rPr lang="fr-FR" dirty="0" err="1" smtClean="0"/>
              <a:t>prostheses</a:t>
            </a:r>
            <a:endParaRPr lang="fr-FR" dirty="0"/>
          </a:p>
        </p:txBody>
      </p:sp>
      <p:pic>
        <p:nvPicPr>
          <p:cNvPr id="1026" name="Picture 2" descr="G:\Saved Pictures\IMG_20191025_124326_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Dennis </a:t>
            </a:r>
            <a:r>
              <a:rPr lang="fr-FR" dirty="0" err="1" smtClean="0"/>
              <a:t>Brown’s</a:t>
            </a:r>
            <a:r>
              <a:rPr lang="fr-FR" dirty="0" smtClean="0"/>
              <a:t> </a:t>
            </a:r>
            <a:r>
              <a:rPr lang="fr-FR" dirty="0" err="1" smtClean="0"/>
              <a:t>shoes</a:t>
            </a:r>
            <a:r>
              <a:rPr lang="fr-FR" dirty="0" smtClean="0"/>
              <a:t>, lifter and </a:t>
            </a:r>
            <a:r>
              <a:rPr lang="fr-FR" dirty="0" err="1" smtClean="0"/>
              <a:t>splint</a:t>
            </a:r>
            <a:endParaRPr lang="fr-FR" dirty="0"/>
          </a:p>
        </p:txBody>
      </p:sp>
      <p:pic>
        <p:nvPicPr>
          <p:cNvPr id="1026" name="Picture 2" descr="G:\Saved Pictures\IMG_20191025_124542_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2470" y="2160588"/>
            <a:ext cx="2664822" cy="3881437"/>
          </a:xfrm>
          <a:prstGeom prst="rect">
            <a:avLst/>
          </a:prstGeom>
          <a:noFill/>
        </p:spPr>
      </p:pic>
      <p:pic>
        <p:nvPicPr>
          <p:cNvPr id="1027" name="Picture 3" descr="G:\Saved Pictures\IMG_20191025_124526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515" y="2207622"/>
            <a:ext cx="2860766" cy="3762104"/>
          </a:xfrm>
          <a:prstGeom prst="rect">
            <a:avLst/>
          </a:prstGeom>
          <a:noFill/>
        </p:spPr>
      </p:pic>
      <p:pic>
        <p:nvPicPr>
          <p:cNvPr id="1028" name="Picture 4" descr="G:\Saved Pictures\IMG_20191025_124601_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2606" y="2024743"/>
            <a:ext cx="3004457" cy="4049485"/>
          </a:xfrm>
          <a:prstGeom prst="rect">
            <a:avLst/>
          </a:prstGeom>
          <a:noFill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81066" cy="563444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r-FR" sz="3200" dirty="0" smtClean="0"/>
          </a:p>
          <a:p>
            <a:pPr>
              <a:buNone/>
            </a:pPr>
            <a:endParaRPr lang="fr-FR" sz="3200" dirty="0" smtClean="0"/>
          </a:p>
          <a:p>
            <a:pPr>
              <a:buNone/>
            </a:pPr>
            <a:r>
              <a:rPr lang="fr-FR" sz="3200" dirty="0" smtClean="0">
                <a:solidFill>
                  <a:srgbClr val="0070C0"/>
                </a:solidFill>
              </a:rPr>
              <a:t>2.2. </a:t>
            </a:r>
            <a:r>
              <a:rPr lang="fr-FR" sz="3200" dirty="0" err="1" smtClean="0">
                <a:solidFill>
                  <a:srgbClr val="0070C0"/>
                </a:solidFill>
              </a:rPr>
              <a:t>Teaching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</a:rPr>
              <a:t>achievements</a:t>
            </a:r>
            <a:r>
              <a:rPr lang="fr-FR" sz="3200" dirty="0" smtClean="0">
                <a:solidFill>
                  <a:srgbClr val="0070C0"/>
                </a:solidFill>
              </a:rPr>
              <a:t> at CUMPR </a:t>
            </a:r>
            <a:r>
              <a:rPr lang="fr-FR" sz="3200" dirty="0" err="1" smtClean="0">
                <a:solidFill>
                  <a:srgbClr val="0070C0"/>
                </a:solidFill>
              </a:rPr>
              <a:t>from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</a:rPr>
              <a:t>January</a:t>
            </a:r>
            <a:r>
              <a:rPr lang="fr-FR" sz="3200" dirty="0" smtClean="0">
                <a:solidFill>
                  <a:srgbClr val="0070C0"/>
                </a:solidFill>
              </a:rPr>
              <a:t> to </a:t>
            </a:r>
            <a:r>
              <a:rPr lang="fr-FR" sz="3200" dirty="0" err="1" smtClean="0">
                <a:solidFill>
                  <a:srgbClr val="0070C0"/>
                </a:solidFill>
              </a:rPr>
              <a:t>September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smtClean="0">
                <a:solidFill>
                  <a:srgbClr val="0070C0"/>
                </a:solidFill>
              </a:rPr>
              <a:t>2019 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39634"/>
            <a:ext cx="8596668" cy="1175657"/>
          </a:xfrm>
        </p:spPr>
        <p:txBody>
          <a:bodyPr/>
          <a:lstStyle/>
          <a:p>
            <a:r>
              <a:rPr lang="fr-FR" dirty="0" smtClean="0"/>
              <a:t>2.2. </a:t>
            </a:r>
            <a:r>
              <a:rPr lang="fr-FR" dirty="0" smtClean="0"/>
              <a:t>Training</a:t>
            </a:r>
            <a:r>
              <a:rPr lang="fr-FR" dirty="0" smtClean="0"/>
              <a:t>/</a:t>
            </a:r>
            <a:r>
              <a:rPr lang="fr-FR" dirty="0" err="1" smtClean="0"/>
              <a:t>Teaching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580606"/>
            <a:ext cx="9916643" cy="5277395"/>
          </a:xfrm>
        </p:spPr>
        <p:txBody>
          <a:bodyPr>
            <a:noAutofit/>
          </a:bodyPr>
          <a:lstStyle/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24 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from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the High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School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physio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therapy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benefitted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from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teaching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6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Belgian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strudents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physiotherapy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are  in training at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French students did their practical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training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12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nursing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students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at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INMEs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150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5th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year medical students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6 DES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in PMR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3 DES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pediatric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surgery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2 DES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Neurology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Physiotherapists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and general practitioners in continuing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training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r-FR" sz="28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fr-FR" sz="2800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fr-FR" sz="3200" dirty="0" smtClean="0">
                <a:solidFill>
                  <a:srgbClr val="0070C0"/>
                </a:solidFill>
              </a:rPr>
              <a:t>2.3. </a:t>
            </a:r>
            <a:r>
              <a:rPr lang="fr-FR" sz="3200" dirty="0" err="1" smtClean="0">
                <a:solidFill>
                  <a:srgbClr val="0070C0"/>
                </a:solidFill>
              </a:rPr>
              <a:t>Research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</a:rPr>
              <a:t>achievements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2.3.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achievements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12 </a:t>
            </a:r>
            <a:r>
              <a:rPr lang="fr-FR" sz="2400" dirty="0" smtClean="0"/>
              <a:t>physio </a:t>
            </a:r>
            <a:r>
              <a:rPr lang="fr-FR" sz="2400" dirty="0" err="1" smtClean="0"/>
              <a:t>licenses</a:t>
            </a:r>
            <a:r>
              <a:rPr lang="fr-FR" sz="2400" dirty="0" smtClean="0"/>
              <a:t> </a:t>
            </a:r>
            <a:r>
              <a:rPr lang="fr-FR" sz="2400" dirty="0" err="1" smtClean="0"/>
              <a:t>Memoirs</a:t>
            </a:r>
            <a:endParaRPr lang="fr-FR" sz="2400" dirty="0" smtClean="0"/>
          </a:p>
          <a:p>
            <a:r>
              <a:rPr lang="fr-FR" sz="2400" dirty="0" smtClean="0"/>
              <a:t>4 </a:t>
            </a:r>
            <a:r>
              <a:rPr lang="fr-FR" sz="2400" dirty="0" err="1" smtClean="0"/>
              <a:t>physiotherapy</a:t>
            </a:r>
            <a:r>
              <a:rPr lang="fr-FR" sz="2400" dirty="0" smtClean="0"/>
              <a:t> Master </a:t>
            </a:r>
            <a:r>
              <a:rPr lang="fr-FR" sz="2400" dirty="0" err="1" smtClean="0"/>
              <a:t>Memoirs</a:t>
            </a:r>
            <a:endParaRPr lang="fr-FR" sz="2400" dirty="0" smtClean="0"/>
          </a:p>
          <a:p>
            <a:r>
              <a:rPr lang="fr-FR" sz="2400" dirty="0" smtClean="0"/>
              <a:t>4 </a:t>
            </a:r>
            <a:r>
              <a:rPr lang="fr-FR" sz="2400" dirty="0" smtClean="0"/>
              <a:t>PhD </a:t>
            </a:r>
            <a:r>
              <a:rPr lang="fr-FR" sz="2400" dirty="0" err="1" smtClean="0"/>
              <a:t>Theses</a:t>
            </a:r>
            <a:endParaRPr lang="fr-FR" sz="2400" dirty="0" smtClean="0"/>
          </a:p>
          <a:p>
            <a:r>
              <a:rPr lang="fr-FR" sz="2400" dirty="0" smtClean="0"/>
              <a:t>4 </a:t>
            </a:r>
            <a:r>
              <a:rPr lang="fr-FR" sz="2400" dirty="0" err="1" smtClean="0"/>
              <a:t>published</a:t>
            </a:r>
            <a:r>
              <a:rPr lang="fr-FR" sz="2400" dirty="0" smtClean="0"/>
              <a:t> articles</a:t>
            </a:r>
            <a:endParaRPr lang="fr-FR" sz="2400" dirty="0" smtClean="0"/>
          </a:p>
          <a:p>
            <a:r>
              <a:rPr lang="fr-FR" sz="2400" dirty="0" smtClean="0"/>
              <a:t>12 communications</a:t>
            </a:r>
          </a:p>
          <a:p>
            <a:endParaRPr lang="fr-FR" sz="24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Discussion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3.1. </a:t>
            </a:r>
            <a:r>
              <a:rPr lang="fr-FR" sz="2800" dirty="0" smtClean="0"/>
              <a:t>Care </a:t>
            </a:r>
            <a:r>
              <a:rPr lang="fr-FR" sz="2800" dirty="0" err="1" smtClean="0"/>
              <a:t>achievements</a:t>
            </a:r>
            <a:endParaRPr lang="fr-FR" sz="2800" dirty="0" smtClean="0"/>
          </a:p>
          <a:p>
            <a:pPr>
              <a:buNone/>
            </a:pPr>
            <a:r>
              <a:rPr lang="fr-FR" sz="2800" dirty="0" smtClean="0"/>
              <a:t>3.2. </a:t>
            </a:r>
            <a:r>
              <a:rPr lang="fr-FR" sz="2800" dirty="0" err="1" smtClean="0"/>
              <a:t>Teaching</a:t>
            </a:r>
            <a:r>
              <a:rPr lang="fr-FR" sz="2800" dirty="0" smtClean="0"/>
              <a:t> </a:t>
            </a:r>
            <a:r>
              <a:rPr lang="fr-FR" sz="2800" dirty="0" err="1" smtClean="0"/>
              <a:t>achievements</a:t>
            </a:r>
            <a:endParaRPr lang="fr-FR" sz="2800" dirty="0" smtClean="0"/>
          </a:p>
          <a:p>
            <a:pPr>
              <a:buNone/>
            </a:pPr>
            <a:r>
              <a:rPr lang="fr-FR" sz="2800" dirty="0" smtClean="0"/>
              <a:t>3.3. </a:t>
            </a:r>
            <a:r>
              <a:rPr lang="fr-FR" sz="2800" dirty="0" err="1" smtClean="0"/>
              <a:t>Research</a:t>
            </a:r>
            <a:r>
              <a:rPr lang="fr-FR" sz="2800" dirty="0" smtClean="0"/>
              <a:t> </a:t>
            </a:r>
            <a:r>
              <a:rPr lang="fr-FR" sz="2800" dirty="0" err="1" smtClean="0"/>
              <a:t>achievements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431074"/>
            <a:ext cx="8596668" cy="71845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3.1. </a:t>
            </a:r>
            <a:r>
              <a:rPr lang="fr-FR" dirty="0" smtClean="0">
                <a:solidFill>
                  <a:srgbClr val="0070C0"/>
                </a:solidFill>
              </a:rPr>
              <a:t>Care </a:t>
            </a:r>
            <a:r>
              <a:rPr lang="fr-FR" dirty="0" err="1" smtClean="0">
                <a:solidFill>
                  <a:srgbClr val="0070C0"/>
                </a:solidFill>
              </a:rPr>
              <a:t>achievements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578" y="1227909"/>
            <a:ext cx="10791856" cy="5630091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means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at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are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very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diversified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and of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two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types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Assessment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means</a:t>
            </a:r>
            <a:endParaRPr lang="fr-FR" sz="24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Therapeutic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means</a:t>
            </a:r>
            <a:endParaRPr lang="fr-FR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 smtClean="0"/>
              <a:t>3.1.1. </a:t>
            </a:r>
            <a:r>
              <a:rPr lang="fr-FR" sz="2400" dirty="0" err="1" smtClean="0"/>
              <a:t>Assessment</a:t>
            </a:r>
            <a:r>
              <a:rPr lang="fr-FR" sz="2400" dirty="0" smtClean="0"/>
              <a:t> </a:t>
            </a:r>
            <a:r>
              <a:rPr lang="fr-FR" sz="2400" dirty="0" err="1" smtClean="0"/>
              <a:t>means</a:t>
            </a:r>
            <a:endParaRPr lang="fr-FR" sz="2000" dirty="0" smtClean="0"/>
          </a:p>
          <a:p>
            <a:r>
              <a:rPr lang="en-US" sz="2000" dirty="0" smtClean="0"/>
              <a:t>They are numerous and sophisticated allowing the advanced diagnostics in a modern PRM service, having nothing to envy to the </a:t>
            </a:r>
            <a:r>
              <a:rPr lang="en-US" sz="2000" dirty="0" err="1" smtClean="0"/>
              <a:t>centres</a:t>
            </a:r>
            <a:r>
              <a:rPr lang="en-US" sz="2000" dirty="0" smtClean="0"/>
              <a:t> of the north.</a:t>
            </a:r>
            <a:endParaRPr lang="fr-FR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hey make it possible to explore various types of neuromuscular, </a:t>
            </a:r>
            <a:r>
              <a:rPr lang="en-US" sz="2000" dirty="0" err="1" smtClean="0"/>
              <a:t>urogynecological</a:t>
            </a:r>
            <a:r>
              <a:rPr lang="en-US" sz="2000" dirty="0" smtClean="0"/>
              <a:t> and cardiorespiratory deficiencies….</a:t>
            </a:r>
            <a:endParaRPr lang="fr-FR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The </a:t>
            </a:r>
            <a:r>
              <a:rPr lang="en-US" sz="2000" dirty="0"/>
              <a:t>only problem common to sub-Saharan hospital structures: regular supply of consumables.</a:t>
            </a:r>
            <a:endParaRPr lang="fr-FR" sz="2000" dirty="0" smtClean="0"/>
          </a:p>
          <a:p>
            <a:pPr lvl="1">
              <a:buFont typeface="Wingdings" pitchFamily="2" charset="2"/>
              <a:buChar char="§"/>
            </a:pPr>
            <a:r>
              <a:rPr lang="fr-FR" sz="2000" dirty="0" err="1" smtClean="0"/>
              <a:t>Bringing</a:t>
            </a:r>
            <a:r>
              <a:rPr lang="fr-FR" sz="2000" dirty="0" smtClean="0"/>
              <a:t> back </a:t>
            </a:r>
            <a:r>
              <a:rPr lang="fr-FR" sz="2000" dirty="0" err="1" smtClean="0"/>
              <a:t>thus</a:t>
            </a:r>
            <a:r>
              <a:rPr lang="fr-FR" sz="2000" dirty="0" smtClean="0"/>
              <a:t> the</a:t>
            </a:r>
            <a:r>
              <a:rPr lang="en-US" sz="1800" dirty="0" smtClean="0"/>
              <a:t> </a:t>
            </a:r>
            <a:r>
              <a:rPr lang="en-US" sz="1800" dirty="0"/>
              <a:t>thorny issue of CUMPR's autonomous financial management (all </a:t>
            </a:r>
            <a:r>
              <a:rPr lang="en-US" sz="1800" dirty="0" smtClean="0"/>
              <a:t>the revenues go </a:t>
            </a:r>
            <a:r>
              <a:rPr lang="en-US" sz="1800" dirty="0"/>
              <a:t>into </a:t>
            </a:r>
            <a:r>
              <a:rPr lang="en-US" sz="1800" dirty="0" smtClean="0"/>
              <a:t>the common fund </a:t>
            </a:r>
            <a:r>
              <a:rPr lang="en-US" sz="1800" dirty="0"/>
              <a:t>to support other deficit clinics)</a:t>
            </a:r>
            <a:endParaRPr lang="fr-FR" sz="18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Introduction</a:t>
            </a:r>
            <a:r>
              <a:rPr lang="fr-FR" sz="2400" b="1" dirty="0" smtClean="0"/>
              <a:t>2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750422"/>
            <a:ext cx="8740986" cy="45328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assume this triple mission, it has an organization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including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human resources, technical equipment adapted to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sectorized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services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enabling to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achieve each year products that make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of CUMPR a model of service of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CNHU-HKM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Cotonou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Objective: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Analyze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the management experience of CNHU-HKM University Clinic of Physical Medicine and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Rehabilitation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431074"/>
            <a:ext cx="8596668" cy="71845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3.1. </a:t>
            </a:r>
            <a:r>
              <a:rPr lang="fr-FR" dirty="0" smtClean="0">
                <a:solidFill>
                  <a:srgbClr val="0070C0"/>
                </a:solidFill>
              </a:rPr>
              <a:t>Care </a:t>
            </a:r>
            <a:r>
              <a:rPr lang="fr-FR" dirty="0" err="1" smtClean="0">
                <a:solidFill>
                  <a:srgbClr val="0070C0"/>
                </a:solidFill>
              </a:rPr>
              <a:t>achievements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578" y="1358538"/>
            <a:ext cx="10504473" cy="549946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Means at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are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very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diversified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and of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two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types: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Assessment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means</a:t>
            </a:r>
            <a:endParaRPr lang="fr-FR" sz="24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Therapeutic</a:t>
            </a:r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  <a:cs typeface="Calibri" pitchFamily="34" charset="0"/>
              </a:rPr>
              <a:t>means</a:t>
            </a:r>
            <a:endParaRPr lang="fr-FR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800" dirty="0" smtClean="0"/>
              <a:t>3.1.2. </a:t>
            </a:r>
            <a:r>
              <a:rPr lang="fr-FR" sz="2400" dirty="0" err="1" smtClean="0"/>
              <a:t>Therapeutic</a:t>
            </a:r>
            <a:r>
              <a:rPr lang="fr-FR" sz="2400" dirty="0" smtClean="0"/>
              <a:t> </a:t>
            </a:r>
            <a:r>
              <a:rPr lang="fr-FR" sz="2400" dirty="0" err="1" smtClean="0"/>
              <a:t>means</a:t>
            </a:r>
            <a:endParaRPr lang="fr-FR" sz="2400" dirty="0" smtClean="0"/>
          </a:p>
          <a:p>
            <a:pPr>
              <a:buNone/>
            </a:pPr>
            <a:endParaRPr lang="fr-FR" sz="20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They </a:t>
            </a:r>
            <a:r>
              <a:rPr lang="en-US" sz="2400" dirty="0"/>
              <a:t>are also </a:t>
            </a:r>
            <a:r>
              <a:rPr lang="en-US" sz="2400" dirty="0" smtClean="0"/>
              <a:t>various diverse </a:t>
            </a:r>
            <a:r>
              <a:rPr lang="en-US" sz="2400" dirty="0"/>
              <a:t>and sophisticated, allowing the management of all kinds of neurological, muscular, traumatic, rheumatologic, </a:t>
            </a:r>
            <a:r>
              <a:rPr lang="en-US" sz="2400" dirty="0" err="1"/>
              <a:t>urogynecological</a:t>
            </a:r>
            <a:r>
              <a:rPr lang="en-US" sz="2400" dirty="0"/>
              <a:t>, respiratory deficiencies ... all the field covered by the </a:t>
            </a:r>
            <a:r>
              <a:rPr lang="en-US" sz="2400" dirty="0" smtClean="0"/>
              <a:t>PMR </a:t>
            </a:r>
            <a:r>
              <a:rPr lang="en-US" sz="2400" dirty="0"/>
              <a:t>as a whole</a:t>
            </a:r>
            <a:r>
              <a:rPr lang="en-US" sz="2400" dirty="0" smtClean="0"/>
              <a:t>.</a:t>
            </a:r>
            <a:endParaRPr lang="fr-FR" sz="24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/>
              <a:t>However, two therapeutic means are lacking (Occupational Therapy and Cardiac Rehabilitation)</a:t>
            </a:r>
            <a:endParaRPr lang="fr-FR" sz="2400" dirty="0" smtClean="0"/>
          </a:p>
          <a:p>
            <a:pPr>
              <a:buFont typeface="Wingdings" pitchFamily="2" charset="2"/>
              <a:buChar char="§"/>
            </a:pPr>
            <a:endParaRPr lang="fr-FR" sz="24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431074"/>
            <a:ext cx="8596668" cy="71845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3.1. </a:t>
            </a:r>
            <a:r>
              <a:rPr lang="fr-FR" dirty="0" smtClean="0">
                <a:solidFill>
                  <a:srgbClr val="0070C0"/>
                </a:solidFill>
              </a:rPr>
              <a:t>Care </a:t>
            </a:r>
            <a:r>
              <a:rPr lang="fr-FR" dirty="0" err="1" smtClean="0">
                <a:solidFill>
                  <a:srgbClr val="0070C0"/>
                </a:solidFill>
              </a:rPr>
              <a:t>achievements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578" y="1358538"/>
            <a:ext cx="10504473" cy="549946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Means at CUMPR are very diversified and of two types: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Assessment means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Therapeutic means</a:t>
            </a:r>
          </a:p>
          <a:p>
            <a:r>
              <a:rPr lang="fr-FR" sz="2800" dirty="0" smtClean="0"/>
              <a:t>3.1.3</a:t>
            </a:r>
            <a:r>
              <a:rPr lang="fr-FR" sz="2800" dirty="0" smtClean="0"/>
              <a:t>. </a:t>
            </a:r>
            <a:r>
              <a:rPr lang="fr-FR" sz="2400" dirty="0" err="1" smtClean="0"/>
              <a:t>Achievements</a:t>
            </a:r>
            <a:r>
              <a:rPr lang="fr-FR" sz="2400" dirty="0" smtClean="0"/>
              <a:t> of the first 3 </a:t>
            </a:r>
            <a:r>
              <a:rPr lang="fr-FR" sz="2400" dirty="0" err="1" smtClean="0"/>
              <a:t>quarters</a:t>
            </a:r>
            <a:endParaRPr lang="fr-FR" sz="2400" dirty="0" smtClean="0"/>
          </a:p>
          <a:p>
            <a:pPr>
              <a:buNone/>
            </a:pPr>
            <a:endParaRPr lang="fr-FR" sz="20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They </a:t>
            </a:r>
            <a:r>
              <a:rPr lang="en-US" sz="2400" dirty="0"/>
              <a:t>are important both in their workforce and in the </a:t>
            </a:r>
            <a:r>
              <a:rPr lang="en-US" sz="2400" dirty="0" smtClean="0"/>
              <a:t>generated revenue enabling CUMPR </a:t>
            </a:r>
            <a:r>
              <a:rPr lang="en-US" sz="2400" dirty="0"/>
              <a:t>to be one of the locomotives of CNHU HKM.</a:t>
            </a:r>
            <a:endParaRPr lang="fr-FR" sz="24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Monthly </a:t>
            </a:r>
            <a:r>
              <a:rPr lang="en-US" sz="2400" dirty="0"/>
              <a:t>revenues are on average 22 million CFA </a:t>
            </a:r>
            <a:endParaRPr lang="en-US" sz="24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Let </a:t>
            </a:r>
            <a:r>
              <a:rPr lang="en-US" sz="2400" dirty="0"/>
              <a:t>us note, however, the big gap between the </a:t>
            </a:r>
            <a:r>
              <a:rPr lang="en-US" sz="2400" dirty="0" smtClean="0"/>
              <a:t>billed revenues and </a:t>
            </a:r>
            <a:r>
              <a:rPr lang="en-US" sz="2400" dirty="0"/>
              <a:t>the collected </a:t>
            </a:r>
            <a:r>
              <a:rPr lang="en-US" sz="2400" dirty="0" smtClean="0"/>
              <a:t>revenues </a:t>
            </a:r>
            <a:r>
              <a:rPr lang="en-US" sz="2400" dirty="0"/>
              <a:t>(problem of payment of care </a:t>
            </a:r>
            <a:r>
              <a:rPr lang="en-US" sz="2400" dirty="0" smtClean="0"/>
              <a:t>in </a:t>
            </a:r>
            <a:r>
              <a:rPr lang="en-US" sz="2400" dirty="0"/>
              <a:t>developing countries!)</a:t>
            </a:r>
            <a:endParaRPr lang="fr-FR" sz="2400" dirty="0" smtClean="0"/>
          </a:p>
          <a:p>
            <a:pPr>
              <a:buFont typeface="Wingdings" pitchFamily="2" charset="2"/>
              <a:buChar char="§"/>
            </a:pPr>
            <a:endParaRPr lang="fr-FR" sz="24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9383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3.2. </a:t>
            </a:r>
            <a:r>
              <a:rPr lang="fr-FR" dirty="0" err="1" smtClean="0">
                <a:solidFill>
                  <a:srgbClr val="0070C0"/>
                </a:solidFill>
              </a:rPr>
              <a:t>Teachin</a:t>
            </a:r>
            <a:r>
              <a:rPr lang="fr-FR" dirty="0" err="1" smtClean="0">
                <a:solidFill>
                  <a:srgbClr val="0070C0"/>
                </a:solidFill>
              </a:rPr>
              <a:t>g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achievements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672047"/>
            <a:ext cx="8596668" cy="43693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Learners </a:t>
            </a:r>
            <a:r>
              <a:rPr lang="en-US" sz="2400" dirty="0"/>
              <a:t>supervised within the CUPMR are of several levels and specialties</a:t>
            </a:r>
            <a:endParaRPr lang="fr-FR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reflects the quality of the human resources </a:t>
            </a:r>
            <a:r>
              <a:rPr lang="en-US" sz="2400" dirty="0" smtClean="0"/>
              <a:t>that </a:t>
            </a:r>
            <a:r>
              <a:rPr lang="en-US" sz="2400" dirty="0"/>
              <a:t>work there</a:t>
            </a:r>
            <a:endParaRPr lang="fr-FR" sz="2400" dirty="0" smtClean="0"/>
          </a:p>
          <a:p>
            <a:r>
              <a:rPr lang="fr-FR" sz="2400" dirty="0" smtClean="0"/>
              <a:t>Th</a:t>
            </a:r>
            <a:r>
              <a:rPr lang="fr-FR" sz="2400" dirty="0" smtClean="0"/>
              <a:t>e </a:t>
            </a:r>
            <a:r>
              <a:rPr lang="fr-FR" sz="2400" dirty="0" err="1" smtClean="0"/>
              <a:t>start</a:t>
            </a:r>
            <a:r>
              <a:rPr lang="fr-FR" sz="2400" dirty="0" smtClean="0"/>
              <a:t> of the DES PMR </a:t>
            </a:r>
            <a:r>
              <a:rPr lang="en-US" sz="2400" dirty="0" smtClean="0"/>
              <a:t>for </a:t>
            </a:r>
            <a:r>
              <a:rPr lang="en-US" sz="2400" dirty="0"/>
              <a:t>3 years gives </a:t>
            </a:r>
            <a:r>
              <a:rPr lang="en-US" sz="2400" dirty="0" smtClean="0"/>
              <a:t>an </a:t>
            </a:r>
            <a:r>
              <a:rPr lang="en-US" sz="2400" dirty="0"/>
              <a:t>illustration and allows to have every day a presence of learner in the </a:t>
            </a:r>
            <a:r>
              <a:rPr lang="en-US" sz="2400" dirty="0" smtClean="0"/>
              <a:t>clinic</a:t>
            </a:r>
            <a:endParaRPr lang="fr-FR" sz="2400" dirty="0" smtClean="0"/>
          </a:p>
          <a:p>
            <a:r>
              <a:rPr lang="en-US" sz="2400" dirty="0"/>
              <a:t>The </a:t>
            </a:r>
            <a:r>
              <a:rPr lang="en-US" sz="2400" dirty="0"/>
              <a:t>presence of Belgian, French and Canadian students gives it an international dimension.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3.3. </a:t>
            </a:r>
            <a:r>
              <a:rPr lang="fr-FR" dirty="0" err="1" smtClean="0">
                <a:solidFill>
                  <a:srgbClr val="0070C0"/>
                </a:solidFill>
              </a:rPr>
              <a:t>Research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achievements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Scientific </a:t>
            </a:r>
            <a:r>
              <a:rPr lang="en-US" sz="2400" dirty="0"/>
              <a:t>productions, though minimal, testify </a:t>
            </a:r>
            <a:r>
              <a:rPr lang="en-US" sz="2400" dirty="0" smtClean="0"/>
              <a:t>the research vitality</a:t>
            </a:r>
            <a:endParaRPr lang="fr-FR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It is </a:t>
            </a:r>
            <a:r>
              <a:rPr lang="en-US" sz="2400" dirty="0"/>
              <a:t>certain that with the end of the academic year, </a:t>
            </a:r>
            <a:r>
              <a:rPr lang="en-US" sz="2400" dirty="0" smtClean="0"/>
              <a:t>scientific </a:t>
            </a:r>
            <a:r>
              <a:rPr lang="en-US" sz="2400" dirty="0"/>
              <a:t>productions will </a:t>
            </a:r>
            <a:r>
              <a:rPr lang="en-US" sz="2400" dirty="0" smtClean="0"/>
              <a:t>increase thanks </a:t>
            </a:r>
            <a:r>
              <a:rPr lang="en-US" sz="2400" dirty="0"/>
              <a:t>to the </a:t>
            </a:r>
            <a:r>
              <a:rPr lang="en-US" sz="2400" dirty="0" smtClean="0"/>
              <a:t>grouped theses </a:t>
            </a:r>
            <a:r>
              <a:rPr lang="en-US" sz="2400" dirty="0"/>
              <a:t>and </a:t>
            </a:r>
            <a:r>
              <a:rPr lang="en-US" sz="2400" dirty="0" smtClean="0"/>
              <a:t>memoirs defenses </a:t>
            </a:r>
            <a:r>
              <a:rPr lang="en-US" sz="2400" dirty="0"/>
              <a:t>organized by the </a:t>
            </a:r>
            <a:r>
              <a:rPr lang="en-US" sz="2400" dirty="0" smtClean="0"/>
              <a:t>FHS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6503"/>
          </a:xfrm>
        </p:spPr>
        <p:txBody>
          <a:bodyPr/>
          <a:lstStyle/>
          <a:p>
            <a:r>
              <a:rPr lang="fr-FR" b="1" dirty="0" smtClean="0"/>
              <a:t>Conclusion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658983"/>
            <a:ext cx="8596668" cy="4650376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CUMPR </a:t>
            </a:r>
            <a:r>
              <a:rPr lang="en-US" sz="2000" dirty="0" err="1" smtClean="0"/>
              <a:t>Cotonou</a:t>
            </a:r>
            <a:r>
              <a:rPr lang="en-US" sz="2000" dirty="0" smtClean="0"/>
              <a:t> </a:t>
            </a:r>
            <a:r>
              <a:rPr lang="en-US" sz="2000" dirty="0"/>
              <a:t>is a modern rehabilitation service with high-level assessment and therapeutic </a:t>
            </a:r>
            <a:r>
              <a:rPr lang="en-US" sz="2000" dirty="0" smtClean="0"/>
              <a:t>resources</a:t>
            </a:r>
            <a:r>
              <a:rPr lang="fr-FR" sz="2000" dirty="0" smtClean="0"/>
              <a:t> </a:t>
            </a:r>
            <a:endParaRPr lang="fr-FR" sz="2000" dirty="0" smtClean="0"/>
          </a:p>
          <a:p>
            <a:r>
              <a:rPr lang="en-US" sz="2000" dirty="0" smtClean="0"/>
              <a:t>It </a:t>
            </a:r>
            <a:r>
              <a:rPr lang="en-US" sz="2000" dirty="0"/>
              <a:t>has a structured organization, a vision and shared missions, and competent and diversified human </a:t>
            </a:r>
            <a:r>
              <a:rPr lang="en-US" sz="2000" dirty="0" smtClean="0"/>
              <a:t>resources enabling it to be risen at the </a:t>
            </a:r>
            <a:r>
              <a:rPr lang="en-US" sz="2000" dirty="0"/>
              <a:t>level </a:t>
            </a:r>
            <a:r>
              <a:rPr lang="en-US" sz="2000" dirty="0" smtClean="0"/>
              <a:t>of </a:t>
            </a:r>
            <a:r>
              <a:rPr lang="en-US" sz="2000" dirty="0"/>
              <a:t>excellence in rehabilitation in the sub-Saharan region.</a:t>
            </a:r>
            <a:endParaRPr lang="fr-FR" sz="2000" dirty="0" smtClean="0"/>
          </a:p>
          <a:p>
            <a:r>
              <a:rPr lang="fr-FR" sz="2000" dirty="0" err="1" smtClean="0"/>
              <a:t>However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a </a:t>
            </a:r>
            <a:r>
              <a:rPr lang="fr-FR" sz="2000" dirty="0" err="1" smtClean="0"/>
              <a:t>lack</a:t>
            </a:r>
            <a:r>
              <a:rPr lang="fr-FR" sz="2000" dirty="0" smtClean="0"/>
              <a:t> of </a:t>
            </a:r>
            <a:r>
              <a:rPr lang="fr-FR" sz="2000" dirty="0" err="1" smtClean="0"/>
              <a:t>some</a:t>
            </a:r>
            <a:r>
              <a:rPr lang="fr-FR" sz="2000" dirty="0" smtClean="0"/>
              <a:t> r</a:t>
            </a:r>
            <a:r>
              <a:rPr lang="en-US" sz="2000" dirty="0" err="1" smtClean="0"/>
              <a:t>ehabilitation</a:t>
            </a:r>
            <a:r>
              <a:rPr lang="en-US" sz="2000" dirty="0" smtClean="0"/>
              <a:t> professionals in the </a:t>
            </a:r>
            <a:r>
              <a:rPr lang="en-US" sz="2000" dirty="0"/>
              <a:t>rehabilitation team</a:t>
            </a:r>
            <a:endParaRPr lang="fr-FR" sz="2000" dirty="0" smtClean="0"/>
          </a:p>
          <a:p>
            <a:r>
              <a:rPr lang="en-US" sz="2000" dirty="0" smtClean="0"/>
              <a:t>Nevertheless</a:t>
            </a:r>
            <a:r>
              <a:rPr lang="en-US" sz="2000" dirty="0"/>
              <a:t>, the objective of certification by 2021 shared by the management of the CNHU as well as by the staff of the clinic, allows to keep </a:t>
            </a:r>
            <a:r>
              <a:rPr lang="en-US" sz="2000" dirty="0" smtClean="0"/>
              <a:t>hope that problems </a:t>
            </a:r>
            <a:r>
              <a:rPr lang="en-US" sz="2000" dirty="0"/>
              <a:t>that prevent its full </a:t>
            </a:r>
            <a:r>
              <a:rPr lang="en-US" sz="2000" dirty="0" smtClean="0"/>
              <a:t>development will be solved.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lgerian" pitchFamily="82" charset="0"/>
              </a:rPr>
              <a:t>THANK YOU FOR YOUR </a:t>
            </a:r>
            <a:r>
              <a:rPr lang="fr-FR" dirty="0" smtClean="0">
                <a:latin typeface="Algerian" pitchFamily="82" charset="0"/>
              </a:rPr>
              <a:t>attention</a:t>
            </a:r>
            <a:endParaRPr lang="fr-FR" dirty="0">
              <a:latin typeface="Algerian" pitchFamily="8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6" name="Picture 2" descr="C:\Users\HP\Pictures\104NIKON\DSCN12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1862" y="1907178"/>
            <a:ext cx="7262949" cy="4526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09006"/>
            <a:ext cx="8596668" cy="692331"/>
          </a:xfrm>
        </p:spPr>
        <p:txBody>
          <a:bodyPr>
            <a:normAutofit/>
          </a:bodyPr>
          <a:lstStyle/>
          <a:p>
            <a:r>
              <a:rPr lang="fr-FR" dirty="0" smtClean="0"/>
              <a:t>1. Framework and Method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9633" y="1162594"/>
            <a:ext cx="10946675" cy="56954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1.1.  University </a:t>
            </a:r>
            <a:r>
              <a:rPr lang="fr-FR" sz="2400" b="1" dirty="0" err="1" smtClean="0">
                <a:solidFill>
                  <a:srgbClr val="0070C0"/>
                </a:solidFill>
              </a:rPr>
              <a:t>Clinic</a:t>
            </a:r>
            <a:r>
              <a:rPr lang="fr-FR" sz="2400" b="1" dirty="0" smtClean="0">
                <a:solidFill>
                  <a:srgbClr val="0070C0"/>
                </a:solidFill>
              </a:rPr>
              <a:t> of Physical </a:t>
            </a:r>
            <a:r>
              <a:rPr lang="fr-FR" sz="2400" b="1" dirty="0" err="1" smtClean="0">
                <a:solidFill>
                  <a:srgbClr val="0070C0"/>
                </a:solidFill>
              </a:rPr>
              <a:t>Medicine</a:t>
            </a:r>
            <a:r>
              <a:rPr lang="fr-FR" sz="2400" b="1" dirty="0" smtClean="0">
                <a:solidFill>
                  <a:srgbClr val="0070C0"/>
                </a:solidFill>
              </a:rPr>
              <a:t> and </a:t>
            </a:r>
            <a:r>
              <a:rPr lang="fr-FR" sz="2400" b="1" dirty="0" err="1" smtClean="0">
                <a:solidFill>
                  <a:srgbClr val="0070C0"/>
                </a:solidFill>
              </a:rPr>
              <a:t>Rehabilitation</a:t>
            </a:r>
            <a:r>
              <a:rPr lang="fr-FR" sz="2400" b="1" dirty="0" smtClean="0">
                <a:solidFill>
                  <a:srgbClr val="0070C0"/>
                </a:solidFill>
              </a:rPr>
              <a:t> 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University Clinic of Physical Medicine and Rehabilitation (CUMPR) is one of 24 university clinics at the Hubert K.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Maga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National University Hospital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Centre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CNHU-HKM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CNHU HKM =  first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hospital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university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centre of Benin.</a:t>
            </a: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Establishment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at the top of the health pyramid, located in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Cotonou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(economic capital of Benin)</a:t>
            </a: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Serves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as a national reference in all areas except respiratory and psychiatric diseases</a:t>
            </a: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Endowed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with an autonomy of management ensured by a management committee having at its head a Director General appointed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by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tne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Council of Ministers,</a:t>
            </a: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Gestion contrôlée par un conseil  d’administration de 7 membres dirigé par le directeur du cabinet du ministre de la Santé A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Management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controlled by a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board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Directors of 7 members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led by the Director of the Office of the Minister of Health</a:t>
            </a:r>
            <a:endParaRPr lang="fr-FR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25649" cy="1320800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sz="3100" b="1" dirty="0" smtClean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fr-FR" sz="3200" b="1" dirty="0" smtClean="0">
                <a:latin typeface="Calibri" pitchFamily="34" charset="0"/>
                <a:cs typeface="Calibri" pitchFamily="34" charset="0"/>
              </a:rPr>
              <a:t>1.1.1. Vision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 Vision of the CUMPR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Responsibles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offer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quality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services to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every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user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Vision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desired by staff as a whole and expressed during EMP training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Vision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also wanted by the management who wished to commit the CUMPR in the process of certification by 2021, CUMPR being the establishment which makes its pride</a:t>
            </a:r>
            <a:endParaRPr lang="fr-F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78792" cy="957943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 </a:t>
            </a:r>
            <a:br>
              <a:rPr lang="en-US" sz="3100" b="1" dirty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2" y="1724298"/>
            <a:ext cx="10804919" cy="51337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1.1.2. Mission</a:t>
            </a:r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CUMPR  has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three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missions: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Care Mission: Provide quality care to any patient in care at the CUMPR (in all areas of disability where it provides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services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Teaching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Mission: </a:t>
            </a: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Teaching mission: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CUMPR provides practical training for undergraduate and masters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students in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physiotherapy at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the”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Ecole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Supérieure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Physiothérapie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(ESK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)”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of the Faculty of Health Sciences (FSS) of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Cotonou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, students of the Physiotherapy Schools of Belgium, France and of Canada and nursing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students</a:t>
            </a: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provides training for 5th year medical students,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 DES PMR,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Neurology and Pediatric Surgery and continuing education for doctors and physiotherapists (Benin and elsewhere)</a:t>
            </a: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fr-FR" sz="22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78792" cy="1320800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>
                <a:solidFill>
                  <a:srgbClr val="0070C0"/>
                </a:solidFill>
              </a:rPr>
              <a:t>1.1. </a:t>
            </a:r>
            <a:r>
              <a:rPr lang="en-US" sz="3100" b="1" dirty="0" smtClean="0">
                <a:solidFill>
                  <a:srgbClr val="0070C0"/>
                </a:solidFill>
              </a:rPr>
              <a:t>University </a:t>
            </a:r>
            <a:r>
              <a:rPr lang="en-US" sz="31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1907176"/>
            <a:ext cx="10125650" cy="49508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1.1.2. Mission</a:t>
            </a:r>
          </a:p>
          <a:p>
            <a:pPr>
              <a:buNone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 CUMPR  Has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three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missions: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Research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Mission: Conduct research in all areas of health, environment, culture and society related to impairments, activity limitations and participation restrictions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Publications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Theses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and dissertations directions </a:t>
            </a:r>
          </a:p>
          <a:p>
            <a:pPr>
              <a:buFontTx/>
              <a:buChar char="-"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57169" cy="132080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</a:rPr>
              <a:t>1.1. </a:t>
            </a:r>
            <a:r>
              <a:rPr lang="en-US" sz="2800" b="1" dirty="0" smtClean="0">
                <a:solidFill>
                  <a:srgbClr val="0070C0"/>
                </a:solidFill>
              </a:rPr>
              <a:t>University </a:t>
            </a:r>
            <a:r>
              <a:rPr lang="en-US" sz="2800" b="1" dirty="0">
                <a:solidFill>
                  <a:srgbClr val="0070C0"/>
                </a:solidFill>
              </a:rPr>
              <a:t>Clinic of Physical Medicine and Rehabilitation </a:t>
            </a:r>
            <a:r>
              <a:rPr lang="fr-FR" sz="2800" b="1" dirty="0" smtClean="0">
                <a:solidFill>
                  <a:srgbClr val="0070C0"/>
                </a:solidFill>
              </a:rPr>
              <a:t/>
            </a:r>
            <a:br>
              <a:rPr lang="fr-FR" sz="2800" b="1" dirty="0" smtClean="0">
                <a:solidFill>
                  <a:srgbClr val="0070C0"/>
                </a:solidFill>
              </a:rPr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584" y="1933304"/>
            <a:ext cx="10243216" cy="47679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1.1.3.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Organization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CUMPR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has an organization chart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composed of  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head of the clinic, his deputy, the doctor in charge of hospitalization and the regulation of the care and the 4 supervisors (morning ambulatory care, afternoon ambulatory care, Hospitalization, and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orthopedic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fiiting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coordination usually meets every 15 days to discuss all the problems of the clinic and exceptionally 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request as needed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1257</TotalTime>
  <Words>3030</Words>
  <Application>Microsoft Office PowerPoint</Application>
  <PresentationFormat>Grand écran</PresentationFormat>
  <Paragraphs>732</Paragraphs>
  <Slides>45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Algerian</vt:lpstr>
      <vt:lpstr>Arial</vt:lpstr>
      <vt:lpstr>Calibri</vt:lpstr>
      <vt:lpstr>Times New Roman</vt:lpstr>
      <vt:lpstr>Trebuchet MS</vt:lpstr>
      <vt:lpstr>Wingdings</vt:lpstr>
      <vt:lpstr>Wingdings 3</vt:lpstr>
      <vt:lpstr>Facette</vt:lpstr>
      <vt:lpstr>EXPERIENCE IN MANAGING THE UNIVERSITY CLINIC OF PHYSICAL AND REHABILITATION MEDICINE OF CNHU HKM DE COTONOU </vt:lpstr>
      <vt:lpstr>PLAN</vt:lpstr>
      <vt:lpstr>Introduction1</vt:lpstr>
      <vt:lpstr>Introduction2</vt:lpstr>
      <vt:lpstr>1. Framework and Method</vt:lpstr>
      <vt:lpstr>1.1. University Clinic of Physical Medicine and Rehabilitation   </vt:lpstr>
      <vt:lpstr>1.1.University Clinic of Physical Medicine and Rehabilitation    </vt:lpstr>
      <vt:lpstr>1.1. University Clinic of Physical Medicine and Rehabilitation  </vt:lpstr>
      <vt:lpstr>1.1. University Clinic of Physical Medicine and Rehabilitation  </vt:lpstr>
      <vt:lpstr>1.1. University Clinic of Physical Medicine and Rehabilitation   </vt:lpstr>
      <vt:lpstr>1.1. University Clinic of Physical Medicine and Rehabilitation      </vt:lpstr>
      <vt:lpstr>1.1. University Clinic of Physical Medicine and Rehabilitation  </vt:lpstr>
      <vt:lpstr>1.1. University Clinic of Physical Medicine and Rehabilitation  </vt:lpstr>
      <vt:lpstr>1.1. University Clinic of Physical Medicine and Rehabilitation  </vt:lpstr>
      <vt:lpstr>1.1. University Clinic of Physical Medicine and        Rehabilitation  </vt:lpstr>
      <vt:lpstr>1.1. University Clinic of Physical Medicine and Rehabilitation  </vt:lpstr>
      <vt:lpstr>1.1. University Clinic of Physical Medicine and Rehabilitation  </vt:lpstr>
      <vt:lpstr>1.1. University Clinic of Physical Medicine and Rehabilitation  </vt:lpstr>
      <vt:lpstr>1.2. Method</vt:lpstr>
      <vt:lpstr>2. Results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Some achieved prostheses</vt:lpstr>
      <vt:lpstr>Dennis Brown’s shoes, lifter and splint</vt:lpstr>
      <vt:lpstr>Présentation PowerPoint</vt:lpstr>
      <vt:lpstr>2.2. Training/Teaching</vt:lpstr>
      <vt:lpstr>Présentation PowerPoint</vt:lpstr>
      <vt:lpstr>2.3. Research achievements</vt:lpstr>
      <vt:lpstr>3. Discussion</vt:lpstr>
      <vt:lpstr>3.1. Care achievements </vt:lpstr>
      <vt:lpstr>3.1. Care achievements </vt:lpstr>
      <vt:lpstr>3.1. Care achievements </vt:lpstr>
      <vt:lpstr>3.2. Teaching achievements </vt:lpstr>
      <vt:lpstr>3.3. Research achievements</vt:lpstr>
      <vt:lpstr>Conclusion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DE GESTION DE LA CLINIQUE UNIVERSITAIRE DE MEDECINE PHYSIQUE ET DE READAPTATION DU CNHU HKM DE COTONOU</dc:title>
  <dc:creator>Utilisateur Windows</dc:creator>
  <cp:lastModifiedBy>gisele ajavon</cp:lastModifiedBy>
  <cp:revision>211</cp:revision>
  <dcterms:created xsi:type="dcterms:W3CDTF">2019-10-21T19:17:48Z</dcterms:created>
  <dcterms:modified xsi:type="dcterms:W3CDTF">2019-11-05T14:53:36Z</dcterms:modified>
</cp:coreProperties>
</file>