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89" r:id="rId3"/>
  </p:sldMasterIdLst>
  <p:sldIdLst>
    <p:sldId id="256" r:id="rId4"/>
    <p:sldId id="257" r:id="rId5"/>
    <p:sldId id="258" r:id="rId6"/>
    <p:sldId id="259" r:id="rId7"/>
    <p:sldId id="260" r:id="rId8"/>
    <p:sldId id="261" r:id="rId9"/>
    <p:sldId id="263" r:id="rId10"/>
    <p:sldId id="264" r:id="rId11"/>
    <p:sldId id="265" r:id="rId12"/>
    <p:sldId id="262" r:id="rId13"/>
    <p:sldId id="266" r:id="rId14"/>
    <p:sldId id="267" r:id="rId15"/>
    <p:sldId id="268" r:id="rId16"/>
    <p:sldId id="269" r:id="rId17"/>
    <p:sldId id="270" r:id="rId18"/>
    <p:sldId id="271" r:id="rId19"/>
    <p:sldId id="272" r:id="rId20"/>
    <p:sldId id="273" r:id="rId21"/>
    <p:sldId id="274" r:id="rId22"/>
    <p:sldId id="275" r:id="rId23"/>
    <p:sldId id="276"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2793895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430060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F38D61-B300-4EE5-9202-30C219750682}"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38038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428708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F38D61-B300-4EE5-9202-30C219750682}"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86141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672312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7303363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8546515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1158305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58276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571058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416099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60113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DFD80B4-7205-4905-B4DD-DBD3820B8551}" type="datetimeFigureOut">
              <a:rPr lang="fr-FR" smtClean="0"/>
              <a:t>28/10/2019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5960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DFD80B4-7205-4905-B4DD-DBD3820B8551}" type="datetimeFigureOut">
              <a:rPr lang="fr-FR" smtClean="0"/>
              <a:t>28/10/2019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8299257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FD80B4-7205-4905-B4DD-DBD3820B8551}" type="datetimeFigureOut">
              <a:rPr lang="fr-FR" smtClean="0"/>
              <a:t>28/10/2019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421397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974566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4062512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904276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461089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8DFD80B4-7205-4905-B4DD-DBD3820B8551}" type="datetimeFigureOut">
              <a:rPr lang="fr-FR" smtClean="0"/>
              <a:t>28/10/2019</a:t>
            </a:fld>
            <a:endParaRPr lang="fr-F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fr-F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3AF38D61-B300-4EE5-9202-30C219750682}" type="slidenum">
              <a:rPr lang="fr-FR" smtClean="0"/>
              <a:t>‹N°›</a:t>
            </a:fld>
            <a:endParaRPr lang="fr-FR"/>
          </a:p>
        </p:txBody>
      </p:sp>
    </p:spTree>
    <p:extLst>
      <p:ext uri="{BB962C8B-B14F-4D97-AF65-F5344CB8AC3E}">
        <p14:creationId xmlns:p14="http://schemas.microsoft.com/office/powerpoint/2010/main" val="11538532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DFD80B4-7205-4905-B4DD-DBD3820B8551}" type="datetimeFigureOut">
              <a:rPr lang="fr-FR" smtClean="0"/>
              <a:t>28/10/2019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491398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1644408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fr-FR"/>
          </a:p>
        </p:txBody>
      </p:sp>
      <p:sp>
        <p:nvSpPr>
          <p:cNvPr id="6" name="Slide Number Placeholder 5"/>
          <p:cNvSpPr>
            <a:spLocks noGrp="1"/>
          </p:cNvSpPr>
          <p:nvPr>
            <p:ph type="sldNum" sz="quarter" idx="12"/>
          </p:nvPr>
        </p:nvSpPr>
        <p:spPr>
          <a:xfrm>
            <a:off x="8604504" y="5211060"/>
            <a:ext cx="2112264" cy="228600"/>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6984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6854477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DFD80B4-7205-4905-B4DD-DBD3820B8551}" type="datetimeFigureOut">
              <a:rPr lang="fr-FR" smtClean="0"/>
              <a:t>28/10/2019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911597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DFD80B4-7205-4905-B4DD-DBD3820B8551}" type="datetimeFigureOut">
              <a:rPr lang="fr-FR" smtClean="0"/>
              <a:t>28/10/2019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8426986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FD80B4-7205-4905-B4DD-DBD3820B8551}" type="datetimeFigureOut">
              <a:rPr lang="fr-FR" smtClean="0"/>
              <a:t>28/10/2019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413555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smtClean="0"/>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8DFD80B4-7205-4905-B4DD-DBD3820B8551}" type="datetimeFigureOut">
              <a:rPr lang="fr-FR" smtClean="0"/>
              <a:t>28/10/2019</a:t>
            </a:fld>
            <a:endParaRPr lang="fr-FR"/>
          </a:p>
        </p:txBody>
      </p:sp>
      <p:sp>
        <p:nvSpPr>
          <p:cNvPr id="9" name="Footer Placeholder 8"/>
          <p:cNvSpPr>
            <a:spLocks noGrp="1"/>
          </p:cNvSpPr>
          <p:nvPr>
            <p:ph type="ftr" sz="quarter" idx="11"/>
          </p:nvPr>
        </p:nvSpPr>
        <p:spPr/>
        <p:txBody>
          <a:bodyPr/>
          <a:lstStyle>
            <a:lvl1pPr algn="r">
              <a:defRPr/>
            </a:lvl1pPr>
          </a:lstStyle>
          <a:p>
            <a:endParaRPr lang="fr-F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3AF38D61-B300-4EE5-9202-30C219750682}" type="slidenum">
              <a:rPr lang="fr-FR" smtClean="0"/>
              <a:t>‹N°›</a:t>
            </a:fld>
            <a:endParaRPr lang="fr-F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8591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fr-F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3AF38D61-B300-4EE5-9202-30C219750682}" type="slidenum">
              <a:rPr lang="fr-FR" smtClean="0"/>
              <a:t>‹N°›</a:t>
            </a:fld>
            <a:endParaRPr lang="fr-F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873254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746868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DFD80B4-7205-4905-B4DD-DBD3820B8551}" type="datetimeFigureOut">
              <a:rPr lang="fr-FR" smtClean="0"/>
              <a:t>28/10/2019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716935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15388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DFD80B4-7205-4905-B4DD-DBD3820B8551}" type="datetimeFigureOut">
              <a:rPr lang="fr-FR" smtClean="0"/>
              <a:t>28/10/2019</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14096258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DFD80B4-7205-4905-B4DD-DBD3820B8551}" type="datetimeFigureOut">
              <a:rPr lang="fr-FR" smtClean="0"/>
              <a:t>28/10/2019</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36170460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FD80B4-7205-4905-B4DD-DBD3820B8551}" type="datetimeFigureOut">
              <a:rPr lang="fr-FR" smtClean="0"/>
              <a:t>28/10/2019</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21182191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7601907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DFD80B4-7205-4905-B4DD-DBD3820B8551}" type="datetimeFigureOut">
              <a:rPr lang="fr-FR" smtClean="0"/>
              <a:t>28/10/2019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F38D61-B300-4EE5-9202-30C219750682}" type="slidenum">
              <a:rPr lang="fr-FR" smtClean="0"/>
              <a:t>‹N°›</a:t>
            </a:fld>
            <a:endParaRPr lang="fr-FR"/>
          </a:p>
        </p:txBody>
      </p:sp>
    </p:spTree>
    <p:extLst>
      <p:ext uri="{BB962C8B-B14F-4D97-AF65-F5344CB8AC3E}">
        <p14:creationId xmlns:p14="http://schemas.microsoft.com/office/powerpoint/2010/main" val="41767081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DFD80B4-7205-4905-B4DD-DBD3820B8551}" type="datetimeFigureOut">
              <a:rPr lang="fr-FR" smtClean="0"/>
              <a:t>28/10/2019</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AF38D61-B300-4EE5-9202-30C219750682}" type="slidenum">
              <a:rPr lang="fr-FR" smtClean="0"/>
              <a:t>‹N°›</a:t>
            </a:fld>
            <a:endParaRPr lang="fr-FR"/>
          </a:p>
        </p:txBody>
      </p:sp>
    </p:spTree>
    <p:extLst>
      <p:ext uri="{BB962C8B-B14F-4D97-AF65-F5344CB8AC3E}">
        <p14:creationId xmlns:p14="http://schemas.microsoft.com/office/powerpoint/2010/main" val="39608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FD80B4-7205-4905-B4DD-DBD3820B8551}" type="datetimeFigureOut">
              <a:rPr lang="fr-FR" smtClean="0"/>
              <a:t>28/10/2019</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38D61-B300-4EE5-9202-30C219750682}" type="slidenum">
              <a:rPr lang="fr-FR" smtClean="0"/>
              <a:t>‹N°›</a:t>
            </a:fld>
            <a:endParaRPr lang="fr-FR"/>
          </a:p>
        </p:txBody>
      </p:sp>
    </p:spTree>
    <p:extLst>
      <p:ext uri="{BB962C8B-B14F-4D97-AF65-F5344CB8AC3E}">
        <p14:creationId xmlns:p14="http://schemas.microsoft.com/office/powerpoint/2010/main" val="330365796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8DFD80B4-7205-4905-B4DD-DBD3820B8551}" type="datetimeFigureOut">
              <a:rPr lang="fr-FR" smtClean="0"/>
              <a:t>28/10/2019</a:t>
            </a:fld>
            <a:endParaRPr lang="fr-F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fr-F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AF38D61-B300-4EE5-9202-30C219750682}" type="slidenum">
              <a:rPr lang="fr-FR" smtClean="0"/>
              <a:t>‹N°›</a:t>
            </a:fld>
            <a:endParaRPr lang="fr-FR"/>
          </a:p>
        </p:txBody>
      </p:sp>
    </p:spTree>
    <p:extLst>
      <p:ext uri="{BB962C8B-B14F-4D97-AF65-F5344CB8AC3E}">
        <p14:creationId xmlns:p14="http://schemas.microsoft.com/office/powerpoint/2010/main" val="100948250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p:nvPr/>
        </p:nvPicPr>
        <p:blipFill>
          <a:blip r:embed="rId2"/>
          <a:srcRect/>
          <a:stretch>
            <a:fillRect/>
          </a:stretch>
        </p:blipFill>
        <p:spPr bwMode="auto">
          <a:xfrm>
            <a:off x="3032399" y="0"/>
            <a:ext cx="6127202" cy="6984124"/>
          </a:xfrm>
          <a:prstGeom prst="rect">
            <a:avLst/>
          </a:prstGeom>
          <a:noFill/>
          <a:ln w="9525">
            <a:noFill/>
            <a:miter lim="800000"/>
            <a:headEnd/>
            <a:tailEnd/>
          </a:ln>
        </p:spPr>
      </p:pic>
    </p:spTree>
    <p:extLst>
      <p:ext uri="{BB962C8B-B14F-4D97-AF65-F5344CB8AC3E}">
        <p14:creationId xmlns:p14="http://schemas.microsoft.com/office/powerpoint/2010/main" val="875161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0621" y="795685"/>
            <a:ext cx="10972800" cy="4033925"/>
          </a:xfrm>
          <a:prstGeom prst="rect">
            <a:avLst/>
          </a:prstGeom>
        </p:spPr>
        <p:txBody>
          <a:bodyPr wrap="square">
            <a:spAutoFit/>
          </a:bodyPr>
          <a:lstStyle/>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exercer l’autorité sur le personnel qu’il recrute et licencie dans le cadre de la législation en vigueur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passer les baux, les conventions et contrats.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a:t>
            </a:r>
          </a:p>
          <a:p>
            <a:pPr>
              <a:lnSpc>
                <a:spcPct val="107000"/>
              </a:lnSpc>
              <a:spcAft>
                <a:spcPts val="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Il est secondé et assisté d’un Directeur Général Adjoint nommé par arrêté de Ministre du Ministre en charge du Développement Social qui le remplace de plein droit en cas d’absence, de vacances ou d’empêchement. L’arrêté de nomination fixe ses attributions spécifiques.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1747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4497" y="456257"/>
            <a:ext cx="11067393" cy="5761257"/>
          </a:xfrm>
          <a:prstGeom prst="rect">
            <a:avLst/>
          </a:prstGeom>
        </p:spPr>
        <p:txBody>
          <a:bodyPr wrap="square">
            <a:spAutoFit/>
          </a:bodyPr>
          <a:lstStyle/>
          <a:p>
            <a:pPr marL="342900" lvl="0" indent="-342900" algn="ctr">
              <a:lnSpc>
                <a:spcPct val="115000"/>
              </a:lnSpc>
              <a:spcAft>
                <a:spcPts val="0"/>
              </a:spcAft>
              <a:buFont typeface="Wingdings" panose="05000000000000000000" pitchFamily="2" charset="2"/>
              <a:buChar char=""/>
              <a:tabLst>
                <a:tab pos="3441700" algn="l"/>
              </a:tabLst>
            </a:pPr>
            <a:r>
              <a:rPr lang="fr-FR" sz="3200" b="1" u="sng" dirty="0" smtClean="0">
                <a:effectLst/>
                <a:latin typeface="Book Antiqua" panose="02040602050305030304" pitchFamily="18" charset="0"/>
                <a:ea typeface="Calibri" panose="020F0502020204030204" pitchFamily="34" charset="0"/>
                <a:cs typeface="Times New Roman" panose="02020603050405020304" pitchFamily="18" charset="0"/>
              </a:rPr>
              <a:t>Le  Comité Scientifique et Technologique.</a:t>
            </a:r>
          </a:p>
          <a:p>
            <a:pPr lvl="0" algn="ctr">
              <a:lnSpc>
                <a:spcPct val="115000"/>
              </a:lnSpc>
              <a:spcAft>
                <a:spcPts val="0"/>
              </a:spcAft>
              <a:tabLst>
                <a:tab pos="3441700" algn="l"/>
              </a:tabLst>
            </a:pP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tabLst>
                <a:tab pos="34417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Il a pour mission de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34417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contribuer au choix des programmes annuels et pluriannuels d’études et de recherches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34417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formuler des recommandations et des avis techniques pour l’amélioration de la qualité des prescriptions en orthopédie et en rééducation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34417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participer à l’évaluation ; à la surveillance et à l’analyse régulière de l’évolution de l’environnement médico-social de la personne handicapée physique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34417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participer au développement de la recherche de la recherche transdisciplinaire.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tabLst>
                <a:tab pos="3441700" algn="l"/>
              </a:tabLst>
            </a:pPr>
            <a:r>
              <a:rPr lang="fr-FR"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00244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842" y="298673"/>
            <a:ext cx="11634952" cy="6285952"/>
          </a:xfrm>
          <a:prstGeom prst="rect">
            <a:avLst/>
          </a:prstGeom>
        </p:spPr>
        <p:txBody>
          <a:bodyPr wrap="square">
            <a:spAutoFit/>
          </a:bodyPr>
          <a:lstStyle/>
          <a:p>
            <a:pPr>
              <a:lnSpc>
                <a:spcPct val="107000"/>
              </a:lnSpc>
              <a:spcAft>
                <a:spcPts val="0"/>
              </a:spcAft>
              <a:tabLst>
                <a:tab pos="3441700" algn="l"/>
              </a:tabLs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Le Comité Scientifique et Technologique se réunit une fois par semestre sur convocation de son Président  qui est  personnalité scientifique choisie par l’autorité de tutelle.</a:t>
            </a:r>
          </a:p>
          <a:p>
            <a:pPr>
              <a:lnSpc>
                <a:spcPct val="107000"/>
              </a:lnSpc>
              <a:spcAft>
                <a:spcPts val="0"/>
              </a:spcAft>
              <a:tabLst>
                <a:tab pos="3441700" algn="l"/>
              </a:tabLs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tabLst>
                <a:tab pos="3441700" algn="l"/>
              </a:tabLs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NB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tabLst>
                <a:tab pos="34417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centre dispose d’:</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cadre organique validé le 12 novembre 2015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Manuel de Procédures Comptables et Administratives révisé;</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document de Stratégie Nationale de Développement de la </a:t>
            </a:r>
            <a:r>
              <a:rPr lang="fr-FR" sz="2400" dirty="0" err="1" smtClean="0">
                <a:effectLst/>
                <a:latin typeface="Book Antiqua" panose="02040602050305030304" pitchFamily="18" charset="0"/>
                <a:ea typeface="Times New Roman" panose="02020603050405020304" pitchFamily="18" charset="0"/>
                <a:cs typeface="Times New Roman" panose="02020603050405020304" pitchFamily="18" charset="0"/>
              </a:rPr>
              <a:t>Réadaption</a:t>
            </a: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 Fonctionnelle au Mali  avec un Plan de développement des Ressources Humaines, de renforcement des infrastructures et équipements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cadre de concertation avec le comité syndical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outil d’amélioration des mesures de l’efficience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 pos="34417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un logiciel HMS de gestion du centre (circuit du patient, ressources financières, gestion des stocks…).</a:t>
            </a:r>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182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5669" y="274483"/>
            <a:ext cx="11477297" cy="6351867"/>
          </a:xfrm>
          <a:prstGeom prst="rect">
            <a:avLst/>
          </a:prstGeom>
        </p:spPr>
        <p:txBody>
          <a:bodyPr wrap="square">
            <a:spAutoFit/>
          </a:bodyPr>
          <a:lstStyle/>
          <a:p>
            <a:pPr marL="342900" lvl="0" indent="-342900" algn="ctr">
              <a:lnSpc>
                <a:spcPct val="115000"/>
              </a:lnSpc>
              <a:spcAft>
                <a:spcPts val="1000"/>
              </a:spcAft>
              <a:buFont typeface="+mj-lt"/>
              <a:buAutoNum type="romanUcPeriod"/>
            </a:pPr>
            <a:r>
              <a:rPr lang="fr-FR" sz="3200" b="1" dirty="0" smtClean="0">
                <a:effectLst/>
                <a:latin typeface="Book Antiqua" panose="02040602050305030304" pitchFamily="18" charset="0"/>
                <a:ea typeface="Calibri" panose="020F0502020204030204" pitchFamily="34" charset="0"/>
                <a:cs typeface="Times New Roman" panose="02020603050405020304" pitchFamily="18" charset="0"/>
              </a:rPr>
              <a:t>PARTENAIRES</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partenariat joue un grand rôle dans la réalisation de la mission assignée au CNAOM. Il s’agit des partenaires ci-après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la Direction Nationale du Développement Social :</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elle subventionne la prise en charge des indigents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la Caisse Nationale d’Assurance Maladie :</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elle prend en charge l’appareillage et la rééducation de ses assurés à 70%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l’Agence Nationale d’Assistance Médicale </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elle prend en charge de tous les indigents de concert avec la collectivité décentralisée (Mairies)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la Fédération Malienne des Associations de Personnes Handicapées </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réfère et subventionne certaines personnes handicapées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Humanité &amp; Inclusion : </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Projet « </a:t>
            </a:r>
            <a:r>
              <a:rPr lang="fr-FR" sz="2400" dirty="0" err="1" smtClean="0">
                <a:effectLst/>
                <a:latin typeface="Book Antiqua" panose="02040602050305030304" pitchFamily="18" charset="0"/>
                <a:ea typeface="Calibri" panose="020F0502020204030204" pitchFamily="34" charset="0"/>
                <a:cs typeface="Times New Roman" panose="02020603050405020304" pitchFamily="18" charset="0"/>
              </a:rPr>
              <a:t>Imp&amp;acte</a:t>
            </a: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3D » et du projet « Détecter et assurer la prise en charge précoce des incapacités de l’enfant en vue d’une meilleure intégration sociale » de 0 à 14 ans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5765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32008"/>
          </a:xfrm>
          <a:prstGeom prst="rect">
            <a:avLst/>
          </a:prstGeom>
        </p:spPr>
        <p:txBody>
          <a:bodyPr wrap="square">
            <a:spAutoFit/>
          </a:bodyPr>
          <a:lstStyle/>
          <a:p>
            <a:pPr marL="342900" lvl="0" indent="-342900">
              <a:lnSpc>
                <a:spcPct val="115000"/>
              </a:lnSpc>
              <a:spcAft>
                <a:spcPts val="0"/>
              </a:spcAft>
              <a:buFont typeface="Wingdings" panose="05000000000000000000" pitchFamily="2" charset="2"/>
              <a:buChar char=""/>
            </a:pPr>
            <a:r>
              <a:rPr lang="fr-FR" sz="2400" b="1" u="sng" dirty="0" smtClean="0">
                <a:effectLst/>
                <a:latin typeface="Book Antiqua" panose="02040602050305030304" pitchFamily="18" charset="0"/>
                <a:ea typeface="Calibri" panose="020F0502020204030204" pitchFamily="34" charset="0"/>
                <a:cs typeface="Times New Roman" panose="02020603050405020304" pitchFamily="18" charset="0"/>
              </a:rPr>
              <a:t>Organisation Africaine pour le Développement des Centres pour Personnes Handicapées</a:t>
            </a: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 (OADCPH)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Une Convention de partenariat est signée avec le Ministère en charge du Développement Social en 2013 pour </a:t>
            </a: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définir le cadre et les modalités de coopération en vue de mettre en place  un système d’accompagnement durable dans le domaine de la réadaptation fonctionnelle pour les centres pour personnes handicapées </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en Afrique.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NB :</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des difficultés restent pour l’acquisition des matières premières orthopédiques importées.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Wingdings" panose="05000000000000000000" pitchFamily="2" charset="2"/>
              <a:buChar char=""/>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le Comité International de la Croix Rouge (CICR)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Un accord de collaboration est signé avec le Ministère de la Solidarité et de l’Action Humanitaire en 2015, </a:t>
            </a: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dans le domaine de l’assistance au </a:t>
            </a: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Centre National d’Appareillage Orthopédique du Mali (CNAOM) et à ses Centres Régionaux  d’Appareillage Orthopédique  et de Rééducation Fonctionnelle (CRAORF) pour la prise en charge et le traitement de personnes handicapées physiques</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Il s’agit de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08286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013" y="510100"/>
            <a:ext cx="11713779" cy="6032934"/>
          </a:xfrm>
          <a:prstGeom prst="rect">
            <a:avLst/>
          </a:prstGeom>
        </p:spPr>
        <p:txBody>
          <a:bodyPr wrap="square">
            <a:spAutoFit/>
          </a:bodyPr>
          <a:lstStyle/>
          <a:p>
            <a:pPr marL="342900" lvl="0" indent="-342900">
              <a:lnSpc>
                <a:spcPct val="115000"/>
              </a:lnSpc>
              <a:spcAft>
                <a:spcPts val="0"/>
              </a:spcAft>
              <a:buFont typeface="Times New Roman" panose="02020603050405020304" pitchFamily="18" charset="0"/>
              <a:buChar char="-"/>
              <a:tabLst>
                <a:tab pos="2286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Améliorer l’accès aux services de réadaptation physique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Améliorer la qualité des services de réadaptation physique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2286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Assurer la pérennité des services de réadaptation physique ;</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Times New Roman" panose="02020603050405020304" pitchFamily="18" charset="0"/>
              <a:buChar char="-"/>
              <a:tabLst>
                <a:tab pos="228600" algn="l"/>
              </a:tabLst>
            </a:pPr>
            <a:r>
              <a:rPr lang="fr-FR" sz="2400" dirty="0" smtClean="0">
                <a:effectLst/>
                <a:latin typeface="Book Antiqua" panose="02040602050305030304" pitchFamily="18" charset="0"/>
                <a:ea typeface="Times New Roman" panose="02020603050405020304" pitchFamily="18" charset="0"/>
                <a:cs typeface="Times New Roman" panose="02020603050405020304" pitchFamily="18" charset="0"/>
              </a:rPr>
              <a:t>Renforcer les institutions œuvrant dans le domaine du handicap entre autres.</a:t>
            </a:r>
            <a:endParaRPr lang="fr-FR"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Ainsi  chaque année une lettre est signée entre CICR et CNAOM contenant les engagements de chaque partie autour de la subvention des matières premières orthopédiques importées,  subvention des appareils orthopédiques, assistance technique, équipements, renforcement de compétences,  outils de gestion des stocks (amélioration des mesures d’efficience..).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3441700" algn="l"/>
              </a:tabLst>
            </a:pP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l’ONG Autrichienne </a:t>
            </a:r>
            <a:r>
              <a:rPr lang="fr-FR" sz="2400" b="1" dirty="0" err="1" smtClean="0">
                <a:effectLst/>
                <a:latin typeface="Book Antiqua" panose="02040602050305030304" pitchFamily="18" charset="0"/>
                <a:ea typeface="Calibri" panose="020F0502020204030204" pitchFamily="34" charset="0"/>
                <a:cs typeface="Times New Roman" panose="02020603050405020304" pitchFamily="18" charset="0"/>
              </a:rPr>
              <a:t>Doctors</a:t>
            </a: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 For </a:t>
            </a:r>
            <a:r>
              <a:rPr lang="fr-FR" sz="2400" b="1" dirty="0" err="1" smtClean="0">
                <a:effectLst/>
                <a:latin typeface="Book Antiqua" panose="02040602050305030304" pitchFamily="18" charset="0"/>
                <a:ea typeface="Calibri" panose="020F0502020204030204" pitchFamily="34" charset="0"/>
                <a:cs typeface="Times New Roman" panose="02020603050405020304" pitchFamily="18" charset="0"/>
              </a:rPr>
              <a:t>Disabled</a:t>
            </a: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tabLst>
                <a:tab pos="34417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prise en charge du pied bot par la méthode </a:t>
            </a:r>
            <a:r>
              <a:rPr lang="fr-CH" sz="2400" dirty="0" err="1" smtClean="0">
                <a:effectLst/>
                <a:latin typeface="Book Antiqua" panose="02040602050305030304" pitchFamily="18" charset="0"/>
                <a:ea typeface="Calibri" panose="020F0502020204030204" pitchFamily="34" charset="0"/>
                <a:cs typeface="Times New Roman" panose="02020603050405020304" pitchFamily="18" charset="0"/>
              </a:rPr>
              <a:t>Ponseti</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(renforcement des compétences, petits équipements).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tabLst>
                <a:tab pos="34417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910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8372" y="484292"/>
            <a:ext cx="11430000" cy="5107232"/>
          </a:xfrm>
          <a:prstGeom prst="rect">
            <a:avLst/>
          </a:prstGeom>
        </p:spPr>
        <p:txBody>
          <a:bodyPr wrap="square">
            <a:spAutoFit/>
          </a:bodyPr>
          <a:lstStyle/>
          <a:p>
            <a:pPr marL="342900" lvl="0" indent="-342900" algn="ctr">
              <a:lnSpc>
                <a:spcPct val="115000"/>
              </a:lnSpc>
              <a:spcAft>
                <a:spcPts val="1000"/>
              </a:spcAft>
              <a:buFont typeface="+mj-lt"/>
              <a:buAutoNum type="romanUcPeriod"/>
            </a:pPr>
            <a:r>
              <a:rPr lang="fr-FR" sz="3200" b="1" dirty="0" smtClean="0">
                <a:effectLst/>
                <a:latin typeface="Times New Roman" panose="02020603050405020304" pitchFamily="18" charset="0"/>
                <a:ea typeface="Calibri" panose="020F0502020204030204" pitchFamily="34" charset="0"/>
                <a:cs typeface="Times New Roman" panose="02020603050405020304" pitchFamily="18" charset="0"/>
              </a:rPr>
              <a:t>ORGANISATION</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Centre National d’Appareillage Orthopédique du  Mali (CNAOM) </a:t>
            </a:r>
            <a:r>
              <a:rPr lang="fr-CH" sz="2400" dirty="0" smtClean="0">
                <a:effectLst/>
                <a:latin typeface="Times New Roman" panose="02020603050405020304" pitchFamily="18" charset="0"/>
                <a:ea typeface="Calibri" panose="020F0502020204030204" pitchFamily="34" charset="0"/>
                <a:cs typeface="Times New Roman" panose="02020603050405020304" pitchFamily="18" charset="0"/>
              </a:rPr>
              <a:t>comprend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Times New Roman" panose="02020603050405020304" pitchFamily="18" charset="0"/>
                <a:ea typeface="Calibri" panose="020F0502020204030204" pitchFamily="34" charset="0"/>
                <a:cs typeface="Times New Roman" panose="02020603050405020304" pitchFamily="18" charset="0"/>
              </a:rPr>
              <a:t>En staff</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Times New Roman" panose="02020603050405020304" pitchFamily="18" charset="0"/>
                <a:ea typeface="Calibri" panose="020F0502020204030204" pitchFamily="34" charset="0"/>
                <a:cs typeface="Times New Roman" panose="02020603050405020304" pitchFamily="18" charset="0"/>
              </a:rPr>
              <a:t>Le bureau d’Accueil et d’Orientation</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Times New Roman" panose="02020603050405020304" pitchFamily="18" charset="0"/>
                <a:ea typeface="Calibri" panose="020F0502020204030204" pitchFamily="34" charset="0"/>
                <a:cs typeface="Times New Roman" panose="02020603050405020304" pitchFamily="18" charset="0"/>
              </a:rPr>
              <a:t>L’Unité des Etudes, Recherches, Documentation et Informatique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Times New Roman" panose="02020603050405020304" pitchFamily="18" charset="0"/>
                <a:ea typeface="Calibri" panose="020F0502020204030204" pitchFamily="34" charset="0"/>
                <a:cs typeface="Times New Roman" panose="02020603050405020304" pitchFamily="18" charset="0"/>
              </a:rPr>
              <a:t>L’Agence Comptable.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dirty="0" smtClean="0">
                <a:effectLst/>
                <a:latin typeface="Times New Roman" panose="02020603050405020304" pitchFamily="18" charset="0"/>
                <a:ea typeface="Calibri" panose="020F0502020204030204" pitchFamily="34" charset="0"/>
                <a:cs typeface="Times New Roman" panose="02020603050405020304" pitchFamily="18" charset="0"/>
              </a:rPr>
              <a:t>Quatre Divisions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2286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Division administration, ressources humaines et marketing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2286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Division consultation, rééducation et réadaptation fonctionnelles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2286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Division encadrement psychologique et social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tabLst>
                <a:tab pos="228600" algn="l"/>
              </a:tabLs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Division appareillage orthopédique.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78372" y="5591524"/>
            <a:ext cx="11303875" cy="882678"/>
          </a:xfrm>
          <a:prstGeom prst="rect">
            <a:avLst/>
          </a:prstGeom>
        </p:spPr>
        <p:txBody>
          <a:bodyPr wrap="square">
            <a:spAutoFit/>
          </a:bodyPr>
          <a:lstStyle/>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Les réunions de direction regroupant les chefs de division se tiennent une fois par mois et chaque fois  qu’on juge nécessaire.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7623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5494"/>
            <a:ext cx="12192000" cy="6517682"/>
          </a:xfrm>
          <a:prstGeom prst="rect">
            <a:avLst/>
          </a:prstGeom>
        </p:spPr>
        <p:txBody>
          <a:bodyPr wrap="square">
            <a:spAutoFit/>
          </a:bodyPr>
          <a:lstStyle/>
          <a:p>
            <a:pPr>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Chaque division est tenue de fournir un rapport d’activités trimestriel.</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Une consultation pluridisciplinaire regroupant Médecins, techniciens orthoprothésistes, Kinés et agent social est tenue chaque fois que besoin en est.</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Chaque vendredi, les médecins et kinés se réunissent en staff pour échanger sur certaines thématiq</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ues.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LES RESSOURCES HUMAINES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Elles sont constituées de 77 agents composées comme suit : 42 fonctionnaires et 35 contractuels payés sur les ressources propres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Avec cet effectif, le CNAOM a effectué en 2018 : 12 358 consultations, 18 677 séances de rééducation, 793 appareils orthopédiques,  606 enfants pied bot traités.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Le personnel est insuffisant, pour y remédier une formation des aides est réalisée. A</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près leur formation 5 Aides Kinésithérapeutes et 4 Aides Orthoprothésistes ont été recrutés et mis à la disposition des CRAORF de Tombouctou (1 Aide Kinésithérapeute et 1 Aide Orthoprothésiste), de Gao (1 Aide Kinésithérapeute et 1 Aide Orthoprothésiste) et du CNAOM (2 Orthoprothésistes, 3 Aides Kinésithérapeutes et 2 Aides Orthoprothésistes) grâce au partenariat CNAOM-CICR.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2982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1263"/>
            <a:ext cx="12192000" cy="6562053"/>
          </a:xfrm>
          <a:prstGeom prst="rect">
            <a:avLst/>
          </a:prstGeom>
        </p:spPr>
        <p:txBody>
          <a:bodyPr wrap="square">
            <a:spAutoFit/>
          </a:bodyPr>
          <a:lstStyle/>
          <a:p>
            <a:pPr algn="ctr">
              <a:lnSpc>
                <a:spcPct val="107000"/>
              </a:lnSpc>
              <a:spcAft>
                <a:spcPts val="800"/>
              </a:spcAft>
            </a:pPr>
            <a:r>
              <a:rPr lang="fr-CH" sz="3200" b="1" dirty="0" smtClean="0">
                <a:effectLst/>
                <a:latin typeface="Book Antiqua" panose="02040602050305030304" pitchFamily="18" charset="0"/>
                <a:ea typeface="Calibri" panose="020F0502020204030204" pitchFamily="34" charset="0"/>
                <a:cs typeface="Times New Roman" panose="02020603050405020304" pitchFamily="18" charset="0"/>
              </a:rPr>
              <a:t>LES RESSOURCES FINANCIERES </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L’Etat subventionne le Centre, mais les besoins sont énormes, car d’une part nos groupes cibles sont, en grande partie, les plus démunis des plus pauvres ; et d’autre part les ressources propres du Centre sont très insuffisantes à cause du coût minime des prestations eu égard à la précarité de nos usagers et le caractère social du centre. Elles  parviennent juste à assurer le salaire des contractuels.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PLANIFICATION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Chaque année lors de la session du Conseil d’Orientation, les activités prioritaires sont planifiées selon un chronogramme détaillé avec un budget programme (compilation des Programmes Opérationnels de toutes les divisions).</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Aussi, le PRODESS (Programme de Développement Socio-Sanitaire), une fois an, organise les Journées Nationales d’Evaluation et de Programmation des Structures Centrales du Ministère en charge du Social et de la Santé où chaque structure présente ses réalisations de l’année précédente et les programmations opérationnels (PO)  de l’année n+1.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7605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779" y="553326"/>
            <a:ext cx="11619187" cy="5648469"/>
          </a:xfrm>
          <a:prstGeom prst="rect">
            <a:avLst/>
          </a:prstGeom>
        </p:spPr>
        <p:txBody>
          <a:bodyPr wrap="square">
            <a:spAutoFit/>
          </a:bodyPr>
          <a:lstStyle/>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Enfin, un plan d’action est élaboré et suivi dans le cadre du partenariat avec le CICR avec un chronogramme d’activités prioritaires pour l’atteinte des objectifs.</a:t>
            </a:r>
          </a:p>
          <a:p>
            <a:pPr>
              <a:lnSpc>
                <a:spcPct val="107000"/>
              </a:lnSpc>
              <a:spcAft>
                <a:spcPts val="80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ctr">
              <a:lnSpc>
                <a:spcPct val="115000"/>
              </a:lnSpc>
              <a:spcAft>
                <a:spcPts val="1000"/>
              </a:spcAft>
              <a:buFont typeface="+mj-lt"/>
              <a:buAutoNum type="romanUcPeriod"/>
            </a:pPr>
            <a:r>
              <a:rPr lang="fr-FR" sz="3200" b="1" dirty="0" smtClean="0">
                <a:effectLst/>
                <a:latin typeface="Book Antiqua" panose="02040602050305030304" pitchFamily="18" charset="0"/>
                <a:ea typeface="Calibri" panose="020F0502020204030204" pitchFamily="34" charset="0"/>
                <a:cs typeface="Times New Roman" panose="02020603050405020304" pitchFamily="18" charset="0"/>
              </a:rPr>
              <a:t>DIFFICULTES ET CONTRAINTES</a:t>
            </a:r>
            <a:r>
              <a:rPr lang="fr-FR" sz="2400" b="1"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Dans l’exécution de sa mission, le CNAOM rencontre les difficultés suivantes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diminution de la subvention de l’Etat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l’insuffisance de personnel de rééducation fonctionnelle et de personnel technique en appareillage orthopédique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l’insuffisance de ressources pour recruter du personnel et appuyer les Antennes régionales pour leur fonctionnement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vétusté des équipements techniques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la non opérationnalisation des antennes régionales.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07863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3228" y="1220128"/>
            <a:ext cx="9695793" cy="4735655"/>
          </a:xfrm>
          <a:prstGeom prst="rect">
            <a:avLst/>
          </a:prstGeom>
        </p:spPr>
        <p:txBody>
          <a:bodyPr wrap="square">
            <a:spAutoFit/>
          </a:bodyPr>
          <a:lstStyle/>
          <a:p>
            <a:pPr algn="ctr">
              <a:lnSpc>
                <a:spcPct val="107000"/>
              </a:lnSpc>
              <a:spcAft>
                <a:spcPts val="800"/>
              </a:spcAft>
            </a:pPr>
            <a:r>
              <a:rPr lang="fr-CH" sz="4000" b="1" dirty="0" smtClean="0">
                <a:effectLst/>
                <a:latin typeface="Times New Roman" panose="02020603050405020304" pitchFamily="18" charset="0"/>
                <a:ea typeface="Calibri" panose="020F0502020204030204" pitchFamily="34" charset="0"/>
                <a:cs typeface="Times New Roman" panose="02020603050405020304" pitchFamily="18" charset="0"/>
              </a:rPr>
              <a:t>COMMUNICATION SUR LES BONNES PRATIQUES AU</a:t>
            </a:r>
          </a:p>
          <a:p>
            <a:pPr algn="ctr">
              <a:lnSpc>
                <a:spcPct val="107000"/>
              </a:lnSpc>
              <a:spcAft>
                <a:spcPts val="800"/>
              </a:spcAft>
            </a:pPr>
            <a:endParaRPr lang="fr-FR"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r>
              <a:rPr lang="fr-CH" sz="4000" b="1" dirty="0" smtClean="0">
                <a:effectLst/>
                <a:latin typeface="Times New Roman" panose="02020603050405020304" pitchFamily="18" charset="0"/>
                <a:ea typeface="Calibri" panose="020F0502020204030204" pitchFamily="34" charset="0"/>
              </a:rPr>
              <a:t>CENTRE NATIONAL                       D’APPAREILLAGE </a:t>
            </a:r>
          </a:p>
          <a:p>
            <a:pPr algn="ctr"/>
            <a:r>
              <a:rPr lang="fr-CH" sz="4000" b="1" dirty="0" smtClean="0">
                <a:effectLst/>
                <a:latin typeface="Times New Roman" panose="02020603050405020304" pitchFamily="18" charset="0"/>
                <a:ea typeface="Calibri" panose="020F0502020204030204" pitchFamily="34" charset="0"/>
              </a:rPr>
              <a:t>ORTHOPEDIQUE </a:t>
            </a:r>
          </a:p>
          <a:p>
            <a:pPr algn="ctr"/>
            <a:r>
              <a:rPr lang="fr-CH" sz="4000" b="1" dirty="0" smtClean="0">
                <a:effectLst/>
                <a:latin typeface="Times New Roman" panose="02020603050405020304" pitchFamily="18" charset="0"/>
                <a:ea typeface="Calibri" panose="020F0502020204030204" pitchFamily="34" charset="0"/>
              </a:rPr>
              <a:t>DU MALI (CNAOM)</a:t>
            </a:r>
            <a:endParaRPr lang="fr-FR" sz="4000" dirty="0"/>
          </a:p>
        </p:txBody>
      </p:sp>
    </p:spTree>
    <p:extLst>
      <p:ext uri="{BB962C8B-B14F-4D97-AF65-F5344CB8AC3E}">
        <p14:creationId xmlns:p14="http://schemas.microsoft.com/office/powerpoint/2010/main" val="4020178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193"/>
            <a:ext cx="12044856" cy="6831807"/>
          </a:xfrm>
          <a:prstGeom prst="rect">
            <a:avLst/>
          </a:prstGeom>
        </p:spPr>
        <p:txBody>
          <a:bodyPr wrap="square">
            <a:spAutoFit/>
          </a:bodyPr>
          <a:lstStyle/>
          <a:p>
            <a:pPr marL="342900" lvl="0" indent="-342900" algn="ctr">
              <a:lnSpc>
                <a:spcPct val="115000"/>
              </a:lnSpc>
              <a:spcAft>
                <a:spcPts val="1200"/>
              </a:spcAft>
              <a:buFont typeface="+mj-lt"/>
              <a:buAutoNum type="romanUcPeriod"/>
              <a:tabLst>
                <a:tab pos="2458720" algn="l"/>
              </a:tabLst>
            </a:pPr>
            <a:r>
              <a:rPr lang="fr-FR" sz="3200" b="1" dirty="0" smtClean="0">
                <a:effectLst/>
                <a:latin typeface="Book Antiqua" panose="02040602050305030304" pitchFamily="18" charset="0"/>
                <a:ea typeface="Calibri" panose="020F0502020204030204" pitchFamily="34" charset="0"/>
                <a:cs typeface="Times New Roman" panose="02020603050405020304" pitchFamily="18" charset="0"/>
              </a:rPr>
              <a:t>SOLUTIONS ENVISAGEES </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Pour une meilleure atteinte de ses objectifs, le CNAOM formule les solutions suivantes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accorder une subvention sur le BSI en vue de la construction des Centres régionaux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faire un plaidoyer auprès des autorités compétentes pour la mise à disposition du personnel kiné et techniciens orthoprothésistes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faire un plaidoyer auprès du Ministère de l’éducation nationale pour former les jeunes kinés et les techniciens orthoprothésistes à l’Institut National de Formation en Sciences de la Santé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faire un plaidoyer pour l’intégration  du personnel contractuel dans la Fonction Publique compte tenu du caractère social du centre;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appuyer l’opérationnalisation des antennes par l’acquisition de terrain, la construction, les équipements et surtout le recrutement du personnel pour leur fonctionnement;</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augmenter la subvention de l’Etat pour assurer les charges de fonctionnement des Centres (National et régionaux).</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85776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363024"/>
          </a:xfrm>
          <a:prstGeom prst="rect">
            <a:avLst/>
          </a:prstGeom>
        </p:spPr>
        <p:txBody>
          <a:bodyPr wrap="square">
            <a:spAutoFit/>
          </a:bodyPr>
          <a:lstStyle/>
          <a:p>
            <a:pPr marL="342900" lvl="0" indent="-342900" algn="ctr">
              <a:lnSpc>
                <a:spcPct val="115000"/>
              </a:lnSpc>
              <a:spcAft>
                <a:spcPts val="1200"/>
              </a:spcAft>
              <a:buFont typeface="+mj-lt"/>
              <a:buAutoNum type="romanUcPeriod"/>
              <a:tabLst>
                <a:tab pos="2553335" algn="l"/>
              </a:tabLst>
            </a:pPr>
            <a:r>
              <a:rPr lang="fr-FR" sz="3200" b="1" dirty="0" smtClean="0">
                <a:effectLst/>
                <a:latin typeface="Book Antiqua" panose="02040602050305030304" pitchFamily="18" charset="0"/>
                <a:ea typeface="Calibri" panose="020F0502020204030204" pitchFamily="34" charset="0"/>
                <a:cs typeface="Times New Roman" panose="02020603050405020304" pitchFamily="18" charset="0"/>
              </a:rPr>
              <a:t>PERSPECTIVES 	</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200"/>
              </a:spcAft>
              <a:tabLst>
                <a:tab pos="2553335" algn="l"/>
              </a:tabLst>
            </a:pPr>
            <a:r>
              <a:rPr lang="fr-CH" sz="2200" dirty="0" smtClean="0">
                <a:effectLst/>
                <a:latin typeface="Book Antiqua" panose="02040602050305030304" pitchFamily="18" charset="0"/>
                <a:ea typeface="Calibri" panose="020F0502020204030204" pitchFamily="34" charset="0"/>
                <a:cs typeface="Times New Roman" panose="02020603050405020304" pitchFamily="18" charset="0"/>
              </a:rPr>
              <a:t>Pour une meilleure atteinte des objectifs qu’il s’est fixé, le CNAOM a en perspectives les activités ci-après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le renforcement des infrastructures, des équipements et de la logistique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la mise en œuvre des mesures d’efficience selon le plan d’action établi conjointement avec le PRP/CICR pour la gestion du centre;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la mise en place et l’utilisation de l’outil informatisé de gestion des patients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l’utilisation et la mise à jour de l’outil informatisé de gestion du stock (Outil GS CICR);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le renforcement de la prise en charge pluridisciplinaires (Ortho-Kiné-Médecin-social) des patients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la mise en place d’un système de contrôle qualité en appareillage orthopédique et des soins de kinésithérapie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le renforcement de capacités du personnel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la réalisation des études et recherches ;</a:t>
            </a:r>
            <a:endParaRPr lang="fr-F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15000"/>
              </a:lnSpc>
              <a:spcAft>
                <a:spcPts val="0"/>
              </a:spcAft>
              <a:buFont typeface="Wingdings" panose="05000000000000000000" pitchFamily="2" charset="2"/>
              <a:buChar char=""/>
            </a:pPr>
            <a:r>
              <a:rPr lang="fr-FR" sz="2200" dirty="0" smtClean="0">
                <a:effectLst/>
                <a:latin typeface="Book Antiqua" panose="02040602050305030304" pitchFamily="18" charset="0"/>
                <a:ea typeface="Calibri" panose="020F0502020204030204" pitchFamily="34" charset="0"/>
                <a:cs typeface="Times New Roman" panose="02020603050405020304" pitchFamily="18" charset="0"/>
              </a:rPr>
              <a:t>la recherche de nouveaux partenaires.</a:t>
            </a:r>
            <a:endParaRPr lang="fr-F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3354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841" y="540870"/>
            <a:ext cx="11508828" cy="5480539"/>
          </a:xfrm>
          <a:prstGeom prst="rect">
            <a:avLst/>
          </a:prstGeom>
        </p:spPr>
        <p:txBody>
          <a:bodyPr wrap="square">
            <a:spAutoFit/>
          </a:bodyPr>
          <a:lstStyle/>
          <a:p>
            <a:pPr marL="342900" lvl="0" indent="-342900" algn="ctr">
              <a:lnSpc>
                <a:spcPct val="115000"/>
              </a:lnSpc>
              <a:spcAft>
                <a:spcPts val="1000"/>
              </a:spcAft>
              <a:buFont typeface="+mj-lt"/>
              <a:buAutoNum type="romanUcPeriod"/>
            </a:pPr>
            <a:r>
              <a:rPr lang="fr-FR" sz="4000" b="1" dirty="0" smtClean="0">
                <a:effectLst/>
                <a:latin typeface="Times New Roman" panose="02020603050405020304" pitchFamily="18" charset="0"/>
                <a:ea typeface="Calibri" panose="020F0502020204030204" pitchFamily="34" charset="0"/>
                <a:cs typeface="Times New Roman" panose="02020603050405020304" pitchFamily="18" charset="0"/>
              </a:rPr>
              <a:t>MISSION</a:t>
            </a:r>
            <a:endParaRPr lang="fr-FR"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Le Centre National d’Appareillage Orthopédique du  Mali (CNAOM)</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est un Etablissement Public National à Caractère Scientifique et Technologique doté de la personnalité morale et de l’autonomie financière créé  par la loi N°02-065 le 18 Décembre 2002.</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décret N°03-482/ P-RM du 17 Novembre 2003, modifié par le décret N°2016-0832/ P-RM du 1</a:t>
            </a:r>
            <a:r>
              <a:rPr lang="fr-CH" sz="2400" baseline="30000" dirty="0" smtClean="0">
                <a:effectLst/>
                <a:latin typeface="Book Antiqua" panose="02040602050305030304" pitchFamily="18" charset="0"/>
                <a:ea typeface="Calibri" panose="020F0502020204030204" pitchFamily="34" charset="0"/>
                <a:cs typeface="Times New Roman" panose="02020603050405020304" pitchFamily="18" charset="0"/>
              </a:rPr>
              <a:t>er</a:t>
            </a: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Novembre 2016 fixe son organisation et ses modalités de fonctionnement.</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loi N°02- 065 du 18 Décembre 2002  dispose en son article 2 que le Centre National d’Appareillage Orthopédique du Mali (CNAOM) </a:t>
            </a: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a pour mission de fournir les prestations spécialisées en matière d’orthopédie et de rééducation ainsi que toutes les opérations concourant à la réalisation de cette mission.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2659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2868" y="765948"/>
            <a:ext cx="11020097" cy="4837415"/>
          </a:xfrm>
          <a:prstGeom prst="rect">
            <a:avLst/>
          </a:prstGeom>
        </p:spPr>
        <p:txBody>
          <a:bodyPr wrap="square">
            <a:spAutoFit/>
          </a:bodyPr>
          <a:lstStyle/>
          <a:p>
            <a:pPr algn="just">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A cet effet, il est chargé de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4572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promotion de la recherche, des études et de la documentation dans le domaine de l’orthopédie et de la rééducation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4572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participation à la formation et à l’information scientifique technique et sociale en matière d’orthopédie, de rééducation et de handicap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4572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promotion des prestations spécialisées en matière d’orthopédie et de rééducation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4572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conception et la production d’appareillages et d’aides techniques pour personnes handicapées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tabLst>
                <a:tab pos="457200" algn="l"/>
              </a:tabLs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la coordination, l’approvisionnement et le suivi des centres régionaux d’appareillage et de la  rééducation fonctionnelle.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35824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434" y="473375"/>
            <a:ext cx="11634952" cy="5742534"/>
          </a:xfrm>
          <a:prstGeom prst="rect">
            <a:avLst/>
          </a:prstGeom>
        </p:spPr>
        <p:txBody>
          <a:bodyPr wrap="square">
            <a:spAutoFit/>
          </a:bodyPr>
          <a:lstStyle/>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Le CNAOM est représenté par les Centres Régionaux d’Appareillage Orthopédique et de Rééducation Fonctionnelle (CRAORF) à Kayes, Sikasso, Ségou,  Mopti, Tombouctou et Gao.</a:t>
            </a:r>
          </a:p>
          <a:p>
            <a:pPr>
              <a:lnSpc>
                <a:spcPct val="107000"/>
              </a:lnSpc>
              <a:spcAft>
                <a:spcPts val="80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i="1" dirty="0" smtClean="0">
                <a:effectLst/>
                <a:latin typeface="Book Antiqua" panose="02040602050305030304" pitchFamily="18" charset="0"/>
                <a:ea typeface="Calibri" panose="020F0502020204030204" pitchFamily="34" charset="0"/>
                <a:cs typeface="Times New Roman" panose="02020603050405020304" pitchFamily="18" charset="0"/>
              </a:rPr>
              <a:t>Le CRAORF  de Mopti est en construction  sur financement du CICR, qui ouvrira ses portes en 2021 avec un nouveau système de gestion des centres de réadaptation.</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Il a hérité d'un terrain d'environ d’un hectare avec des locaux déjà existants.</a:t>
            </a:r>
          </a:p>
          <a:p>
            <a:pPr>
              <a:lnSpc>
                <a:spcPct val="107000"/>
              </a:lnSpc>
              <a:spcAft>
                <a:spcPts val="80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Un Bloc Opératoire construit et équipé sur le financement du Budget Spécial d’Investissement est actuellement utilisé pour la prise en charge du pied bot et de petites chirurgies. Aussi, une salle de gym et un service piscine sont également ouverts pour compléter le plateau technique de la Division consultation, Rééducation et Réadaptation Fonctionnelles.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0809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9545" y="742944"/>
            <a:ext cx="11650717" cy="5496505"/>
          </a:xfrm>
          <a:prstGeom prst="rect">
            <a:avLst/>
          </a:prstGeom>
        </p:spPr>
        <p:txBody>
          <a:bodyPr wrap="square">
            <a:spAutoFit/>
          </a:bodyPr>
          <a:lstStyle/>
          <a:p>
            <a:pPr>
              <a:lnSpc>
                <a:spcPct val="107000"/>
              </a:lnSpc>
              <a:spcAft>
                <a:spcPts val="800"/>
              </a:spcAft>
            </a:pPr>
            <a:r>
              <a:rPr lang="fr-CH" sz="3200" b="1" dirty="0" smtClean="0">
                <a:effectLst/>
                <a:latin typeface="Book Antiqua" panose="02040602050305030304" pitchFamily="18" charset="0"/>
                <a:ea typeface="Calibri" panose="020F0502020204030204" pitchFamily="34" charset="0"/>
                <a:cs typeface="Times New Roman" panose="02020603050405020304" pitchFamily="18" charset="0"/>
              </a:rPr>
              <a:t>                             Les  objectifs  du CNAOM</a:t>
            </a: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Dans l’accomplissement de sa mission, le centre a pour  objectifs de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accroitre l’accessibilité du plus grand nombre de personnes en situation du handicap physique aux services de consultation, de rééducation et d’appareillage orthopédique de qualité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contribuer au renforcement de la solidarité et de la lutte contre l’exclusion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améliorer la qualité des prestations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renforcer la capacité des ressources humaines ;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contribuer au renforcement institutionnel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renforcer la capacité technique du centre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faire des études et recherche dans le domaine de la réadaptation fonctionnelle.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97004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434" y="681014"/>
            <a:ext cx="11319642" cy="5539593"/>
          </a:xfrm>
          <a:prstGeom prst="rect">
            <a:avLst/>
          </a:prstGeom>
        </p:spPr>
        <p:txBody>
          <a:bodyPr wrap="square">
            <a:spAutoFit/>
          </a:bodyPr>
          <a:lstStyle/>
          <a:p>
            <a:pPr algn="ctr">
              <a:lnSpc>
                <a:spcPct val="107000"/>
              </a:lnSpc>
              <a:spcAft>
                <a:spcPts val="800"/>
              </a:spcAft>
            </a:pPr>
            <a:r>
              <a:rPr lang="fr-CH" sz="3200" b="1" dirty="0" smtClean="0">
                <a:effectLst/>
                <a:latin typeface="Book Antiqua" panose="02040602050305030304" pitchFamily="18" charset="0"/>
                <a:ea typeface="Calibri" panose="020F0502020204030204" pitchFamily="34" charset="0"/>
                <a:cs typeface="Times New Roman" panose="02020603050405020304" pitchFamily="18" charset="0"/>
              </a:rPr>
              <a:t>Les organes d’administration et de gestion sont :</a:t>
            </a:r>
          </a:p>
          <a:p>
            <a:pPr algn="ctr">
              <a:lnSpc>
                <a:spcPct val="107000"/>
              </a:lnSpc>
              <a:spcAft>
                <a:spcPts val="800"/>
              </a:spcAft>
            </a:pP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FR" sz="2400" b="1" u="sng" dirty="0" smtClean="0">
                <a:effectLst/>
                <a:latin typeface="Book Antiqua" panose="02040602050305030304" pitchFamily="18" charset="0"/>
                <a:ea typeface="Calibri" panose="020F0502020204030204" pitchFamily="34" charset="0"/>
                <a:cs typeface="Times New Roman" panose="02020603050405020304" pitchFamily="18" charset="0"/>
              </a:rPr>
              <a:t>Le Conseil d’Orientation</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Il exerce dans les limites des lois et règlement en vigueur les attributions suivantes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définir les orientations du centre dans le cadre du plan d’action du Ministère en charge du Développement Social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adopter le programme annuel d’activités du Centre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examiner le rapport annuel d’activités du Directeur Général et des états financiers en fin d’exercice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apporter tout appui technique nécessaire à l’exécution du programme du Centre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3427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151" y="672557"/>
            <a:ext cx="11193518" cy="5308120"/>
          </a:xfrm>
          <a:prstGeom prst="rect">
            <a:avLst/>
          </a:prstGeom>
        </p:spPr>
        <p:txBody>
          <a:bodyPr wrap="square">
            <a:spAutoFit/>
          </a:bodyPr>
          <a:lstStyle/>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fixer l’organigramme du Centre et les règles particulières relatives à son fonctionnement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fixer les modalités d’octroi au personnel des indemnités, primes et avantages spécifiques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délibérer sur les acquisitions, dispositions ou aliénations d’immeubles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voter le budget annuel du Centre.</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Conseil d’Orientation du CNAOM est composé de 15 membres dont les sièges sont repartis entre les structures jugées concernées par le domaine et présidé par le Ministre en charge du Développement Social ou son Représentant.</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CH" sz="2400" b="1" dirty="0" smtClean="0">
                <a:effectLst/>
                <a:latin typeface="Book Antiqua" panose="02040602050305030304" pitchFamily="18" charset="0"/>
                <a:ea typeface="Calibri" panose="020F0502020204030204" pitchFamily="34" charset="0"/>
                <a:cs typeface="Times New Roman" panose="02020603050405020304" pitchFamily="18" charset="0"/>
              </a:rPr>
              <a:t>Il se réunit 2 fois en sessions ordinaires par an.</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0"/>
              </a:spcAft>
            </a:pPr>
            <a:r>
              <a:rPr lang="fr-CH" b="1" dirty="0" smtClean="0">
                <a:effectLst/>
                <a:latin typeface="Book Antiqua" panose="02040602050305030304" pitchFamily="18"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12810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248" y="298986"/>
            <a:ext cx="11682248" cy="6055697"/>
          </a:xfrm>
          <a:prstGeom prst="rect">
            <a:avLst/>
          </a:prstGeom>
        </p:spPr>
        <p:txBody>
          <a:bodyPr wrap="square">
            <a:spAutoFit/>
          </a:bodyPr>
          <a:lstStyle/>
          <a:p>
            <a:pPr marL="342900" lvl="0" indent="-342900" algn="ctr">
              <a:lnSpc>
                <a:spcPct val="115000"/>
              </a:lnSpc>
              <a:spcAft>
                <a:spcPts val="0"/>
              </a:spcAft>
              <a:buFont typeface="Wingdings" panose="05000000000000000000" pitchFamily="2" charset="2"/>
              <a:buChar char=""/>
            </a:pPr>
            <a:r>
              <a:rPr lang="fr-FR" sz="3200" b="1" u="sng" dirty="0" smtClean="0">
                <a:effectLst/>
                <a:latin typeface="Book Antiqua" panose="02040602050305030304" pitchFamily="18" charset="0"/>
                <a:ea typeface="Calibri" panose="020F0502020204030204" pitchFamily="34" charset="0"/>
                <a:cs typeface="Times New Roman" panose="02020603050405020304" pitchFamily="18" charset="0"/>
              </a:rPr>
              <a:t>La Direction générale </a:t>
            </a:r>
          </a:p>
          <a:p>
            <a:pPr lvl="0" algn="ctr">
              <a:lnSpc>
                <a:spcPct val="115000"/>
              </a:lnSpc>
              <a:spcAft>
                <a:spcPts val="0"/>
              </a:spcAft>
            </a:pPr>
            <a:endParaRPr lang="fr-FR"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Le  Centre National d’Appareillage Orthopédique du Mali (CNAOM)  est dirigé par un Directeur Général nommé par décret pris en Conseil de Ministre sur proposition du Ministre en charge du Développement Social.</a:t>
            </a:r>
          </a:p>
          <a:p>
            <a:pPr>
              <a:lnSpc>
                <a:spcPct val="107000"/>
              </a:lnSpc>
              <a:spcAft>
                <a:spcPts val="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Il anime, coordonne et contrôle l’ensemble des activités du Centre. Il est responsable de la réalisation du programme et des objectifs fixés par le Conseil d’Orientation et représente le Centre dans les actes de la vie civile.</a:t>
            </a:r>
          </a:p>
          <a:p>
            <a:pPr>
              <a:lnSpc>
                <a:spcPct val="107000"/>
              </a:lnSpc>
              <a:spcAft>
                <a:spcPts val="0"/>
              </a:spcAft>
            </a:pP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CH" sz="2400" dirty="0" smtClean="0">
                <a:effectLst/>
                <a:latin typeface="Book Antiqua" panose="02040602050305030304" pitchFamily="18" charset="0"/>
                <a:ea typeface="Calibri" panose="020F0502020204030204" pitchFamily="34" charset="0"/>
                <a:cs typeface="Times New Roman" panose="02020603050405020304" pitchFamily="18" charset="0"/>
              </a:rPr>
              <a:t>	A cet effet, il est chargé de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exercer toutes les fonctions d’administration et de gestion non expressément réservées au Conseil d’Orientation ;</a:t>
            </a:r>
            <a:endParaRPr lang="fr-F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400" dirty="0" smtClean="0">
                <a:effectLst/>
                <a:latin typeface="Book Antiqua" panose="02040602050305030304" pitchFamily="18" charset="0"/>
                <a:ea typeface="Calibri" panose="020F0502020204030204" pitchFamily="34" charset="0"/>
                <a:cs typeface="Times New Roman" panose="02020603050405020304" pitchFamily="18" charset="0"/>
              </a:rPr>
              <a:t>mettre en œuvre les programmes d’activités adoptés par le Conseil d’Orientation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1196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Wisp</Template>
  <TotalTime>57</TotalTime>
  <Words>557</Words>
  <Application>Microsoft Office PowerPoint</Application>
  <PresentationFormat>Grand écran</PresentationFormat>
  <Paragraphs>155</Paragraphs>
  <Slides>21</Slides>
  <Notes>0</Notes>
  <HiddenSlides>0</HiddenSlides>
  <MMClips>0</MMClips>
  <ScaleCrop>false</ScaleCrop>
  <HeadingPairs>
    <vt:vector size="6" baseType="variant">
      <vt:variant>
        <vt:lpstr>Polices utilisées</vt:lpstr>
      </vt:variant>
      <vt:variant>
        <vt:i4>10</vt:i4>
      </vt:variant>
      <vt:variant>
        <vt:lpstr>Thème</vt:lpstr>
      </vt:variant>
      <vt:variant>
        <vt:i4>3</vt:i4>
      </vt:variant>
      <vt:variant>
        <vt:lpstr>Titres des diapositives</vt:lpstr>
      </vt:variant>
      <vt:variant>
        <vt:i4>21</vt:i4>
      </vt:variant>
    </vt:vector>
  </HeadingPairs>
  <TitlesOfParts>
    <vt:vector size="34" baseType="lpstr">
      <vt:lpstr>Arial</vt:lpstr>
      <vt:lpstr>Book Antiqua</vt:lpstr>
      <vt:lpstr>Calibri</vt:lpstr>
      <vt:lpstr>Calibri Light</vt:lpstr>
      <vt:lpstr>Century Gothic</vt:lpstr>
      <vt:lpstr>Garamond</vt:lpstr>
      <vt:lpstr>Symbol</vt:lpstr>
      <vt:lpstr>Times New Roman</vt:lpstr>
      <vt:lpstr>Wingdings</vt:lpstr>
      <vt:lpstr>Wingdings 3</vt:lpstr>
      <vt:lpstr>Brin</vt:lpstr>
      <vt:lpstr>Office Theme</vt:lpstr>
      <vt:lpstr>Savon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Service Informatique</dc:creator>
  <cp:lastModifiedBy>SECRET</cp:lastModifiedBy>
  <cp:revision>8</cp:revision>
  <dcterms:created xsi:type="dcterms:W3CDTF">2019-10-28T14:30:45Z</dcterms:created>
  <dcterms:modified xsi:type="dcterms:W3CDTF">2019-10-28T15:56:52Z</dcterms:modified>
</cp:coreProperties>
</file>