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77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2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69" autoAdjust="0"/>
    <p:restoredTop sz="94660"/>
  </p:normalViewPr>
  <p:slideViewPr>
    <p:cSldViewPr snapToGrid="0">
      <p:cViewPr varScale="1">
        <p:scale>
          <a:sx n="46" d="100"/>
          <a:sy n="46" d="100"/>
        </p:scale>
        <p:origin x="64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89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060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8038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708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6141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312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336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65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8305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761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0585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099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13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09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9257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1397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5663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128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2766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089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440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88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6258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046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2191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190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7081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D80B4-7205-4905-B4DD-DBD3820B8551}" type="datetimeFigureOut">
              <a:rPr lang="fr-FR" smtClean="0"/>
              <a:t>04/11/2019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8D61-B300-4EE5-9202-30C2197506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65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32399" y="0"/>
            <a:ext cx="6127202" cy="6984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9811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0621" y="795685"/>
            <a:ext cx="10972800" cy="3668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xercise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authority over personnel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recruits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dismisses according to the legislation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leases, agreements and contracts.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fr-FR" sz="2400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helped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assisted by a Deputy Director General appointed by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Ministerial decree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Minister in charge of Social Development who replaces him automatically in case of absence, vacation or impediment.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 decree fixes his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attributions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747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4497" y="456257"/>
            <a:ext cx="11067393" cy="5017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3441700" algn="l"/>
              </a:tabLst>
            </a:pPr>
            <a:r>
              <a:rPr lang="fr-FR" sz="3200" b="1" u="sng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fr-FR" sz="32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 Scientific and  </a:t>
            </a:r>
            <a:r>
              <a:rPr lang="fr-FR" sz="3200" b="1" u="sng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Technologic</a:t>
            </a:r>
            <a:r>
              <a:rPr lang="fr-FR" sz="32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b="1" u="sng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Committee</a:t>
            </a:r>
            <a:r>
              <a:rPr lang="fr-FR" sz="32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3441700" algn="l"/>
              </a:tabLst>
            </a:pP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3441700" algn="l"/>
              </a:tabLst>
            </a:pP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mission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441700" algn="l"/>
              </a:tabLs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ontribute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the selection of annual 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multiannual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programs of studies 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4417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formulate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recommendations and technical advice for improving the quality of prescriptions in orthopedics 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 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441700" algn="l"/>
              </a:tabLs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participe in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 monitoring and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regular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evolution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medico-social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physically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disability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441700" algn="l"/>
              </a:tabLs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participate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development of transdisciplinary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research.</a:t>
            </a:r>
            <a:r>
              <a:rPr lang="fr-FR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0244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842" y="298673"/>
            <a:ext cx="11634952" cy="6710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3441700" algn="l"/>
              </a:tabLst>
            </a:pP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and Technological Committee meets once every six months on the invitation of its President who is a scientific personality chosen by the supervisory authority.</a:t>
            </a:r>
            <a:endParaRPr lang="fr-CH" sz="2400" b="1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3441700" algn="l"/>
              </a:tabLst>
            </a:pP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3441700" algn="l"/>
              </a:tabLs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 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3441700" algn="l"/>
              </a:tabLst>
            </a:pP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centre has: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  <a:tab pos="3441700" algn="l"/>
              </a:tabLs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organic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framework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validated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November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12, 2015 ;</a:t>
            </a:r>
            <a:endParaRPr lang="fr-FR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  <a:tab pos="34417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organic executive validated on November 12, 2015;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  <a:tab pos="3441700" algn="l"/>
              </a:tabLst>
            </a:pP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revised Accounting and Administrative Procedures Manual;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  <a:tab pos="3441700" algn="l"/>
              </a:tabLst>
            </a:pP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National Strategy Paper for the Development of Functional Rehabilitation in Mali with a Human Resources Development Plan, infrastructure and equipment reinforcement;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  <a:tab pos="3441700" algn="l"/>
              </a:tabLst>
            </a:pP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framework for consultation with the union committee;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  <a:tab pos="3441700" algn="l"/>
              </a:tabLst>
            </a:pP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tool for improving efficiency measures;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  <a:tab pos="3441700" algn="l"/>
              </a:tabLst>
            </a:pP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HMS center management software (patient circuit, financial resources, </a:t>
            </a: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stocks </a:t>
            </a: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...)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182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669" y="274483"/>
            <a:ext cx="11477297" cy="6322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fr-FR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</a:t>
            </a: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artnership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plays an important role in achieving the mission assigned to CNAOM.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partenariat joue un grand rôle dans la réalisation de la mission assignée au CNAOM. 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following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as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National Department of Social Development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it subsidizes the care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 indigents;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National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 Insurance Fund: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supports orthopedic fitting and the rehabilitation of its insured at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70%;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National Agency for </a:t>
            </a:r>
            <a:r>
              <a:rPr lang="fr-FR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Medical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Assistance 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supports all indigents in collaboration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decentralized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Town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halls)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Malian Federation of </a:t>
            </a:r>
            <a:r>
              <a:rPr lang="en-US" sz="2400" b="1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</a:t>
            </a:r>
            <a:r>
              <a:rPr lang="en-US" sz="2400" dirty="0" err="1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refers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subsidizes certain disabled people;</a:t>
            </a: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Humanity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Inclusion :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"Imp &amp; act 3D" and project "Detect and ensure the early management of the child's disabilities for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better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 integration" from 0 to 14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years;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65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23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b="1" u="sng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African</a:t>
            </a:r>
            <a:r>
              <a:rPr lang="fr-FR" sz="24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u="sng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</a:t>
            </a:r>
            <a:r>
              <a:rPr lang="fr-FR" sz="24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the </a:t>
            </a:r>
            <a:r>
              <a:rPr lang="fr-FR" sz="2400" b="1" u="sng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fr-FR" sz="24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Centres for People </a:t>
            </a:r>
            <a:r>
              <a:rPr lang="fr-FR" sz="2400" b="1" u="sng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FR" sz="24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u="sng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Disabilities</a:t>
            </a:r>
            <a:r>
              <a:rPr lang="fr-FR" sz="24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(OADCPH) :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partnership agreement was signed with the Ministry in charge of Social Development in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2013 to define the framework and modalities for cooperation with a view to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 a sustainable support system in the field of functional rehabilitation for centers for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People with disabilities in Africa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NB :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difficulties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 for the acquisition of imported orthopedic raw materials.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</a:t>
            </a:r>
            <a:r>
              <a:rPr lang="fr-FR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Committee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fr-FR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Cross (ICRC) 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collaboration agreement was signed with the Ministry of Solidarity and Humanitarian Action in 2015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the field of assistance to the National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 Centre 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Mali (CNAOM) and its Regional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 and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 Rehabilitation Centres (CRAORF) for the care and treatment of people with physical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disabilities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It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828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013" y="510100"/>
            <a:ext cx="11713779" cy="521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 </a:t>
            </a: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access to physical rehabilitation </a:t>
            </a: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services;</a:t>
            </a:r>
            <a:endParaRPr lang="fr-FR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 </a:t>
            </a: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quality of physical rehabilitation </a:t>
            </a: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services;</a:t>
            </a:r>
            <a:endParaRPr lang="fr-FR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2286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Ensure </a:t>
            </a: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sustainability of physical rehabilitation services;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  <a:tabLst>
                <a:tab pos="2286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Strengthen </a:t>
            </a: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institutions working in </a:t>
            </a: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disability </a:t>
            </a:r>
            <a:r>
              <a:rPr lang="en-US" sz="24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field, among </a:t>
            </a:r>
            <a:r>
              <a:rPr lang="en-US" sz="2400" dirty="0" smtClean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others.</a:t>
            </a:r>
            <a:endParaRPr lang="fr-FR" sz="2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year a letter is signed between ICRC and CNAOM containing the commitments of each party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concerning the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subsidy of imported orthopedic raw materials, subsidy of orthopedic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devices,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technical assistance, equipment,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capacity building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stock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management tools (improvement of efficiency measures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..).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3441700" algn="l"/>
              </a:tabLst>
            </a:pPr>
            <a:r>
              <a:rPr lang="fr-FR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FR" sz="2400" b="1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Austrian</a:t>
            </a:r>
            <a:r>
              <a:rPr lang="fr-FR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 </a:t>
            </a:r>
            <a:r>
              <a:rPr lang="fr-FR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Doctors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fr-FR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Disabled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34417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treatment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clubfoot by the </a:t>
            </a:r>
            <a:r>
              <a:rPr lang="en-US" sz="2400" dirty="0" err="1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Ponseti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method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(capacity building,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small 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equipments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3441700" algn="l"/>
              </a:tabLst>
            </a:pP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9102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8372" y="484292"/>
            <a:ext cx="11430000" cy="5107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fr-FR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</a:t>
            </a: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National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Centre of  Mali (CNAOM)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ccomposed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</a:t>
            </a:r>
            <a:r>
              <a:rPr lang="fr-CH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Staff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fr-F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eceptio</a:t>
            </a:r>
            <a:r>
              <a:rPr lang="fr-FR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Guidance Office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fr-FR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lang="fr-FR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Documentation and computer Science </a:t>
            </a:r>
            <a:r>
              <a:rPr lang="fr-F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units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Accounting</a:t>
            </a:r>
            <a:r>
              <a:rPr lang="fr-FR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fr-FR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Departments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dministrative,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human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marketing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onsultation,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sychological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social supervision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fitting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8372" y="5591524"/>
            <a:ext cx="11303875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Management meeting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held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a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month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whenever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needed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623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65494"/>
            <a:ext cx="12192000" cy="7600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Chaque division est tenue de fournir un rapport d’activités trimestriel.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consultation pluridisciplinaire regroupant Médecins, techniciens orthoprothésistes, Kinés et agent social est tenue chaque fois que besoin en est.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Chaque vendredi, les médecins et kinés se réunissent en staff pour échanger sur certaines thématiq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ues.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Each division is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asked to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 a quarterly activity report.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multidisciplinary consultation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gathering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Physicians,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 technologists, Physiotherapists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social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agent is held whenever necessary.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Friday, doctors and physiotherapists meet in staff to discuss certain topics.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HUMAN RESOURCES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consist of 77 agents composed as follows: 42 officials and 35 contractors paid from own resources:</a:t>
            </a: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this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number,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CNAOM conducted in 2018: 12,358 consultations, 18,677 rehabilitation sessions, 793 orthopedic devices, 606 treated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clubfeet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  <a:endParaRPr lang="fr-FR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staff is insufficient, to remedy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this situation a training session is carried out for Assistants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training 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Assistant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physiotherapissts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4 Assistant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technologists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been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recruited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put at the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disposal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CRAORF Tombouctou (1 Assistant physio and 1 Assist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 P &amp;O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technologist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of  Gao (1 Assistant physio  and 1 Assistant P&amp;O) and CNAOM (2 P&amp;O, 3 Assistant physio and 2 Assistants P&amp;O)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partnership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CNAOM-ICRC.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982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1263"/>
            <a:ext cx="12192000" cy="6957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CH" sz="32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</a:t>
            </a:r>
            <a:r>
              <a:rPr lang="fr-CH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RESOURCES </a:t>
            </a: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Centre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State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subsidy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but the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important, for on the one hand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target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groups are in large part the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poorest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persons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the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hand the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centre are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insufficient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minimal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service provisions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given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precariousness of our users and the social character of the 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just manage to pay the wages of the contract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PLANNING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Chaque année lors de la session du Conseil d’Orientation, les activités prioritaires sont planifiées selon un chronogramme détaillé avec un budget programme (compilation des Programmes Opérationnels de toutes les divisions).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Each year during the Orientation Council session, the priority activities are planned according to a detailed chronogram with a program budget (compilation of the Operational Programs of all the divisions).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Also,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PRODESS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(Program of Socio-Sanitary Development), once a year, organizes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National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and Programming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Days of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Central Structures of the Ministry in charge of Social and Health where each structure presents its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achievements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previous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 and the operational programming (OP) of year n + 1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05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3779" y="553326"/>
            <a:ext cx="11619187" cy="5618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Finally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 action plan is drawn up and monitored in the framework of the partnership with the ICRC with a chronogram of priority activities for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achievement of the objectives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CH" sz="2400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fr-FR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DIFFICULTIES ANDT CONSTRAINTS</a:t>
            </a:r>
            <a:r>
              <a:rPr lang="fr-FR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implementation of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its mission,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CNAOM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encounters the following difficulties: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decrease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State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subsidy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Lack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staff and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technical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staff in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fitting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err="1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nsufficient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recruit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staff and support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regional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branches in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functioning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obsolescence of technical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equipment;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operationalization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branches.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86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3228" y="1220128"/>
            <a:ext cx="9695793" cy="3358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CH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 ON BEST PRACTICES AT</a:t>
            </a:r>
            <a:endParaRPr lang="fr-F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CH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NATIONAL                       </a:t>
            </a:r>
          </a:p>
          <a:p>
            <a:pPr algn="ctr"/>
            <a:r>
              <a:rPr lang="fr-CH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ORTHOPEDIC CENTRE  </a:t>
            </a:r>
          </a:p>
          <a:p>
            <a:pPr algn="ctr"/>
            <a:r>
              <a:rPr lang="fr-CH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fr-CH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MALI (CNAOM)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4020178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193"/>
            <a:ext cx="12044856" cy="6407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200"/>
              </a:spcAft>
              <a:buFont typeface="+mj-lt"/>
              <a:buAutoNum type="romanUcPeriod"/>
              <a:tabLst>
                <a:tab pos="2458720" algn="l"/>
              </a:tabLst>
            </a:pPr>
            <a:r>
              <a:rPr lang="fr-FR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PROPOSED SOLUTIONS</a:t>
            </a:r>
            <a:r>
              <a:rPr lang="fr-FR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better achieve its objectives,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CNAOM formulates the following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solutions: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grant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the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BSI for the construction of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Centres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dvocate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competent authorities for the provision of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physiotherapist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orthopedic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technologists staff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dvocate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Ministry of National Education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training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young physiotherapists and orthopedic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technologists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 National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Training Institute in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 Sciences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dvocate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integration of contract staff in the Public Service given the social nature of the 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support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operationalization of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branches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the acquisition of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plot,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construction, equipment and especially the recruitment of staff for their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running;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State subsidy to cover the running costs of the National and Regional 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Centres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77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222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200"/>
              </a:spcAft>
              <a:buFont typeface="+mj-lt"/>
              <a:buAutoNum type="romanUcPeriod"/>
              <a:tabLst>
                <a:tab pos="2553335" algn="l"/>
              </a:tabLst>
            </a:pPr>
            <a:r>
              <a:rPr lang="fr-FR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PERSPECTIVES 	</a:t>
            </a: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  <a:tabLst>
                <a:tab pos="2553335" algn="l"/>
              </a:tabLst>
            </a:pP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better achieve </a:t>
            </a:r>
            <a:r>
              <a:rPr lang="en-US" sz="220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its objectives, 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CNAOM 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in perspective the following activities:</a:t>
            </a:r>
            <a:r>
              <a:rPr lang="fr-CH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strengthening 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infrastructure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equipment and 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logistics;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implementation of efficiency measures according to the action plan jointly developed with the PRP / ICRC for the management of the </a:t>
            </a:r>
            <a:r>
              <a:rPr lang="en-US" sz="22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implementation and use of the computerized patient management 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tool;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and updating of the computerized stock management tool (ICRC Tool GS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1143000" lvl="2" indent="-2286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strengthening 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multidisciplinary care 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(P&amp;O-Physio-Doctor-social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patients</a:t>
            </a:r>
            <a:r>
              <a:rPr lang="en-US" sz="2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setting up of a </a:t>
            </a:r>
            <a:r>
              <a:rPr lang="fr-FR" sz="22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fr-FR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control 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 in </a:t>
            </a:r>
            <a:r>
              <a:rPr lang="fr-FR" sz="22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fitting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physio care;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200" dirty="0" err="1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fr-FR" sz="22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apacity</a:t>
            </a:r>
            <a:r>
              <a:rPr lang="fr-FR" sz="22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building of the staff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2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Conducting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2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2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researches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2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Looking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new </a:t>
            </a:r>
            <a:r>
              <a:rPr lang="fr-FR" sz="22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partners</a:t>
            </a:r>
            <a:r>
              <a:rPr lang="fr-FR" sz="22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354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841" y="540870"/>
            <a:ext cx="11508828" cy="5085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romanUcPeriod"/>
            </a:pPr>
            <a:r>
              <a:rPr lang="fr-FR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MISSION</a:t>
            </a:r>
            <a:endParaRPr lang="fr-F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National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 Centre of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Mali (CNAOM)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a National Public Establishment of Scientific and Technological Character endowed with the legal personality and the financial autonomy created by the law N ° 02-065 on December 18th, 2002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Decree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No. 03-482 / P-RM of 17 November 2003, amended by Decree No. 2016-0832 / P-RM of 1 November 2016 sets its organization and its functioning.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Law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No. 02- 065 of 18 December 2002 provides in article 2 that the National Center for Orthopedic Equipment of Mali (CNAOM)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the mission to provide specialized services in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orthopedics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all operations contributing to the achievement of this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mission.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659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2868" y="765948"/>
            <a:ext cx="11020097" cy="441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this purpose,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responsible for: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promoting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research, studies and documentation in the field of orthopedics 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Participating in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training and technical and social science information in orthopedics, rehabilitation 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disability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Promoting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specialized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service provision in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conception and production of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assistibe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devices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people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disabilities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coordination,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supply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monitoring of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regional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centres.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5824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1434" y="473375"/>
            <a:ext cx="11634952" cy="4952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CNAOM </a:t>
            </a:r>
            <a:r>
              <a:rPr lang="fr-CH" sz="2400" b="1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represented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Regional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par Centres in Kayes, Sikasso,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Segou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Mopti, Tombouctou and Gao.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Mopti </a:t>
            </a:r>
            <a:r>
              <a:rPr lang="en-US" sz="24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CRAORF is under construction with funding from the ICRC, which will open in 2021 with a new management system for rehabilitation </a:t>
            </a:r>
            <a:r>
              <a:rPr lang="en-US" sz="2400" b="1" i="1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centres</a:t>
            </a:r>
            <a:r>
              <a:rPr lang="en-US" sz="24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CH" sz="2400" b="1" i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inherited a plot of about one hectare with already existing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premises.</a:t>
            </a:r>
            <a:endParaRPr lang="fr-CH" sz="2400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n-US" sz="24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operating block built and equipped on the financing of the Special Investment Budget is currently used for the management of club feet and small surgeries. Also, a gym and pool service are also open to complete the technical platform of the Division Consultation, Rehabilitation and Functional </a:t>
            </a:r>
            <a:r>
              <a:rPr lang="en-US" sz="24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8091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99545" y="742944"/>
            <a:ext cx="11650717" cy="5071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H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Objectives of CNAOM</a:t>
            </a: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fulfilling its mission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aims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accessibility of the greatest number of people with physical disabilities to quality consultation, rehabilitation 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assistive devices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contribute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s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trengthening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solidarity and the fight against exclusion;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Improve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service provision;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Build the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capacity of human resources;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contribute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fr-FR" sz="2400" dirty="0" err="1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institutional</a:t>
            </a: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strengthening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Build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technical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capacity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centre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Make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field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700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1434" y="681014"/>
            <a:ext cx="11319642" cy="5539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CH" sz="3200" b="1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CH" sz="32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and management bodies are: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b="1" u="sng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FR" sz="24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Orientation Council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exercises within the limits of the laws and regulations in force the following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attributions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orientations of the </a:t>
            </a:r>
            <a:r>
              <a:rPr lang="en-US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within the framework of the action plan of the Ministry in charge of Social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dopt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annua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activity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of the Centre 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annual activity report of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Director and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financial statements at the end of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provide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 technical support necessary for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 of the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Center's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27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2151" y="672557"/>
            <a:ext cx="11193518" cy="4912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set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organization chart of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the special rules relating to its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functioning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fix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procedure for granting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allowances,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 bonuses and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benefits for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staff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Deliberate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acquisitions, </a:t>
            </a:r>
            <a:r>
              <a:rPr lang="fr-FR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arrangements or dispositions of </a:t>
            </a:r>
            <a:r>
              <a:rPr lang="fr-FR" sz="2400" dirty="0" err="1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properties</a:t>
            </a:r>
            <a:r>
              <a:rPr lang="fr-FR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Vote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annual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budget of the Centre.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CNAOM's Orientation Council is made up of 15 members whose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 offices are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among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considered structures involved in the field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chaired by the Minister in charge of Social Development or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its representative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meets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twice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CH" sz="2400" b="1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ordinary</a:t>
            </a:r>
            <a:r>
              <a:rPr lang="fr-CH" sz="2400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sessions.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fr-CH" b="1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2810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248" y="298986"/>
            <a:ext cx="11682248" cy="6055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3200" b="1" u="sng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General </a:t>
            </a:r>
            <a:r>
              <a:rPr lang="fr-FR" sz="3200" b="1" u="sng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Direction 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endParaRPr lang="fr-FR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 National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Rehabilitation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Centre of Mali (CNAOM)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headed by a Director General appointed by decree taken in Council of Minister on proposal of the Minister in charge of Social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Development.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animates, coordinates and controls all activities of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Centre.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is responsible for the implementation of the program and the objectives set by the Orientation Council and represents the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acts of civil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life.</a:t>
            </a:r>
            <a:endParaRPr lang="fr-CH" sz="2400" dirty="0" smtClean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For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purpose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responsible</a:t>
            </a:r>
            <a:r>
              <a:rPr lang="fr-CH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for: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perform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administrative and management functions not expressly reserved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the </a:t>
            </a:r>
            <a:r>
              <a:rPr lang="en-US" sz="24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Orientation </a:t>
            </a:r>
            <a:r>
              <a:rPr lang="en-US" sz="2400" dirty="0" smtClean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Council;</a:t>
            </a:r>
            <a:endParaRPr lang="fr-F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activity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programs  </a:t>
            </a:r>
            <a:r>
              <a:rPr lang="fr-FR" sz="2400" dirty="0" err="1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adopted</a:t>
            </a:r>
            <a:r>
              <a:rPr lang="fr-FR" sz="2400" dirty="0" smtClean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the Orientation Council;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196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337</TotalTime>
  <Words>1217</Words>
  <Application>Microsoft Office PowerPoint</Application>
  <PresentationFormat>Grand écran</PresentationFormat>
  <Paragraphs>154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32" baseType="lpstr">
      <vt:lpstr>Arial</vt:lpstr>
      <vt:lpstr>Book Antiqua</vt:lpstr>
      <vt:lpstr>Calibri</vt:lpstr>
      <vt:lpstr>Calibri Light</vt:lpstr>
      <vt:lpstr>Century Gothic</vt:lpstr>
      <vt:lpstr>Symbol</vt:lpstr>
      <vt:lpstr>Times New Roman</vt:lpstr>
      <vt:lpstr>Wingdings</vt:lpstr>
      <vt:lpstr>Wingdings 3</vt:lpstr>
      <vt:lpstr>Brin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Service Informatique</dc:creator>
  <cp:lastModifiedBy>gisele ajavon</cp:lastModifiedBy>
  <cp:revision>49</cp:revision>
  <dcterms:created xsi:type="dcterms:W3CDTF">2019-10-28T14:30:45Z</dcterms:created>
  <dcterms:modified xsi:type="dcterms:W3CDTF">2019-11-04T10:04:07Z</dcterms:modified>
</cp:coreProperties>
</file>