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97" r:id="rId3"/>
    <p:sldId id="295" r:id="rId4"/>
    <p:sldId id="292" r:id="rId5"/>
    <p:sldId id="296" r:id="rId6"/>
    <p:sldId id="293" r:id="rId7"/>
    <p:sldId id="294" r:id="rId8"/>
    <p:sldId id="298" r:id="rId9"/>
    <p:sldId id="303" r:id="rId10"/>
    <p:sldId id="304" r:id="rId11"/>
    <p:sldId id="305" r:id="rId12"/>
    <p:sldId id="311" r:id="rId13"/>
    <p:sldId id="306" r:id="rId14"/>
    <p:sldId id="307" r:id="rId15"/>
    <p:sldId id="308" r:id="rId16"/>
    <p:sldId id="309" r:id="rId17"/>
    <p:sldId id="310" r:id="rId18"/>
    <p:sldId id="301" r:id="rId19"/>
    <p:sldId id="313" r:id="rId20"/>
    <p:sldId id="314" r:id="rId21"/>
    <p:sldId id="299" r:id="rId22"/>
    <p:sldId id="284" r:id="rId23"/>
    <p:sldId id="285" r:id="rId24"/>
    <p:sldId id="286" r:id="rId25"/>
    <p:sldId id="287" r:id="rId26"/>
    <p:sldId id="288" r:id="rId27"/>
    <p:sldId id="300" r:id="rId28"/>
    <p:sldId id="316" r:id="rId29"/>
    <p:sldId id="289" r:id="rId3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45" autoAdjust="0"/>
  </p:normalViewPr>
  <p:slideViewPr>
    <p:cSldViewPr>
      <p:cViewPr varScale="1">
        <p:scale>
          <a:sx n="69" d="100"/>
          <a:sy n="69" d="100"/>
        </p:scale>
        <p:origin x="141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01856F-6C28-4E63-9CBD-DF4FADDD7730}" type="datetimeFigureOut">
              <a:rPr lang="fr-FR" smtClean="0"/>
              <a:pPr/>
              <a:t>16/11/2019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FCD20-9A09-4D66-B528-2F5F5482D1D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407F-E77F-4A37-BF5E-42A17F33877C}" type="datetimeFigureOut">
              <a:rPr lang="fr-FR" smtClean="0"/>
              <a:pPr/>
              <a:t>16/11/2019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D256-F8EB-4FC9-8C06-9CB591FBF2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407F-E77F-4A37-BF5E-42A17F33877C}" type="datetimeFigureOut">
              <a:rPr lang="fr-FR" smtClean="0"/>
              <a:pPr/>
              <a:t>16/11/2019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D256-F8EB-4FC9-8C06-9CB591FBF2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407F-E77F-4A37-BF5E-42A17F33877C}" type="datetimeFigureOut">
              <a:rPr lang="fr-FR" smtClean="0"/>
              <a:pPr/>
              <a:t>16/11/2019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D256-F8EB-4FC9-8C06-9CB591FBF2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407F-E77F-4A37-BF5E-42A17F33877C}" type="datetimeFigureOut">
              <a:rPr lang="fr-FR" smtClean="0"/>
              <a:pPr/>
              <a:t>16/11/2019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D256-F8EB-4FC9-8C06-9CB591FBF2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407F-E77F-4A37-BF5E-42A17F33877C}" type="datetimeFigureOut">
              <a:rPr lang="fr-FR" smtClean="0"/>
              <a:pPr/>
              <a:t>16/11/2019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D256-F8EB-4FC9-8C06-9CB591FBF2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407F-E77F-4A37-BF5E-42A17F33877C}" type="datetimeFigureOut">
              <a:rPr lang="fr-FR" smtClean="0"/>
              <a:pPr/>
              <a:t>16/11/2019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D256-F8EB-4FC9-8C06-9CB591FBF2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407F-E77F-4A37-BF5E-42A17F33877C}" type="datetimeFigureOut">
              <a:rPr lang="fr-FR" smtClean="0"/>
              <a:pPr/>
              <a:t>16/11/2019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D256-F8EB-4FC9-8C06-9CB591FBF2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407F-E77F-4A37-BF5E-42A17F33877C}" type="datetimeFigureOut">
              <a:rPr lang="fr-FR" smtClean="0"/>
              <a:pPr/>
              <a:t>16/11/2019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D256-F8EB-4FC9-8C06-9CB591FBF2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407F-E77F-4A37-BF5E-42A17F33877C}" type="datetimeFigureOut">
              <a:rPr lang="fr-FR" smtClean="0"/>
              <a:pPr/>
              <a:t>16/11/2019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D256-F8EB-4FC9-8C06-9CB591FBF2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407F-E77F-4A37-BF5E-42A17F33877C}" type="datetimeFigureOut">
              <a:rPr lang="fr-FR" smtClean="0"/>
              <a:pPr/>
              <a:t>16/11/2019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D256-F8EB-4FC9-8C06-9CB591FBF2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F407F-E77F-4A37-BF5E-42A17F33877C}" type="datetimeFigureOut">
              <a:rPr lang="fr-FR" smtClean="0"/>
              <a:pPr/>
              <a:t>16/11/2019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8D256-F8EB-4FC9-8C06-9CB591FBF2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F407F-E77F-4A37-BF5E-42A17F33877C}" type="datetimeFigureOut">
              <a:rPr lang="fr-FR" smtClean="0"/>
              <a:pPr/>
              <a:t>16/11/2019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8D256-F8EB-4FC9-8C06-9CB591FBF2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dirty="0"/>
              <a:t>LE COÛT DE LA NON-QUALITE (CNQ) EN ETABLISSEMENT DE SANTE </a:t>
            </a: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524000" y="40386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 Saïd CHAJID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Expert HAS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Imag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188640"/>
            <a:ext cx="1475656" cy="1412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8" name="AutoShape 2" descr="Image associÃ©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9940" name="AutoShape 4" descr="Image associÃ©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fr-FR" dirty="0"/>
              <a:t>L’IMPACT DES INTERVENTIONS DE PREVENTION DES DEFAUTS DE QUALITE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fr-FR" b="1" dirty="0"/>
              <a:t>Des auteurs ont évalué l’impact des actions </a:t>
            </a:r>
          </a:p>
          <a:p>
            <a:pPr>
              <a:buNone/>
            </a:pPr>
            <a:r>
              <a:rPr lang="fr-FR" b="1" dirty="0"/>
              <a:t>suivantes  sur 2 ans :</a:t>
            </a:r>
          </a:p>
          <a:p>
            <a:pPr>
              <a:buNone/>
            </a:pPr>
            <a:endParaRPr lang="fr-FR" dirty="0"/>
          </a:p>
          <a:p>
            <a:r>
              <a:rPr lang="fr-FR" dirty="0"/>
              <a:t>Programme d’amélioration continue de la qualité</a:t>
            </a:r>
          </a:p>
          <a:p>
            <a:endParaRPr lang="fr-FR" dirty="0"/>
          </a:p>
          <a:p>
            <a:r>
              <a:rPr lang="fr-FR" dirty="0"/>
              <a:t>Gestion des risques</a:t>
            </a:r>
          </a:p>
          <a:p>
            <a:endParaRPr lang="fr-FR" dirty="0"/>
          </a:p>
          <a:p>
            <a:r>
              <a:rPr lang="fr-FR" dirty="0"/>
              <a:t>Rationalisation des dépenses</a:t>
            </a:r>
          </a:p>
          <a:p>
            <a:endParaRPr lang="fr-FR" dirty="0"/>
          </a:p>
          <a:p>
            <a:r>
              <a:rPr lang="fr-FR" dirty="0"/>
              <a:t>Optimisation des ressources humaines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L’IMPACT DES INTERVENTIONS </a:t>
            </a:r>
            <a:br>
              <a:rPr lang="fr-FR" dirty="0"/>
            </a:br>
            <a:r>
              <a:rPr lang="fr-FR" dirty="0"/>
              <a:t>DE PREVENTION DES DEFAUTS DE QUALITE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fr-FR" b="1" dirty="0"/>
              <a:t>Actions menées </a:t>
            </a:r>
            <a:r>
              <a:rPr lang="fr-FR" dirty="0"/>
              <a:t>:</a:t>
            </a:r>
          </a:p>
          <a:p>
            <a:pPr>
              <a:buNone/>
            </a:pPr>
            <a:endParaRPr lang="fr-FR" dirty="0"/>
          </a:p>
          <a:p>
            <a:r>
              <a:rPr lang="fr-FR" dirty="0"/>
              <a:t>Mise en place de réunions transversales régulières </a:t>
            </a:r>
          </a:p>
          <a:p>
            <a:endParaRPr lang="fr-FR" dirty="0"/>
          </a:p>
          <a:p>
            <a:r>
              <a:rPr lang="fr-FR" dirty="0"/>
              <a:t>Formation et sensibilisation du personnel</a:t>
            </a:r>
          </a:p>
          <a:p>
            <a:endParaRPr lang="fr-FR" dirty="0"/>
          </a:p>
          <a:p>
            <a:r>
              <a:rPr lang="fr-FR" dirty="0"/>
              <a:t>Mise en place de la traçabilité et recueil des EI dans un tableau des dysfonctionnements</a:t>
            </a:r>
          </a:p>
          <a:p>
            <a:endParaRPr lang="fr-FR" dirty="0"/>
          </a:p>
          <a:p>
            <a:r>
              <a:rPr lang="fr-FR" dirty="0"/>
              <a:t>Mesures correctives avec </a:t>
            </a:r>
            <a:r>
              <a:rPr lang="fr-FR" dirty="0" smtClean="0"/>
              <a:t>une </a:t>
            </a:r>
            <a:r>
              <a:rPr lang="fr-FR" dirty="0"/>
              <a:t>constitution d’un PAQ</a:t>
            </a:r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964488" cy="1143000"/>
          </a:xfrm>
        </p:spPr>
        <p:txBody>
          <a:bodyPr>
            <a:normAutofit fontScale="90000"/>
          </a:bodyPr>
          <a:lstStyle/>
          <a:p>
            <a:r>
              <a:rPr lang="fr-FR" dirty="0"/>
              <a:t>RESULTATS </a:t>
            </a:r>
            <a:br>
              <a:rPr lang="fr-FR" dirty="0"/>
            </a:br>
            <a:r>
              <a:rPr lang="fr-FR" dirty="0"/>
              <a:t>AMELIORATION CONTINUE DE LA QUALITE :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r>
              <a:rPr lang="fr-FR" dirty="0"/>
              <a:t>Baisse de 16,4 % le taux de prélèvements sanguins non conformes </a:t>
            </a:r>
          </a:p>
          <a:p>
            <a:endParaRPr lang="fr-FR" dirty="0"/>
          </a:p>
          <a:p>
            <a:r>
              <a:rPr lang="fr-FR" dirty="0"/>
              <a:t>Baisse de 7,2 % des accidents de travail  et des maladies professionnelles </a:t>
            </a:r>
          </a:p>
          <a:p>
            <a:endParaRPr lang="fr-FR" dirty="0"/>
          </a:p>
          <a:p>
            <a:r>
              <a:rPr lang="fr-FR" dirty="0"/>
              <a:t>Baisse de 36.1% la proportion des dossiers de kinésithérapie  inexistants ou incomplets</a:t>
            </a:r>
          </a:p>
          <a:p>
            <a:endParaRPr lang="fr-FR" dirty="0"/>
          </a:p>
          <a:p>
            <a:r>
              <a:rPr lang="fr-FR" dirty="0"/>
              <a:t>Baisse de 22.3% le taux des dysfonctionnements liés aux rendez-vous médicaux.</a:t>
            </a:r>
          </a:p>
          <a:p>
            <a:endParaRPr lang="fr-FR" dirty="0"/>
          </a:p>
          <a:p>
            <a:r>
              <a:rPr lang="fr-FR" dirty="0"/>
              <a:t>Baisse de 27.6% le taux de patients mécontents de la prestation de l’établissement de santé.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RESULTATS : </a:t>
            </a:r>
            <a:br>
              <a:rPr lang="fr-FR" dirty="0"/>
            </a:br>
            <a:r>
              <a:rPr lang="fr-FR" dirty="0"/>
              <a:t>GESTION DES RISQUES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Les risques à priori :</a:t>
            </a:r>
          </a:p>
          <a:p>
            <a:pPr lvl="1"/>
            <a:r>
              <a:rPr lang="fr-FR" dirty="0"/>
              <a:t>Le nombre de EI a été divisé par 1.8</a:t>
            </a:r>
          </a:p>
          <a:p>
            <a:pPr lvl="1"/>
            <a:r>
              <a:rPr lang="fr-FR" dirty="0"/>
              <a:t>La criticité est passé en moyenne de 8.4 à 6.7</a:t>
            </a:r>
          </a:p>
          <a:p>
            <a:pPr lvl="1"/>
            <a:endParaRPr lang="fr-FR" dirty="0"/>
          </a:p>
          <a:p>
            <a:r>
              <a:rPr lang="fr-FR" dirty="0"/>
              <a:t>Les risques à postériori : </a:t>
            </a:r>
          </a:p>
          <a:p>
            <a:pPr lvl="1"/>
            <a:r>
              <a:rPr lang="fr-FR" dirty="0"/>
              <a:t>Le cout moyen attribuable à une infection nosocomiale  est passé de 3009 € à 1480 € par personne</a:t>
            </a:r>
          </a:p>
          <a:p>
            <a:pPr lvl="1"/>
            <a:r>
              <a:rPr lang="fr-FR" dirty="0"/>
              <a:t>Une chute du taux d’infection nosocomiale de 14%</a:t>
            </a:r>
          </a:p>
          <a:p>
            <a:pPr lvl="1"/>
            <a:r>
              <a:rPr lang="fr-FR" dirty="0"/>
              <a:t>Le retour sur investissement est double</a:t>
            </a:r>
          </a:p>
          <a:p>
            <a:pPr lvl="1"/>
            <a:r>
              <a:rPr lang="fr-FR" dirty="0"/>
              <a:t>La consommation de SHA a augmenté globalement de 33%</a:t>
            </a:r>
          </a:p>
          <a:p>
            <a:pPr lvl="1"/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RESUSLTATS : </a:t>
            </a:r>
            <a:br>
              <a:rPr lang="fr-FR" dirty="0"/>
            </a:br>
            <a:r>
              <a:rPr lang="fr-FR" dirty="0"/>
              <a:t>RATIONALISATION DES DEPENSES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Baisse de 19 % la consommation des antibiotiques sur un an, </a:t>
            </a:r>
          </a:p>
          <a:p>
            <a:endParaRPr lang="fr-FR" dirty="0"/>
          </a:p>
          <a:p>
            <a:r>
              <a:rPr lang="fr-FR" dirty="0"/>
              <a:t>les économies ont permis d’acheter du matériel (une augmentation globale hors investissement de 14.6%)</a:t>
            </a:r>
          </a:p>
          <a:p>
            <a:endParaRPr lang="fr-FR" dirty="0"/>
          </a:p>
          <a:p>
            <a:r>
              <a:rPr lang="fr-FR" dirty="0"/>
              <a:t>Baisse de 32% du nombre de jour de panne des appareils d’imagerie médicale</a:t>
            </a:r>
          </a:p>
          <a:p>
            <a:r>
              <a:rPr lang="fr-FR" dirty="0"/>
              <a:t> </a:t>
            </a:r>
          </a:p>
          <a:p>
            <a:r>
              <a:rPr lang="fr-FR" dirty="0"/>
              <a:t>Baisse de 27.3% du nombre d’heures supplémentaires </a:t>
            </a:r>
          </a:p>
          <a:p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RÃ©sultat de recherche d'images pour &quot;OPTIMISER LES rh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5027" y="2276872"/>
            <a:ext cx="4188973" cy="2513384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fr-FR" dirty="0"/>
              <a:t>RESULTATS : </a:t>
            </a:r>
            <a:br>
              <a:rPr lang="fr-FR" dirty="0"/>
            </a:br>
            <a:r>
              <a:rPr lang="fr-FR" sz="4000" dirty="0"/>
              <a:t>OPTIMISATION DES RESSOURCES HUMAINES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4906888" cy="4525963"/>
          </a:xfrm>
        </p:spPr>
        <p:txBody>
          <a:bodyPr>
            <a:normAutofit fontScale="77500" lnSpcReduction="20000"/>
          </a:bodyPr>
          <a:lstStyle/>
          <a:p>
            <a:r>
              <a:rPr lang="fr-FR" dirty="0"/>
              <a:t>Baisse du taux de dossiers de personnel incomplets ou inexistants </a:t>
            </a:r>
          </a:p>
          <a:p>
            <a:endParaRPr lang="fr-FR" dirty="0"/>
          </a:p>
          <a:p>
            <a:r>
              <a:rPr lang="fr-FR" dirty="0"/>
              <a:t>Stabilisation des jours de maladie</a:t>
            </a:r>
          </a:p>
          <a:p>
            <a:endParaRPr lang="fr-FR" dirty="0"/>
          </a:p>
          <a:p>
            <a:r>
              <a:rPr lang="fr-FR" dirty="0"/>
              <a:t>Le temps consacré à la prise en charge du patient en rééducation a évolué de 11.8%</a:t>
            </a:r>
          </a:p>
          <a:p>
            <a:endParaRPr lang="fr-FR" dirty="0"/>
          </a:p>
          <a:p>
            <a:r>
              <a:rPr lang="fr-FR" dirty="0"/>
              <a:t>Baisse de 36% du nombre de jour de grève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COMMENT FAIRE ?</a:t>
            </a:r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7" name="Picture 4" descr="http://blogimages.bloggen.be/gnomon/353431-76d15b5c53a7cc41de964dfacba39703.jpg">
            <a:extLst>
              <a:ext uri="{FF2B5EF4-FFF2-40B4-BE49-F238E27FC236}">
                <a16:creationId xmlns:a16="http://schemas.microsoft.com/office/drawing/2014/main" id="{11A37E44-E078-417E-8B02-B608987D57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3192803"/>
            <a:ext cx="3384376" cy="36309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AVANT TOUT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Etre convaincu</a:t>
            </a:r>
          </a:p>
          <a:p>
            <a:endParaRPr lang="fr-FR" dirty="0"/>
          </a:p>
          <a:p>
            <a:r>
              <a:rPr lang="fr-FR" dirty="0"/>
              <a:t>Préparer un plaidoyer en faveur de la qualité</a:t>
            </a:r>
          </a:p>
          <a:p>
            <a:endParaRPr lang="fr-FR" dirty="0"/>
          </a:p>
          <a:p>
            <a:r>
              <a:rPr lang="fr-FR" dirty="0"/>
              <a:t>Devenir qualiticien </a:t>
            </a:r>
          </a:p>
          <a:p>
            <a:endParaRPr lang="fr-FR" dirty="0"/>
          </a:p>
          <a:p>
            <a:r>
              <a:rPr lang="fr-FR" dirty="0"/>
              <a:t>Rassurer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INITIER LA DEMARCHE QUALITE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5338936" cy="4925144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Rédiger la politique qualité</a:t>
            </a:r>
          </a:p>
          <a:p>
            <a:pPr>
              <a:buNone/>
            </a:pPr>
            <a:r>
              <a:rPr lang="fr-FR" dirty="0"/>
              <a:t> </a:t>
            </a:r>
          </a:p>
          <a:p>
            <a:r>
              <a:rPr lang="fr-FR" dirty="0"/>
              <a:t>Sensibiliser le personnel à la culture qualité</a:t>
            </a:r>
          </a:p>
          <a:p>
            <a:endParaRPr lang="fr-FR" dirty="0"/>
          </a:p>
          <a:p>
            <a:r>
              <a:rPr lang="fr-FR" dirty="0"/>
              <a:t>Former les responsables du management de la qualité en santé</a:t>
            </a:r>
          </a:p>
          <a:p>
            <a:endParaRPr lang="fr-FR" dirty="0"/>
          </a:p>
          <a:p>
            <a:r>
              <a:rPr lang="fr-FR" dirty="0"/>
              <a:t>Nommer un RAQ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4" name="Picture 14" descr="http://www.boytownmag.com/wp-content/uploads/2012/05/3922877-jeune-etudiant-africain-lecture-de-la-bibliotheque-1024x68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2564904"/>
            <a:ext cx="3700479" cy="24681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associÃ©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5568" y="3789040"/>
            <a:ext cx="3888432" cy="2916324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INITIER LA DEMARCHE QUALITE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268760"/>
            <a:ext cx="5410944" cy="4525963"/>
          </a:xfrm>
        </p:spPr>
        <p:txBody>
          <a:bodyPr>
            <a:normAutofit fontScale="85000" lnSpcReduction="10000"/>
          </a:bodyPr>
          <a:lstStyle/>
          <a:p>
            <a:r>
              <a:rPr lang="fr-FR" dirty="0"/>
              <a:t>Constituer un groupe de pilotage</a:t>
            </a:r>
          </a:p>
          <a:p>
            <a:endParaRPr lang="fr-FR" dirty="0"/>
          </a:p>
          <a:p>
            <a:r>
              <a:rPr lang="fr-FR" dirty="0"/>
              <a:t>Se rapporter au référentiel ISO 9001 V 2015</a:t>
            </a:r>
          </a:p>
          <a:p>
            <a:endParaRPr lang="fr-FR" dirty="0"/>
          </a:p>
          <a:p>
            <a:r>
              <a:rPr lang="fr-FR" dirty="0"/>
              <a:t>Elaborer  et mettre en place l’état des lieux</a:t>
            </a:r>
          </a:p>
          <a:p>
            <a:endParaRPr lang="fr-FR" dirty="0"/>
          </a:p>
          <a:p>
            <a:r>
              <a:rPr lang="fr-FR" dirty="0"/>
              <a:t>Mettre en place un tableau de bord et un PAQ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RISQUES DE LA NON QUALITE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fr-FR" dirty="0"/>
              <a:t>La non qualité est un facteur de risques à 3 niveaux :</a:t>
            </a:r>
          </a:p>
          <a:p>
            <a:pPr lvl="1"/>
            <a:r>
              <a:rPr lang="fr-FR" dirty="0"/>
              <a:t>L’usager : </a:t>
            </a:r>
          </a:p>
          <a:p>
            <a:pPr lvl="2"/>
            <a:r>
              <a:rPr lang="fr-FR" dirty="0"/>
              <a:t>insécurité sanitaire pour le malade </a:t>
            </a:r>
          </a:p>
          <a:p>
            <a:pPr lvl="2"/>
            <a:r>
              <a:rPr lang="fr-FR" dirty="0"/>
              <a:t>Baisse du pouvoir d’achat pour le patient et sa famille</a:t>
            </a:r>
          </a:p>
          <a:p>
            <a:pPr lvl="2"/>
            <a:endParaRPr lang="fr-FR" dirty="0"/>
          </a:p>
          <a:p>
            <a:pPr lvl="1"/>
            <a:r>
              <a:rPr lang="fr-FR" dirty="0"/>
              <a:t>l'établissement :</a:t>
            </a:r>
          </a:p>
          <a:p>
            <a:pPr lvl="2"/>
            <a:r>
              <a:rPr lang="fr-FR" dirty="0"/>
              <a:t>Perte de notoriété, mauvaise image, désertification </a:t>
            </a:r>
          </a:p>
          <a:p>
            <a:pPr lvl="2"/>
            <a:r>
              <a:rPr lang="fr-FR" dirty="0"/>
              <a:t>Perte socio-économique </a:t>
            </a:r>
          </a:p>
          <a:p>
            <a:pPr lvl="2">
              <a:buNone/>
            </a:pPr>
            <a:endParaRPr lang="fr-FR" dirty="0"/>
          </a:p>
          <a:p>
            <a:pPr lvl="1"/>
            <a:r>
              <a:rPr lang="fr-FR" dirty="0"/>
              <a:t>la société : </a:t>
            </a:r>
          </a:p>
          <a:p>
            <a:pPr lvl="2"/>
            <a:r>
              <a:rPr lang="fr-FR" dirty="0"/>
              <a:t>Couverture plus longue par les organismes sociaux</a:t>
            </a:r>
          </a:p>
          <a:p>
            <a:pPr lvl="2"/>
            <a:r>
              <a:rPr lang="fr-FR" dirty="0"/>
              <a:t>Perte pour les entreprises par le retard de reprise du travail du patient.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Schémas de la qualité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 descr="RÃ©sultat de recherche d'images pour &quot;qualitÃ© des soins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8436" y="1392242"/>
            <a:ext cx="7067128" cy="55330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IDENTIFIER LES CNQ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Une politique préventive</a:t>
            </a:r>
          </a:p>
          <a:p>
            <a:endParaRPr lang="fr-FR" dirty="0"/>
          </a:p>
          <a:p>
            <a:r>
              <a:rPr lang="fr-FR" dirty="0"/>
              <a:t>Un état des lieux pour détecter les niches cachées de la CNQ</a:t>
            </a:r>
          </a:p>
          <a:p>
            <a:endParaRPr lang="fr-FR" dirty="0"/>
          </a:p>
          <a:p>
            <a:r>
              <a:rPr lang="fr-FR" dirty="0"/>
              <a:t>Evaluer le coût de la réparation des erreurs</a:t>
            </a:r>
          </a:p>
          <a:p>
            <a:endParaRPr lang="fr-FR" dirty="0"/>
          </a:p>
          <a:p>
            <a:r>
              <a:rPr lang="fr-FR" dirty="0"/>
              <a:t>Evaluer l’insatisfaction de l’usager et ses conséquences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RÃ©sultat de recherche d'images pour &quot;amÃ©lioration qualitÃ©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3459402"/>
            <a:ext cx="6336704" cy="2755089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dirty="0"/>
              <a:t>STRUCTRATION DU FONCTIONNEMENT 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6851104" cy="4525963"/>
          </a:xfrm>
        </p:spPr>
        <p:txBody>
          <a:bodyPr>
            <a:normAutofit fontScale="77500" lnSpcReduction="20000"/>
          </a:bodyPr>
          <a:lstStyle/>
          <a:p>
            <a:r>
              <a:rPr lang="fr-FR" dirty="0"/>
              <a:t>Structuration de toute la gestion documentaire </a:t>
            </a:r>
          </a:p>
          <a:p>
            <a:endParaRPr lang="fr-FR" dirty="0"/>
          </a:p>
          <a:p>
            <a:r>
              <a:rPr lang="fr-FR" dirty="0"/>
              <a:t>Amélioration de la prise en charge du patient</a:t>
            </a:r>
          </a:p>
          <a:p>
            <a:endParaRPr lang="fr-FR" dirty="0"/>
          </a:p>
          <a:p>
            <a:r>
              <a:rPr lang="fr-FR" dirty="0"/>
              <a:t>Visualisation de la production de service </a:t>
            </a:r>
          </a:p>
          <a:p>
            <a:endParaRPr lang="fr-FR" dirty="0"/>
          </a:p>
          <a:p>
            <a:r>
              <a:rPr lang="fr-FR" dirty="0"/>
              <a:t>Objectivation des résultats</a:t>
            </a:r>
          </a:p>
          <a:p>
            <a:endParaRPr lang="fr-FR" dirty="0"/>
          </a:p>
          <a:p>
            <a:r>
              <a:rPr lang="fr-FR" dirty="0"/>
              <a:t>Réduction des coûts </a:t>
            </a:r>
          </a:p>
          <a:p>
            <a:endParaRPr lang="fr-FR" dirty="0"/>
          </a:p>
          <a:p>
            <a:r>
              <a:rPr lang="fr-FR" dirty="0"/>
              <a:t>Optimisation des ressources</a:t>
            </a:r>
          </a:p>
          <a:p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dirty="0"/>
              <a:t>AMELIORATION CONTINUE DES SOINS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Pérennisation du processus qualité</a:t>
            </a:r>
          </a:p>
          <a:p>
            <a:endParaRPr lang="fr-FR" dirty="0"/>
          </a:p>
          <a:p>
            <a:r>
              <a:rPr lang="fr-FR" dirty="0" err="1"/>
              <a:t>Protocolisation</a:t>
            </a:r>
            <a:r>
              <a:rPr lang="fr-FR" dirty="0"/>
              <a:t> des processus de prise en charge du patient</a:t>
            </a:r>
          </a:p>
          <a:p>
            <a:endParaRPr lang="fr-FR" dirty="0"/>
          </a:p>
          <a:p>
            <a:r>
              <a:rPr lang="fr-FR" dirty="0"/>
              <a:t>Gestion des risques liés aux soins</a:t>
            </a:r>
          </a:p>
          <a:p>
            <a:endParaRPr lang="fr-FR" dirty="0"/>
          </a:p>
          <a:p>
            <a:r>
              <a:rPr lang="fr-FR" dirty="0"/>
              <a:t>Evaluation des Pratiques Professionnelles</a:t>
            </a:r>
          </a:p>
          <a:p>
            <a:endParaRPr lang="fr-FR" dirty="0"/>
          </a:p>
          <a:p>
            <a:r>
              <a:rPr lang="fr-FR" dirty="0"/>
              <a:t>Elaborer les bonnes conduites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28674" name="AutoShape 2" descr="RÃ©sultat de recherche d'images pour &quot;amÃ©lioration continue qualitÃ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8676" name="AutoShape 4" descr="RÃ©sultat de recherche d'images pour &quot;amÃ©lioration continue qualitÃ©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dirty="0"/>
              <a:t>OBTENTION DE LA LABELISATION MONDIALE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4546848" cy="4525963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Certification ISO 9001 version 2015</a:t>
            </a:r>
          </a:p>
          <a:p>
            <a:endParaRPr lang="fr-FR" dirty="0"/>
          </a:p>
          <a:p>
            <a:r>
              <a:rPr lang="fr-FR" dirty="0"/>
              <a:t>Amélioration du classement des établissements de santé</a:t>
            </a:r>
          </a:p>
          <a:p>
            <a:endParaRPr lang="fr-FR" dirty="0"/>
          </a:p>
          <a:p>
            <a:r>
              <a:rPr lang="fr-FR" dirty="0"/>
              <a:t>Leader en santé par le gage d’excellence et de garantie</a:t>
            </a:r>
          </a:p>
          <a:p>
            <a:endParaRPr lang="fr-FR" dirty="0"/>
          </a:p>
          <a:p>
            <a:r>
              <a:rPr lang="fr-FR" dirty="0"/>
              <a:t>Meilleure visibilité des prestataires de santé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27654" name="Picture 6" descr="Image associÃ©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1628800"/>
            <a:ext cx="3240360" cy="32403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dirty="0"/>
              <a:t>OPTIMISER LES RESSOURCES 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4978896" cy="4525963"/>
          </a:xfrm>
        </p:spPr>
        <p:txBody>
          <a:bodyPr>
            <a:normAutofit fontScale="77500" lnSpcReduction="20000"/>
          </a:bodyPr>
          <a:lstStyle/>
          <a:p>
            <a:r>
              <a:rPr lang="fr-FR" dirty="0"/>
              <a:t>Objectivation du suivi des ressources logistiques </a:t>
            </a:r>
          </a:p>
          <a:p>
            <a:endParaRPr lang="fr-FR" dirty="0"/>
          </a:p>
          <a:p>
            <a:r>
              <a:rPr lang="fr-FR" dirty="0"/>
              <a:t>Elaboration d’un référentiel de la vétusté comptable du matériel</a:t>
            </a:r>
          </a:p>
          <a:p>
            <a:endParaRPr lang="fr-FR" dirty="0"/>
          </a:p>
          <a:p>
            <a:r>
              <a:rPr lang="fr-FR" dirty="0"/>
              <a:t>Optimisation de la gestion prévisionnelle des emplois et des compétences des ressources humaines</a:t>
            </a:r>
          </a:p>
          <a:p>
            <a:endParaRPr lang="fr-FR" dirty="0"/>
          </a:p>
          <a:p>
            <a:r>
              <a:rPr lang="fr-FR" dirty="0"/>
              <a:t>Optimisation du temps de travail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26626" name="AutoShape 2" descr="RÃ©sultat de recherche d'images pour &quot;OPTIMISER LES rh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6628" name="Picture 4" descr="RÃ©sultat de recherche d'images pour &quot;OPTIMISER LES rh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2348880"/>
            <a:ext cx="3387877" cy="2304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dirty="0"/>
              <a:t>REDUIRE FORTEMENT LES CHARGES FINANCIERES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Calcul du coût de la non qualité de l’établissement</a:t>
            </a:r>
          </a:p>
          <a:p>
            <a:endParaRPr lang="fr-FR" dirty="0"/>
          </a:p>
          <a:p>
            <a:r>
              <a:rPr lang="fr-FR" dirty="0"/>
              <a:t>Traduction du plan de programme qualité en gain financier </a:t>
            </a:r>
          </a:p>
          <a:p>
            <a:endParaRPr lang="fr-FR" dirty="0"/>
          </a:p>
          <a:p>
            <a:r>
              <a:rPr lang="fr-FR" dirty="0"/>
              <a:t>Investir pour évoluer : temps, compétence, organisation…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INDICATEURS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La proportion des infections nosocomiales.</a:t>
            </a:r>
          </a:p>
          <a:p>
            <a:pPr>
              <a:buNone/>
            </a:pPr>
            <a:endParaRPr lang="fr-FR" dirty="0"/>
          </a:p>
          <a:p>
            <a:r>
              <a:rPr lang="fr-FR" dirty="0"/>
              <a:t>Le taux des autres événements indésirables en  lien avec le taux de mortalité, la DMS voire des ré-hospitalisations.</a:t>
            </a:r>
          </a:p>
          <a:p>
            <a:endParaRPr lang="fr-FR" dirty="0"/>
          </a:p>
          <a:p>
            <a:r>
              <a:rPr lang="fr-FR" dirty="0"/>
              <a:t>L'absentéisme, les délais d’attente de PEC, matériel défectueux, absence de traçabilité.</a:t>
            </a:r>
          </a:p>
          <a:p>
            <a:endParaRPr lang="fr-FR" dirty="0"/>
          </a:p>
          <a:p>
            <a:r>
              <a:rPr lang="fr-FR" dirty="0"/>
              <a:t>Le taux d’insatisfaction des usagers.</a:t>
            </a:r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539552" y="2636912"/>
            <a:ext cx="777240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EVOLUONS ENSEMBLE POUR CHANGER LA COTE D’IVOIRE</a:t>
            </a:r>
            <a:br>
              <a:rPr lang="fr-FR" dirty="0"/>
            </a:b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>
          <a:xfrm>
            <a:off x="539552" y="1844824"/>
            <a:ext cx="7772400" cy="1500187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75778" name="Picture 2" descr="Image associÃ©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6512" y="-27384"/>
            <a:ext cx="9321918" cy="8253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MERCI DE VOTRE ATTENTION</a:t>
            </a:r>
          </a:p>
        </p:txBody>
      </p:sp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CONSEQUENCES DE LA NON QUALITE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lnSpcReduction="10000"/>
          </a:bodyPr>
          <a:lstStyle/>
          <a:p>
            <a:r>
              <a:rPr lang="fr-FR" dirty="0"/>
              <a:t>Dysfonctionnements observés : </a:t>
            </a:r>
          </a:p>
          <a:p>
            <a:pPr lvl="1"/>
            <a:r>
              <a:rPr lang="fr-FR" dirty="0"/>
              <a:t>Absence ou manque de coordination interne, </a:t>
            </a:r>
          </a:p>
          <a:p>
            <a:pPr lvl="1"/>
            <a:r>
              <a:rPr lang="fr-FR" dirty="0"/>
              <a:t>Redondances ou inexistence des actes de soins</a:t>
            </a:r>
          </a:p>
          <a:p>
            <a:pPr lvl="1"/>
            <a:r>
              <a:rPr lang="fr-FR" dirty="0"/>
              <a:t>Irrespects des règles élémentaires d’hygiène</a:t>
            </a:r>
          </a:p>
          <a:p>
            <a:pPr lvl="1"/>
            <a:r>
              <a:rPr lang="fr-FR" dirty="0"/>
              <a:t>Difficultés d'accès à l'information</a:t>
            </a:r>
          </a:p>
          <a:p>
            <a:endParaRPr lang="fr-FR" dirty="0"/>
          </a:p>
          <a:p>
            <a:r>
              <a:rPr lang="fr-FR" dirty="0"/>
              <a:t>Absence ou insuffisance de la traçabilité</a:t>
            </a:r>
          </a:p>
          <a:p>
            <a:endParaRPr lang="fr-FR" dirty="0"/>
          </a:p>
          <a:p>
            <a:r>
              <a:rPr lang="fr-FR" dirty="0"/>
              <a:t>Insatisfaction de l’usager d’où fuite </a:t>
            </a:r>
          </a:p>
          <a:p>
            <a:pPr lvl="1"/>
            <a:endParaRPr lang="fr-FR" dirty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ETAT DES LIEUX EN FRANCE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Infections nosocomiales varient selon le type d'infection : de 383 € en moyenne pour une infection urinaire à 35 185 € pour une septicémie survenant en réanimation.</a:t>
            </a:r>
          </a:p>
          <a:p>
            <a:endParaRPr lang="fr-FR" dirty="0"/>
          </a:p>
          <a:p>
            <a:r>
              <a:rPr lang="fr-FR" dirty="0"/>
              <a:t>Prolongation de l’hospitalisation :  920 € et 25 000 € selon les cas </a:t>
            </a:r>
          </a:p>
          <a:p>
            <a:endParaRPr lang="fr-FR" dirty="0"/>
          </a:p>
          <a:p>
            <a:r>
              <a:rPr lang="fr-FR" dirty="0"/>
              <a:t>Effets indésirables médicamenteux : 4 150 € par EIM</a:t>
            </a:r>
          </a:p>
          <a:p>
            <a:endParaRPr lang="fr-FR" dirty="0"/>
          </a:p>
          <a:p>
            <a:r>
              <a:rPr lang="fr-FR" dirty="0"/>
              <a:t>Indemnité liée aux actions iatrogène :  1 880 000 €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COÛT DE LA NON QUALITE (CNQ)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dirty="0"/>
              <a:t>Des coûts mensuels élevés et inutiles de réparation des dysfonctionnements, exemple :</a:t>
            </a:r>
          </a:p>
          <a:p>
            <a:endParaRPr lang="fr-FR" dirty="0"/>
          </a:p>
          <a:p>
            <a:pPr lvl="1"/>
            <a:r>
              <a:rPr lang="fr-FR" dirty="0"/>
              <a:t>507€ de consommable périmé.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723 € de gaspillage alimentaire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5000 € de dossiers perdus ou incomplets </a:t>
            </a:r>
          </a:p>
          <a:p>
            <a:pPr lvl="1"/>
            <a:endParaRPr lang="fr-FR" dirty="0"/>
          </a:p>
          <a:p>
            <a:pPr lvl="1"/>
            <a:r>
              <a:rPr lang="fr-FR" dirty="0"/>
              <a:t>5380 € de pertes de matériel de rééducation</a:t>
            </a:r>
          </a:p>
          <a:p>
            <a:pPr marL="457200" lvl="1" indent="0">
              <a:buNone/>
            </a:pPr>
            <a:endParaRPr lang="fr-FR" dirty="0"/>
          </a:p>
          <a:p>
            <a:pPr lvl="1"/>
            <a:r>
              <a:rPr lang="fr-FR" dirty="0"/>
              <a:t>18 400 € par la mauvaise gestion du temps</a:t>
            </a:r>
          </a:p>
          <a:p>
            <a:pPr lvl="1"/>
            <a:endParaRPr lang="fr-FR" dirty="0"/>
          </a:p>
          <a:p>
            <a:pPr marL="457200" lvl="1" indent="0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ETAT DES LIEUX EN AFRIQUE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0000" lnSpcReduction="20000"/>
          </a:bodyPr>
          <a:lstStyle/>
          <a:p>
            <a:r>
              <a:rPr lang="fr-FR" dirty="0"/>
              <a:t>Mis en en évidence d’un lien étroit entre l’état de santé et la performance du système de santé (l’accès aux services, la qualité des soins …) </a:t>
            </a:r>
          </a:p>
          <a:p>
            <a:endParaRPr lang="fr-FR" dirty="0"/>
          </a:p>
          <a:p>
            <a:r>
              <a:rPr lang="fr-FR" dirty="0"/>
              <a:t>Mieux le système de santé fonctionne, plus l’état de bonne santé est durable. </a:t>
            </a:r>
          </a:p>
          <a:p>
            <a:endParaRPr lang="fr-FR" dirty="0"/>
          </a:p>
          <a:p>
            <a:r>
              <a:rPr lang="fr-FR" dirty="0"/>
              <a:t>Existence d’un lien étroit entre la bonne santé et l’espérance de vie</a:t>
            </a:r>
          </a:p>
          <a:p>
            <a:endParaRPr lang="fr-FR" dirty="0"/>
          </a:p>
          <a:p>
            <a:r>
              <a:rPr lang="fr-FR" dirty="0"/>
              <a:t>Cependant, les ressources ne sont utilisées qu’à 49% de la capacité potentielle en moyenne en Afrique</a:t>
            </a:r>
          </a:p>
          <a:p>
            <a:endParaRPr lang="fr-FR" dirty="0"/>
          </a:p>
          <a:p>
            <a:r>
              <a:rPr lang="fr-FR" dirty="0"/>
              <a:t>OASS préconise la mise en place du processus qualité pour améliorer l’état de santé.</a:t>
            </a:r>
          </a:p>
          <a:p>
            <a:pPr>
              <a:buNone/>
            </a:pPr>
            <a:endParaRPr lang="fr-FR" dirty="0"/>
          </a:p>
          <a:p>
            <a:pPr>
              <a:buNone/>
            </a:pPr>
            <a:r>
              <a:rPr lang="fr-FR" sz="1900" dirty="0"/>
              <a:t>OMS, 2018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ETAT DES LIEUX EN AFRIQUE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5112568"/>
          </a:xfrm>
        </p:spPr>
        <p:txBody>
          <a:bodyPr>
            <a:normAutofit fontScale="25000" lnSpcReduction="20000"/>
          </a:bodyPr>
          <a:lstStyle/>
          <a:p>
            <a:endParaRPr lang="fr-FR" dirty="0"/>
          </a:p>
          <a:p>
            <a:pPr lvl="0"/>
            <a:r>
              <a:rPr lang="fr-FR" sz="11200" dirty="0"/>
              <a:t>20 % des patients admis aux urgences peuvent décéder </a:t>
            </a:r>
          </a:p>
          <a:p>
            <a:endParaRPr lang="fr-FR" sz="11200" dirty="0"/>
          </a:p>
          <a:p>
            <a:r>
              <a:rPr lang="fr-FR" sz="11200" dirty="0"/>
              <a:t>Les pays africains font partis des pays dont le système de santé est l’un des moins performant au monde. </a:t>
            </a:r>
          </a:p>
          <a:p>
            <a:endParaRPr lang="fr-FR" sz="11200" dirty="0"/>
          </a:p>
          <a:p>
            <a:r>
              <a:rPr lang="fr-FR" sz="11200" dirty="0"/>
              <a:t>Selon le classement 2017, les pays africains figurant parmi les 20 derniers  sur 95 : le Togo, l’Éthiopie, Madagascar, le Mozambique, le Bénin, l’</a:t>
            </a:r>
            <a:r>
              <a:rPr lang="fr-FR" sz="11200" dirty="0" err="1"/>
              <a:t>Ougandale</a:t>
            </a:r>
            <a:r>
              <a:rPr lang="fr-FR" sz="11200" dirty="0"/>
              <a:t>, Burkina Faso…</a:t>
            </a:r>
          </a:p>
          <a:p>
            <a:endParaRPr lang="fr-FR" sz="11200" dirty="0"/>
          </a:p>
          <a:p>
            <a:r>
              <a:rPr lang="fr-FR" sz="11200" dirty="0"/>
              <a:t>La non qualité est la première cause de la morbidité post-opératoire dans nos pays africains.</a:t>
            </a:r>
            <a:endParaRPr lang="fr-FR" dirty="0"/>
          </a:p>
          <a:p>
            <a:endParaRPr lang="fr-FR" b="1" cap="all" dirty="0"/>
          </a:p>
          <a:p>
            <a:pPr>
              <a:buNone/>
            </a:pPr>
            <a:r>
              <a:rPr lang="fr-FR" b="1" dirty="0"/>
              <a:t> </a:t>
            </a:r>
            <a:r>
              <a:rPr lang="fr-FR" sz="7200" b="1" i="1" dirty="0"/>
              <a:t>The Lancet, 2017</a:t>
            </a:r>
          </a:p>
          <a:p>
            <a:pPr>
              <a:buNone/>
            </a:pPr>
            <a:endParaRPr lang="fr-FR" sz="7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11560" y="1772816"/>
            <a:ext cx="7772400" cy="1470025"/>
          </a:xfrm>
        </p:spPr>
        <p:txBody>
          <a:bodyPr/>
          <a:lstStyle/>
          <a:p>
            <a:r>
              <a:rPr lang="fr-FR" dirty="0"/>
              <a:t>QUE FAIRE ?</a:t>
            </a:r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Picture 2" descr="https://encrypted-tbn0.gstatic.com/images?q=tbn:ANd9GcSb8GFf2ieV23Bwrs4SUr4xC8_WmyP18NP3SbKUf2B-UuFRp5b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787127"/>
            <a:ext cx="3593951" cy="40708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LA DEMARCHE QUALITE EST LE SEUL TRAITEMENT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/>
              <a:t>Le système de santé doit mettre le cap sur l'amélioration de la qualité du plateau technique</a:t>
            </a:r>
          </a:p>
          <a:p>
            <a:endParaRPr lang="fr-FR" dirty="0"/>
          </a:p>
          <a:p>
            <a:r>
              <a:rPr lang="fr-FR" dirty="0"/>
              <a:t>la PNHH est axée sur l’hygiène hospitalière et la lutte contre les infections nosocomiales.</a:t>
            </a:r>
          </a:p>
          <a:p>
            <a:endParaRPr lang="fr-FR" dirty="0"/>
          </a:p>
          <a:p>
            <a:r>
              <a:rPr lang="fr-FR" dirty="0"/>
              <a:t>Il est indispensable d’imposer cette démarche qualité comme obligatoire  par le directeur d’établissement,</a:t>
            </a:r>
          </a:p>
          <a:p>
            <a:endParaRPr lang="fr-FR" dirty="0"/>
          </a:p>
          <a:p>
            <a:r>
              <a:rPr lang="fr-FR" dirty="0"/>
              <a:t>La démarche de la politique qualité sera </a:t>
            </a:r>
            <a:r>
              <a:rPr lang="fr-FR" b="1" dirty="0"/>
              <a:t>incontournable, irréversible et obligatoire sur le plan national </a:t>
            </a:r>
            <a:r>
              <a:rPr lang="fr-FR" dirty="0"/>
              <a:t>pour les établissements de santé.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3025</TotalTime>
  <Words>1057</Words>
  <Application>Microsoft Office PowerPoint</Application>
  <PresentationFormat>Affichage à l'écran (4:3)</PresentationFormat>
  <Paragraphs>228</Paragraphs>
  <Slides>29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2" baseType="lpstr">
      <vt:lpstr>Arial</vt:lpstr>
      <vt:lpstr>Calibri</vt:lpstr>
      <vt:lpstr>Thème Office</vt:lpstr>
      <vt:lpstr> LE COÛT DE LA NON-QUALITE (CNQ) EN ETABLISSEMENT DE SANTE </vt:lpstr>
      <vt:lpstr>LES RISQUES DE LA NON QUALITE</vt:lpstr>
      <vt:lpstr>CONSEQUENCES DE LA NON QUALITE</vt:lpstr>
      <vt:lpstr>ETAT DES LIEUX EN FRANCE</vt:lpstr>
      <vt:lpstr>COÛT DE LA NON QUALITE (CNQ)</vt:lpstr>
      <vt:lpstr>ETAT DES LIEUX EN AFRIQUE</vt:lpstr>
      <vt:lpstr>ETAT DES LIEUX EN AFRIQUE</vt:lpstr>
      <vt:lpstr>QUE FAIRE ?</vt:lpstr>
      <vt:lpstr>LA DEMARCHE QUALITE EST LE SEUL TRAITEMENT</vt:lpstr>
      <vt:lpstr>L’IMPACT DES INTERVENTIONS DE PREVENTION DES DEFAUTS DE QUALITE </vt:lpstr>
      <vt:lpstr>L’IMPACT DES INTERVENTIONS  DE PREVENTION DES DEFAUTS DE QUALITE</vt:lpstr>
      <vt:lpstr>RESULTATS  AMELIORATION CONTINUE DE LA QUALITE : </vt:lpstr>
      <vt:lpstr>RESULTATS :  GESTION DES RISQUES</vt:lpstr>
      <vt:lpstr>RESUSLTATS :  RATIONALISATION DES DEPENSES</vt:lpstr>
      <vt:lpstr>RESULTATS :  OPTIMISATION DES RESSOURCES HUMAINES</vt:lpstr>
      <vt:lpstr>COMMENT FAIRE ?</vt:lpstr>
      <vt:lpstr>AVANT TOUT</vt:lpstr>
      <vt:lpstr>INITIER LA DEMARCHE QUALITE</vt:lpstr>
      <vt:lpstr>INITIER LA DEMARCHE QUALITE</vt:lpstr>
      <vt:lpstr>Schémas de la qualité </vt:lpstr>
      <vt:lpstr>IDENTIFIER LES CNQ</vt:lpstr>
      <vt:lpstr> STRUCTRATION DU FONCTIONNEMENT  </vt:lpstr>
      <vt:lpstr> AMELIORATION CONTINUE DES SOINS </vt:lpstr>
      <vt:lpstr> OBTENTION DE LA LABELISATION MONDIALE </vt:lpstr>
      <vt:lpstr> OPTIMISER LES RESSOURCES  </vt:lpstr>
      <vt:lpstr> REDUIRE FORTEMENT LES CHARGES FINANCIERES </vt:lpstr>
      <vt:lpstr>LES INDICATEURS </vt:lpstr>
      <vt:lpstr>EVOLUONS ENSEMBLE POUR CHANGER LA COTE D’IVOIRE </vt:lpstr>
      <vt:lpstr>MERCI DE VOTRE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</dc:creator>
  <cp:lastModifiedBy>gisele ajavon</cp:lastModifiedBy>
  <cp:revision>24</cp:revision>
  <dcterms:created xsi:type="dcterms:W3CDTF">2015-06-11T21:11:06Z</dcterms:created>
  <dcterms:modified xsi:type="dcterms:W3CDTF">2019-11-16T10:54:24Z</dcterms:modified>
</cp:coreProperties>
</file>