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7" r:id="rId3"/>
    <p:sldId id="295" r:id="rId4"/>
    <p:sldId id="292" r:id="rId5"/>
    <p:sldId id="296" r:id="rId6"/>
    <p:sldId id="293" r:id="rId7"/>
    <p:sldId id="294" r:id="rId8"/>
    <p:sldId id="298" r:id="rId9"/>
    <p:sldId id="303" r:id="rId10"/>
    <p:sldId id="304" r:id="rId11"/>
    <p:sldId id="305" r:id="rId12"/>
    <p:sldId id="311" r:id="rId13"/>
    <p:sldId id="306" r:id="rId14"/>
    <p:sldId id="307" r:id="rId15"/>
    <p:sldId id="308" r:id="rId16"/>
    <p:sldId id="309" r:id="rId17"/>
    <p:sldId id="310" r:id="rId18"/>
    <p:sldId id="301" r:id="rId19"/>
    <p:sldId id="313" r:id="rId20"/>
    <p:sldId id="314" r:id="rId21"/>
    <p:sldId id="299" r:id="rId22"/>
    <p:sldId id="284" r:id="rId23"/>
    <p:sldId id="285" r:id="rId24"/>
    <p:sldId id="286" r:id="rId25"/>
    <p:sldId id="287" r:id="rId26"/>
    <p:sldId id="288" r:id="rId27"/>
    <p:sldId id="300" r:id="rId28"/>
    <p:sldId id="317" r:id="rId29"/>
    <p:sldId id="289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45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1856F-6C28-4E63-9CBD-DF4FADDD7730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FCD20-9A09-4D66-B528-2F5F5482D1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COST OF NON-QUALITY (CNQ) </a:t>
            </a:r>
            <a:r>
              <a:rPr lang="fr-FR" dirty="0"/>
              <a:t>I</a:t>
            </a:r>
            <a:r>
              <a:rPr lang="fr-FR" dirty="0" smtClean="0"/>
              <a:t>N HEALTH INSTITUTION </a:t>
            </a:r>
            <a:endParaRPr lang="fr-FR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 Saïd CHAJID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fr-FR" sz="2000" dirty="0">
                <a:solidFill>
                  <a:srgbClr val="FF0000"/>
                </a:solidFill>
              </a:rPr>
              <a:t>HAS Expert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88640"/>
            <a:ext cx="1475656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AutoShape 2" descr="Image associÃ©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9940" name="AutoShape 4" descr="Image associÃ©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/>
              <a:t>IMPACT OF INTERVENTIONS TO PREVENT QUALITY </a:t>
            </a:r>
            <a:r>
              <a:rPr lang="en-US" dirty="0" smtClean="0"/>
              <a:t>DEFECTS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Authors </a:t>
            </a:r>
            <a:r>
              <a:rPr lang="en-US" b="1" dirty="0"/>
              <a:t>have evaluated the impact of </a:t>
            </a:r>
            <a:r>
              <a:rPr lang="en-US" b="1" dirty="0" smtClean="0"/>
              <a:t>the following actions over </a:t>
            </a:r>
            <a:r>
              <a:rPr lang="en-US" b="1" dirty="0"/>
              <a:t>2 years</a:t>
            </a:r>
            <a:r>
              <a:rPr lang="fr-FR" b="1" dirty="0" smtClean="0"/>
              <a:t> </a:t>
            </a:r>
            <a:r>
              <a:rPr lang="fr-FR" b="1" dirty="0"/>
              <a:t>:</a:t>
            </a:r>
          </a:p>
          <a:p>
            <a:pPr>
              <a:buNone/>
            </a:pPr>
            <a:endParaRPr lang="fr-FR" dirty="0"/>
          </a:p>
          <a:p>
            <a:r>
              <a:rPr lang="fr-FR" dirty="0" err="1" smtClean="0"/>
              <a:t>Continuous</a:t>
            </a:r>
            <a:r>
              <a:rPr lang="fr-FR" dirty="0" smtClean="0"/>
              <a:t> </a:t>
            </a:r>
            <a:r>
              <a:rPr lang="fr-FR" dirty="0" err="1"/>
              <a:t>Quality</a:t>
            </a:r>
            <a:r>
              <a:rPr lang="fr-FR" dirty="0"/>
              <a:t> </a:t>
            </a:r>
            <a:r>
              <a:rPr lang="fr-FR" dirty="0" err="1"/>
              <a:t>Improvement</a:t>
            </a:r>
            <a:r>
              <a:rPr lang="fr-FR" dirty="0"/>
              <a:t> </a:t>
            </a:r>
            <a:r>
              <a:rPr lang="fr-FR" dirty="0" smtClean="0"/>
              <a:t>Program 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Risk</a:t>
            </a:r>
            <a:r>
              <a:rPr lang="fr-FR" dirty="0" smtClean="0"/>
              <a:t> management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Rationalization</a:t>
            </a:r>
            <a:r>
              <a:rPr lang="fr-FR" dirty="0" smtClean="0"/>
              <a:t> of </a:t>
            </a:r>
            <a:r>
              <a:rPr lang="fr-FR" dirty="0" err="1" smtClean="0"/>
              <a:t>expenses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Optimization</a:t>
            </a:r>
            <a:r>
              <a:rPr lang="fr-FR" dirty="0" smtClean="0"/>
              <a:t> of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/>
              <a:t>IMPACT OF INTERVENTIONS TO PREVENT QUALITY </a:t>
            </a:r>
            <a:r>
              <a:rPr lang="en-US" dirty="0" smtClean="0"/>
              <a:t>DEFECTS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 err="1" smtClean="0"/>
              <a:t>Undertaken</a:t>
            </a:r>
            <a:r>
              <a:rPr lang="fr-FR" b="1" dirty="0" smtClean="0"/>
              <a:t> actions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endParaRPr lang="fr-FR" dirty="0"/>
          </a:p>
          <a:p>
            <a:r>
              <a:rPr lang="en-US" dirty="0" smtClean="0"/>
              <a:t>Setting </a:t>
            </a:r>
            <a:r>
              <a:rPr lang="en-US" dirty="0"/>
              <a:t>up regular cross-cutting meetings</a:t>
            </a:r>
            <a:r>
              <a:rPr lang="fr-FR" dirty="0" smtClean="0"/>
              <a:t>  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Training and </a:t>
            </a:r>
            <a:r>
              <a:rPr lang="fr-FR" dirty="0" err="1" smtClean="0"/>
              <a:t>sensitization</a:t>
            </a:r>
            <a:r>
              <a:rPr lang="fr-FR" dirty="0" smtClean="0"/>
              <a:t> of the staff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Implementation </a:t>
            </a:r>
            <a:r>
              <a:rPr lang="en-US" dirty="0"/>
              <a:t>of traceability and collection of </a:t>
            </a:r>
            <a:r>
              <a:rPr lang="en-US" dirty="0" smtClean="0"/>
              <a:t>IE </a:t>
            </a:r>
            <a:r>
              <a:rPr lang="en-US" dirty="0"/>
              <a:t>in a table of dysfunctions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Corrective </a:t>
            </a:r>
            <a:r>
              <a:rPr lang="en-US" dirty="0"/>
              <a:t>measures with a </a:t>
            </a:r>
            <a:r>
              <a:rPr lang="en-US" dirty="0" smtClean="0"/>
              <a:t>PAQ constitution</a:t>
            </a:r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RESULTS 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QUALITY CONTINUOUS IMPROVEMENT 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fr-FR" dirty="0" err="1" smtClean="0"/>
              <a:t>Decrease</a:t>
            </a:r>
            <a:r>
              <a:rPr lang="fr-FR" dirty="0" smtClean="0"/>
              <a:t> of </a:t>
            </a:r>
            <a:r>
              <a:rPr lang="en-US" dirty="0" smtClean="0"/>
              <a:t>16.4</a:t>
            </a:r>
            <a:r>
              <a:rPr lang="en-US" dirty="0"/>
              <a:t>% </a:t>
            </a:r>
            <a:r>
              <a:rPr lang="en-US" dirty="0" smtClean="0"/>
              <a:t>in </a:t>
            </a:r>
            <a:r>
              <a:rPr lang="en-US" dirty="0"/>
              <a:t>non-compliant blood samples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7,2 </a:t>
            </a:r>
            <a:r>
              <a:rPr lang="fr-FR" dirty="0"/>
              <a:t>% </a:t>
            </a:r>
            <a:r>
              <a:rPr lang="en-US" dirty="0"/>
              <a:t>in workplace accidents and </a:t>
            </a:r>
            <a:r>
              <a:rPr lang="en-US" dirty="0" smtClean="0"/>
              <a:t>professional diseases</a:t>
            </a:r>
            <a:r>
              <a:rPr lang="fr-FR" dirty="0" smtClean="0"/>
              <a:t> 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</a:t>
            </a:r>
            <a:r>
              <a:rPr lang="fr-FR" dirty="0"/>
              <a:t>36.1% </a:t>
            </a:r>
            <a:r>
              <a:rPr lang="fr-FR" dirty="0" smtClean="0"/>
              <a:t>of the </a:t>
            </a:r>
            <a:r>
              <a:rPr lang="en-US" dirty="0" smtClean="0"/>
              <a:t>proportion </a:t>
            </a:r>
            <a:r>
              <a:rPr lang="en-US" dirty="0"/>
              <a:t>of physiotherapy records that do not exist or are </a:t>
            </a:r>
            <a:r>
              <a:rPr lang="en-US" dirty="0" smtClean="0"/>
              <a:t>incomplete 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</a:t>
            </a:r>
            <a:r>
              <a:rPr lang="fr-FR" dirty="0"/>
              <a:t>22.3% </a:t>
            </a:r>
            <a:r>
              <a:rPr lang="fr-FR" dirty="0" smtClean="0"/>
              <a:t>of </a:t>
            </a:r>
            <a:r>
              <a:rPr lang="en-US" dirty="0" smtClean="0"/>
              <a:t>the </a:t>
            </a:r>
            <a:r>
              <a:rPr lang="en-US" dirty="0"/>
              <a:t>rate of </a:t>
            </a:r>
            <a:r>
              <a:rPr lang="en-US" dirty="0" smtClean="0"/>
              <a:t>dysfunctions </a:t>
            </a:r>
            <a:r>
              <a:rPr lang="en-US" dirty="0"/>
              <a:t>related to medical </a:t>
            </a:r>
            <a:r>
              <a:rPr lang="en-US" dirty="0" smtClean="0"/>
              <a:t>appointments.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27.6% of </a:t>
            </a:r>
            <a:r>
              <a:rPr lang="en-US" dirty="0" smtClean="0"/>
              <a:t>the </a:t>
            </a:r>
            <a:r>
              <a:rPr lang="en-US" dirty="0"/>
              <a:t>rate </a:t>
            </a:r>
            <a:r>
              <a:rPr lang="en-US" dirty="0" smtClean="0"/>
              <a:t>of </a:t>
            </a:r>
            <a:r>
              <a:rPr lang="en-US" dirty="0"/>
              <a:t>patients dissatisfied with </a:t>
            </a:r>
            <a:r>
              <a:rPr lang="en-US" dirty="0" smtClean="0"/>
              <a:t>the delivery in </a:t>
            </a:r>
            <a:r>
              <a:rPr lang="en-US" dirty="0"/>
              <a:t>health </a:t>
            </a:r>
            <a:r>
              <a:rPr lang="en-US" dirty="0" smtClean="0"/>
              <a:t>institutions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RESULTS </a:t>
            </a:r>
            <a:r>
              <a:rPr lang="fr-FR" dirty="0"/>
              <a:t>: </a:t>
            </a:r>
            <a:br>
              <a:rPr lang="fr-FR" dirty="0"/>
            </a:br>
            <a:r>
              <a:rPr lang="fr-FR" dirty="0" smtClean="0"/>
              <a:t>RISK MANAGEMENT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The a priori </a:t>
            </a:r>
            <a:r>
              <a:rPr lang="fr-FR" dirty="0" err="1" smtClean="0"/>
              <a:t>risks</a:t>
            </a:r>
            <a:r>
              <a:rPr lang="fr-FR" dirty="0" smtClean="0"/>
              <a:t>:</a:t>
            </a:r>
            <a:endParaRPr lang="fr-FR" dirty="0"/>
          </a:p>
          <a:p>
            <a:pPr lvl="1"/>
            <a:r>
              <a:rPr lang="fr-FR" dirty="0" smtClean="0"/>
              <a:t>The </a:t>
            </a:r>
            <a:r>
              <a:rPr lang="fr-FR" dirty="0" err="1" smtClean="0"/>
              <a:t>number</a:t>
            </a:r>
            <a:r>
              <a:rPr lang="fr-FR" dirty="0" smtClean="0"/>
              <a:t> of IE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divided</a:t>
            </a:r>
            <a:r>
              <a:rPr lang="fr-FR" dirty="0" smtClean="0"/>
              <a:t> by </a:t>
            </a:r>
            <a:r>
              <a:rPr lang="fr-FR" dirty="0"/>
              <a:t>1.8</a:t>
            </a:r>
          </a:p>
          <a:p>
            <a:pPr lvl="1"/>
            <a:r>
              <a:rPr lang="fr-FR" dirty="0" err="1" smtClean="0"/>
              <a:t>Criticality</a:t>
            </a:r>
            <a:r>
              <a:rPr lang="fr-FR" dirty="0" smtClean="0"/>
              <a:t> has </a:t>
            </a:r>
            <a:r>
              <a:rPr lang="fr-FR" dirty="0" err="1" smtClean="0"/>
              <a:t>risen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an </a:t>
            </a:r>
            <a:r>
              <a:rPr lang="fr-FR" dirty="0" err="1" smtClean="0"/>
              <a:t>average</a:t>
            </a:r>
            <a:r>
              <a:rPr lang="fr-FR" dirty="0" smtClean="0"/>
              <a:t>  of 8.4 to </a:t>
            </a:r>
            <a:r>
              <a:rPr lang="fr-FR" dirty="0"/>
              <a:t>6.7</a:t>
            </a:r>
          </a:p>
          <a:p>
            <a:pPr lvl="1"/>
            <a:endParaRPr lang="fr-FR" dirty="0"/>
          </a:p>
          <a:p>
            <a:r>
              <a:rPr lang="fr-FR" dirty="0" smtClean="0"/>
              <a:t>The a posteriori </a:t>
            </a:r>
            <a:r>
              <a:rPr lang="fr-FR" dirty="0" err="1" smtClean="0"/>
              <a:t>risk</a:t>
            </a:r>
            <a:r>
              <a:rPr lang="fr-FR" dirty="0" smtClean="0"/>
              <a:t>: </a:t>
            </a:r>
            <a:endParaRPr lang="fr-FR" dirty="0"/>
          </a:p>
          <a:p>
            <a:pPr lvl="1"/>
            <a:r>
              <a:rPr lang="en-US" dirty="0" smtClean="0"/>
              <a:t>The </a:t>
            </a:r>
            <a:r>
              <a:rPr lang="en-US" dirty="0"/>
              <a:t>average cost attributed to nosocomial infections increased from 3009 € to 1480 € per person</a:t>
            </a:r>
            <a:endParaRPr lang="fr-FR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fall in nosocomial infection rate of </a:t>
            </a:r>
            <a:r>
              <a:rPr lang="en-US" dirty="0" smtClean="0"/>
              <a:t>14%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return on investment is </a:t>
            </a:r>
            <a:r>
              <a:rPr lang="en-US" dirty="0" smtClean="0"/>
              <a:t>double</a:t>
            </a:r>
            <a:endParaRPr lang="fr-FR" dirty="0"/>
          </a:p>
          <a:p>
            <a:pPr lvl="1"/>
            <a:r>
              <a:rPr lang="en-US" dirty="0" smtClean="0"/>
              <a:t>SHA </a:t>
            </a:r>
            <a:r>
              <a:rPr lang="en-US" dirty="0"/>
              <a:t>consumption increased overall </a:t>
            </a:r>
            <a:r>
              <a:rPr lang="en-US" dirty="0" smtClean="0"/>
              <a:t>of 33%</a:t>
            </a:r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RESULTS </a:t>
            </a:r>
            <a:r>
              <a:rPr lang="fr-FR" dirty="0"/>
              <a:t>: </a:t>
            </a:r>
            <a:br>
              <a:rPr lang="fr-FR" dirty="0"/>
            </a:br>
            <a:r>
              <a:rPr lang="fr-FR" dirty="0" smtClean="0"/>
              <a:t>RATIONALIZATION OF EXPENSES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Decrease</a:t>
            </a:r>
            <a:r>
              <a:rPr lang="fr-FR" dirty="0" smtClean="0"/>
              <a:t> of </a:t>
            </a:r>
            <a:r>
              <a:rPr lang="en-US" dirty="0" smtClean="0"/>
              <a:t>19</a:t>
            </a:r>
            <a:r>
              <a:rPr lang="en-US" dirty="0"/>
              <a:t>% </a:t>
            </a:r>
            <a:r>
              <a:rPr lang="en-US" dirty="0" smtClean="0"/>
              <a:t>in </a:t>
            </a:r>
            <a:r>
              <a:rPr lang="en-US" dirty="0"/>
              <a:t>antibiotic consumption over one year</a:t>
            </a:r>
            <a:r>
              <a:rPr lang="en-US" dirty="0" smtClean="0"/>
              <a:t>,</a:t>
            </a:r>
            <a:endParaRPr lang="fr-FR" dirty="0"/>
          </a:p>
          <a:p>
            <a:r>
              <a:rPr lang="en-US" dirty="0" smtClean="0"/>
              <a:t>Savings </a:t>
            </a:r>
            <a:r>
              <a:rPr lang="en-US" dirty="0"/>
              <a:t>helped to buy equipment (a global increase excluding investment of 14.6%)</a:t>
            </a:r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32</a:t>
            </a:r>
            <a:r>
              <a:rPr lang="fr-FR" dirty="0"/>
              <a:t>% </a:t>
            </a:r>
            <a:r>
              <a:rPr lang="en-US" dirty="0"/>
              <a:t>in the number of days of failure of medical imaging </a:t>
            </a:r>
            <a:r>
              <a:rPr lang="en-US" dirty="0" smtClean="0"/>
              <a:t>devices</a:t>
            </a:r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27.3</a:t>
            </a:r>
            <a:r>
              <a:rPr lang="fr-FR" dirty="0"/>
              <a:t>% </a:t>
            </a:r>
            <a:r>
              <a:rPr lang="fr-FR" dirty="0" smtClean="0"/>
              <a:t>in </a:t>
            </a:r>
            <a:r>
              <a:rPr lang="fr-FR" dirty="0" err="1" smtClean="0"/>
              <a:t>overtime</a:t>
            </a:r>
            <a:r>
              <a:rPr lang="fr-FR" dirty="0" smtClean="0"/>
              <a:t> 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RÃ©sultat de recherche d'images pour &quot;OPTIMISER LES rh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276872"/>
            <a:ext cx="3923928" cy="2513384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RESULTS </a:t>
            </a:r>
            <a:r>
              <a:rPr lang="fr-FR" dirty="0"/>
              <a:t>: </a:t>
            </a:r>
            <a:br>
              <a:rPr lang="fr-FR" dirty="0"/>
            </a:br>
            <a:r>
              <a:rPr lang="fr-FR" sz="4000" dirty="0" smtClean="0"/>
              <a:t>OPTIMIZATION OF HUMAN RESOURCES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Decrease </a:t>
            </a:r>
            <a:r>
              <a:rPr lang="en-US" dirty="0"/>
              <a:t>in the rate of incomplete or non-existent </a:t>
            </a:r>
            <a:r>
              <a:rPr lang="en-US" dirty="0" smtClean="0"/>
              <a:t>staff </a:t>
            </a:r>
            <a:r>
              <a:rPr lang="en-US" dirty="0"/>
              <a:t>files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Stabilization</a:t>
            </a:r>
            <a:r>
              <a:rPr lang="fr-FR" dirty="0" smtClean="0"/>
              <a:t> of </a:t>
            </a:r>
            <a:r>
              <a:rPr lang="fr-FR" dirty="0" err="1" smtClean="0"/>
              <a:t>illness</a:t>
            </a:r>
            <a:r>
              <a:rPr lang="fr-FR" dirty="0" smtClean="0"/>
              <a:t> </a:t>
            </a:r>
            <a:r>
              <a:rPr lang="fr-FR" dirty="0" err="1" smtClean="0"/>
              <a:t>days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The </a:t>
            </a:r>
            <a:r>
              <a:rPr lang="en-US" dirty="0"/>
              <a:t>time devoted to the </a:t>
            </a:r>
            <a:r>
              <a:rPr lang="en-US" dirty="0" smtClean="0"/>
              <a:t>patient’s care </a:t>
            </a:r>
            <a:r>
              <a:rPr lang="en-US" dirty="0"/>
              <a:t>in rehabilitation has evolved by 11.8%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Decrease</a:t>
            </a:r>
            <a:r>
              <a:rPr lang="fr-FR" dirty="0" smtClean="0"/>
              <a:t> of 36</a:t>
            </a:r>
            <a:r>
              <a:rPr lang="fr-FR" dirty="0"/>
              <a:t>% </a:t>
            </a:r>
            <a:r>
              <a:rPr lang="en-US" dirty="0"/>
              <a:t>in the number of strike </a:t>
            </a:r>
            <a:r>
              <a:rPr lang="en-US" dirty="0" smtClean="0"/>
              <a:t>days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HOW TO DO?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" name="Picture 4" descr="http://blogimages.bloggen.be/gnomon/353431-76d15b5c53a7cc41de964dfacba39703.jpg">
            <a:extLst>
              <a:ext uri="{FF2B5EF4-FFF2-40B4-BE49-F238E27FC236}">
                <a16:creationId xmlns:a16="http://schemas.microsoft.com/office/drawing/2014/main" id="{11A37E44-E078-417E-8B02-B608987D5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192803"/>
            <a:ext cx="3384376" cy="36309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FIRST OF ALL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Being</a:t>
            </a:r>
            <a:r>
              <a:rPr lang="fr-FR" dirty="0" smtClean="0"/>
              <a:t> </a:t>
            </a:r>
            <a:r>
              <a:rPr lang="fr-FR" dirty="0" err="1"/>
              <a:t>convinced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Prepare</a:t>
            </a:r>
            <a:r>
              <a:rPr lang="fr-FR" dirty="0" smtClean="0"/>
              <a:t> </a:t>
            </a:r>
            <a:r>
              <a:rPr lang="fr-FR" dirty="0" err="1"/>
              <a:t>advocacy</a:t>
            </a:r>
            <a:r>
              <a:rPr lang="fr-FR" dirty="0"/>
              <a:t> for </a:t>
            </a:r>
            <a:r>
              <a:rPr lang="fr-FR" dirty="0" err="1" smtClean="0"/>
              <a:t>quality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Become</a:t>
            </a:r>
            <a:r>
              <a:rPr lang="fr-FR" dirty="0" smtClean="0"/>
              <a:t> </a:t>
            </a:r>
            <a:r>
              <a:rPr lang="fr-FR" dirty="0" err="1" smtClean="0"/>
              <a:t>qualitician</a:t>
            </a:r>
            <a:r>
              <a:rPr lang="fr-FR" dirty="0" smtClean="0"/>
              <a:t> 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Reassure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INITIATE QUALITY 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925144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Draft</a:t>
            </a:r>
            <a:r>
              <a:rPr lang="fr-FR" dirty="0" smtClean="0"/>
              <a:t> </a:t>
            </a:r>
            <a:r>
              <a:rPr lang="fr-FR" dirty="0" err="1" smtClean="0"/>
              <a:t>quality</a:t>
            </a:r>
            <a:r>
              <a:rPr lang="fr-FR" dirty="0" smtClean="0"/>
              <a:t> </a:t>
            </a:r>
            <a:r>
              <a:rPr lang="fr-FR" dirty="0" err="1" smtClean="0"/>
              <a:t>policy</a:t>
            </a:r>
            <a:endParaRPr lang="fr-FR" dirty="0"/>
          </a:p>
          <a:p>
            <a:pPr>
              <a:buNone/>
            </a:pPr>
            <a:r>
              <a:rPr lang="fr-FR" dirty="0"/>
              <a:t> </a:t>
            </a:r>
          </a:p>
          <a:p>
            <a:r>
              <a:rPr lang="fr-FR" dirty="0" err="1" smtClean="0"/>
              <a:t>Sensitize</a:t>
            </a:r>
            <a:r>
              <a:rPr lang="fr-FR" dirty="0" smtClean="0"/>
              <a:t> the staff to </a:t>
            </a:r>
            <a:r>
              <a:rPr lang="fr-FR" dirty="0" err="1" smtClean="0"/>
              <a:t>quality</a:t>
            </a:r>
            <a:r>
              <a:rPr lang="fr-FR" dirty="0" smtClean="0"/>
              <a:t>  </a:t>
            </a:r>
            <a:r>
              <a:rPr lang="fr-FR" dirty="0"/>
              <a:t>culture </a:t>
            </a:r>
          </a:p>
          <a:p>
            <a:endParaRPr lang="fr-FR" dirty="0"/>
          </a:p>
          <a:p>
            <a:r>
              <a:rPr lang="fr-FR" dirty="0" smtClean="0"/>
              <a:t>Train management Leaders in </a:t>
            </a:r>
            <a:r>
              <a:rPr lang="fr-FR" dirty="0" err="1" smtClean="0"/>
              <a:t>health</a:t>
            </a:r>
            <a:r>
              <a:rPr lang="fr-FR" dirty="0"/>
              <a:t> </a:t>
            </a:r>
            <a:r>
              <a:rPr lang="fr-FR" dirty="0" err="1" smtClean="0"/>
              <a:t>quality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Appoint one RAQ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Picture 14" descr="http://www.boytownmag.com/wp-content/uploads/2012/05/3922877-jeune-etudiant-africain-lecture-de-la-bibliotheque-1024x6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564904"/>
            <a:ext cx="3700479" cy="2468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associÃ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5568" y="3789040"/>
            <a:ext cx="3888432" cy="2916324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mtClean="0"/>
              <a:t>INITIATE QUALITY 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1780"/>
            <a:ext cx="5410944" cy="4525963"/>
          </a:xfrm>
        </p:spPr>
        <p:txBody>
          <a:bodyPr>
            <a:normAutofit fontScale="92500" lnSpcReduction="20000"/>
          </a:bodyPr>
          <a:lstStyle/>
          <a:p>
            <a:r>
              <a:rPr lang="fr-FR" dirty="0" err="1" smtClean="0"/>
              <a:t>Constitute</a:t>
            </a:r>
            <a:r>
              <a:rPr lang="fr-FR" dirty="0" smtClean="0"/>
              <a:t> a </a:t>
            </a:r>
            <a:r>
              <a:rPr lang="fr-FR" dirty="0" err="1" smtClean="0"/>
              <a:t>steering</a:t>
            </a:r>
            <a:r>
              <a:rPr lang="fr-FR" dirty="0" smtClean="0"/>
              <a:t> group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Refer </a:t>
            </a:r>
            <a:r>
              <a:rPr lang="en-US" dirty="0"/>
              <a:t>to the ISO 9001 V 2015 </a:t>
            </a:r>
            <a:r>
              <a:rPr lang="en-US" dirty="0" smtClean="0"/>
              <a:t>standardization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Develop</a:t>
            </a:r>
            <a:r>
              <a:rPr lang="fr-FR" dirty="0" smtClean="0"/>
              <a:t> and set up the </a:t>
            </a:r>
            <a:r>
              <a:rPr lang="fr-FR" dirty="0" err="1" smtClean="0"/>
              <a:t>inventory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Set up a management chart and a PAQ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NON QUALITY RISK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/>
              <a:t>N</a:t>
            </a:r>
            <a:r>
              <a:rPr lang="fr-FR" dirty="0" smtClean="0"/>
              <a:t>on </a:t>
            </a:r>
            <a:r>
              <a:rPr lang="fr-FR" dirty="0" err="1" smtClean="0"/>
              <a:t>quality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risk</a:t>
            </a:r>
            <a:r>
              <a:rPr lang="fr-FR" dirty="0" smtClean="0"/>
              <a:t> factor at 3 </a:t>
            </a:r>
            <a:r>
              <a:rPr lang="fr-FR" dirty="0" err="1" smtClean="0"/>
              <a:t>levels</a:t>
            </a:r>
            <a:r>
              <a:rPr lang="fr-FR" dirty="0" smtClean="0"/>
              <a:t>:</a:t>
            </a:r>
            <a:endParaRPr lang="fr-FR" dirty="0"/>
          </a:p>
          <a:p>
            <a:pPr lvl="1"/>
            <a:r>
              <a:rPr lang="fr-FR" dirty="0" smtClean="0"/>
              <a:t>The user: </a:t>
            </a:r>
            <a:endParaRPr lang="fr-FR" dirty="0"/>
          </a:p>
          <a:p>
            <a:pPr lvl="2"/>
            <a:r>
              <a:rPr lang="en-US" dirty="0" smtClean="0"/>
              <a:t>health </a:t>
            </a:r>
            <a:r>
              <a:rPr lang="en-US" dirty="0"/>
              <a:t>insecurity for the patient</a:t>
            </a:r>
            <a:endParaRPr lang="fr-FR" dirty="0"/>
          </a:p>
          <a:p>
            <a:pPr lvl="2"/>
            <a:r>
              <a:rPr lang="en-US" dirty="0" smtClean="0"/>
              <a:t>Decreased </a:t>
            </a:r>
            <a:r>
              <a:rPr lang="en-US" dirty="0"/>
              <a:t>purchasing power for the patient and his family</a:t>
            </a:r>
            <a:endParaRPr lang="fr-FR" dirty="0"/>
          </a:p>
          <a:p>
            <a:pPr lvl="2"/>
            <a:endParaRPr lang="fr-FR" dirty="0"/>
          </a:p>
          <a:p>
            <a:pPr lvl="1"/>
            <a:r>
              <a:rPr lang="fr-FR" dirty="0" smtClean="0"/>
              <a:t>The institution:</a:t>
            </a:r>
            <a:endParaRPr lang="fr-FR" dirty="0"/>
          </a:p>
          <a:p>
            <a:pPr lvl="2"/>
            <a:r>
              <a:rPr lang="en-US" dirty="0" smtClean="0"/>
              <a:t>Loss </a:t>
            </a:r>
            <a:r>
              <a:rPr lang="en-US" dirty="0"/>
              <a:t>of notoriety, bad image, desertification</a:t>
            </a:r>
            <a:endParaRPr lang="fr-FR" dirty="0"/>
          </a:p>
          <a:p>
            <a:pPr lvl="2"/>
            <a:r>
              <a:rPr lang="fr-FR" dirty="0" smtClean="0"/>
              <a:t> </a:t>
            </a:r>
            <a:r>
              <a:rPr lang="fr-FR" dirty="0" err="1"/>
              <a:t>Socio-economic</a:t>
            </a:r>
            <a:r>
              <a:rPr lang="fr-FR" dirty="0"/>
              <a:t> </a:t>
            </a:r>
            <a:r>
              <a:rPr lang="fr-FR" dirty="0" err="1"/>
              <a:t>loss</a:t>
            </a:r>
            <a:endParaRPr lang="fr-FR" dirty="0"/>
          </a:p>
          <a:p>
            <a:pPr lvl="2">
              <a:buNone/>
            </a:pPr>
            <a:endParaRPr lang="fr-FR" dirty="0"/>
          </a:p>
          <a:p>
            <a:pPr lvl="1"/>
            <a:r>
              <a:rPr lang="fr-FR" dirty="0" smtClean="0"/>
              <a:t>The </a:t>
            </a:r>
            <a:r>
              <a:rPr lang="fr-FR" dirty="0" err="1" smtClean="0"/>
              <a:t>Company</a:t>
            </a:r>
            <a:r>
              <a:rPr lang="fr-FR" dirty="0" smtClean="0"/>
              <a:t>: </a:t>
            </a:r>
            <a:endParaRPr lang="fr-FR" dirty="0"/>
          </a:p>
          <a:p>
            <a:pPr lvl="2"/>
            <a:r>
              <a:rPr lang="en-US" dirty="0" smtClean="0"/>
              <a:t>Longer </a:t>
            </a:r>
            <a:r>
              <a:rPr lang="en-US" dirty="0"/>
              <a:t>coverage by social organizations</a:t>
            </a:r>
            <a:endParaRPr lang="fr-FR" dirty="0"/>
          </a:p>
          <a:p>
            <a:pPr lvl="2"/>
            <a:r>
              <a:rPr lang="en-US" smtClean="0"/>
              <a:t>Loss </a:t>
            </a:r>
            <a:r>
              <a:rPr lang="en-US" dirty="0"/>
              <a:t>for companies </a:t>
            </a:r>
            <a:r>
              <a:rPr lang="en-US" dirty="0" smtClean="0"/>
              <a:t>because of the patient's </a:t>
            </a:r>
            <a:r>
              <a:rPr lang="en-US" dirty="0"/>
              <a:t>return </a:t>
            </a:r>
            <a:r>
              <a:rPr lang="en-US" dirty="0" smtClean="0"/>
              <a:t>late </a:t>
            </a:r>
            <a:r>
              <a:rPr lang="en-US" smtClean="0"/>
              <a:t>to work.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Quality</a:t>
            </a:r>
            <a:r>
              <a:rPr lang="fr-FR" dirty="0" smtClean="0"/>
              <a:t> </a:t>
            </a:r>
            <a:r>
              <a:rPr lang="fr-FR" dirty="0" err="1" smtClean="0"/>
              <a:t>Schemes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RÃ©sultat de recherche d'images pour &quot;qualitÃ© des soins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8436" y="1417638"/>
            <a:ext cx="7067128" cy="5533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IDENTIFY THE CNQ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</a:t>
            </a:r>
            <a:r>
              <a:rPr lang="fr-FR" dirty="0" smtClean="0"/>
              <a:t> </a:t>
            </a:r>
            <a:r>
              <a:rPr lang="fr-FR" dirty="0" err="1" smtClean="0"/>
              <a:t>preventive</a:t>
            </a:r>
            <a:r>
              <a:rPr lang="fr-FR" dirty="0" smtClean="0"/>
              <a:t> </a:t>
            </a:r>
            <a:r>
              <a:rPr lang="fr-FR" dirty="0" err="1" smtClean="0"/>
              <a:t>policy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An </a:t>
            </a:r>
            <a:r>
              <a:rPr lang="en-US" dirty="0"/>
              <a:t>inventory to detect the hidden niches of the CNQ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Assess</a:t>
            </a:r>
            <a:r>
              <a:rPr lang="fr-F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cost of errors repair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Assess</a:t>
            </a:r>
            <a:r>
              <a:rPr lang="en-US" dirty="0" smtClean="0"/>
              <a:t> </a:t>
            </a:r>
            <a:r>
              <a:rPr lang="en-US" dirty="0"/>
              <a:t>the dissatisfaction of the user and its consequences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RÃ©sultat de recherche d'images pour &quot;amÃ©lioration qualitÃ©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459402"/>
            <a:ext cx="5832648" cy="2755089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FUNCTIONING STRUCTURE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Structuring </a:t>
            </a:r>
            <a:r>
              <a:rPr lang="en-US" dirty="0"/>
              <a:t>of all </a:t>
            </a:r>
            <a:r>
              <a:rPr lang="en-US" dirty="0" smtClean="0"/>
              <a:t>documentary </a:t>
            </a:r>
            <a:r>
              <a:rPr lang="en-US" dirty="0"/>
              <a:t>management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Improving</a:t>
            </a:r>
            <a:r>
              <a:rPr lang="fr-FR" dirty="0" smtClean="0"/>
              <a:t> patient care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Visualization</a:t>
            </a:r>
            <a:r>
              <a:rPr lang="fr-FR" dirty="0" smtClean="0"/>
              <a:t> of the </a:t>
            </a:r>
            <a:r>
              <a:rPr lang="fr-FR" dirty="0" err="1" smtClean="0"/>
              <a:t>service’s</a:t>
            </a:r>
            <a:r>
              <a:rPr lang="fr-FR" dirty="0" smtClean="0"/>
              <a:t> production </a:t>
            </a:r>
            <a:endParaRPr lang="fr-FR" dirty="0"/>
          </a:p>
          <a:p>
            <a:endParaRPr lang="fr-FR" dirty="0"/>
          </a:p>
          <a:p>
            <a:r>
              <a:rPr lang="fr-FR" dirty="0"/>
              <a:t>Objectivation </a:t>
            </a:r>
            <a:r>
              <a:rPr lang="fr-FR" dirty="0" smtClean="0"/>
              <a:t>of  </a:t>
            </a:r>
            <a:r>
              <a:rPr lang="fr-FR" dirty="0" err="1" smtClean="0"/>
              <a:t>results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Costs</a:t>
            </a:r>
            <a:r>
              <a:rPr lang="fr-FR" dirty="0" smtClean="0"/>
              <a:t> </a:t>
            </a:r>
            <a:r>
              <a:rPr lang="fr-FR" dirty="0" err="1" smtClean="0"/>
              <a:t>reduction</a:t>
            </a:r>
            <a:r>
              <a:rPr lang="fr-FR" dirty="0" smtClean="0"/>
              <a:t>  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Optimization</a:t>
            </a:r>
            <a:r>
              <a:rPr lang="fr-FR" dirty="0" smtClean="0"/>
              <a:t> of </a:t>
            </a:r>
            <a:r>
              <a:rPr lang="fr-FR" dirty="0" err="1" smtClean="0"/>
              <a:t>resources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CONTINUOUS CARE IMPROVEMENT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Sustainability </a:t>
            </a:r>
            <a:r>
              <a:rPr lang="en-US" dirty="0"/>
              <a:t>of the quality process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Protocol </a:t>
            </a:r>
            <a:r>
              <a:rPr lang="fr-FR" dirty="0"/>
              <a:t>for patient care </a:t>
            </a:r>
            <a:r>
              <a:rPr lang="fr-FR" dirty="0" err="1"/>
              <a:t>processes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Care </a:t>
            </a:r>
            <a:r>
              <a:rPr lang="fr-FR" dirty="0" err="1" smtClean="0"/>
              <a:t>risk</a:t>
            </a:r>
            <a:r>
              <a:rPr lang="fr-FR" dirty="0" smtClean="0"/>
              <a:t> management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Assessment</a:t>
            </a:r>
            <a:r>
              <a:rPr lang="fr-FR" dirty="0" smtClean="0"/>
              <a:t> of </a:t>
            </a:r>
            <a:r>
              <a:rPr lang="fr-FR" dirty="0" err="1" smtClean="0"/>
              <a:t>professional</a:t>
            </a:r>
            <a:r>
              <a:rPr lang="fr-FR" dirty="0" smtClean="0"/>
              <a:t> Practices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Elaborate</a:t>
            </a:r>
            <a:r>
              <a:rPr lang="fr-FR" dirty="0" smtClean="0"/>
              <a:t> good practices 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8674" name="AutoShape 2" descr="RÃ©sultat de recherche d'images pour &quot;amÃ©lioration continue qualitÃ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676" name="AutoShape 4" descr="RÃ©sultat de recherche d'images pour &quot;amÃ©lioration continue qualitÃ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2595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OBTAINING </a:t>
            </a:r>
            <a:r>
              <a:rPr lang="fr-FR" dirty="0"/>
              <a:t>GLOBAL </a:t>
            </a:r>
            <a:r>
              <a:rPr lang="fr-FR" dirty="0" smtClean="0"/>
              <a:t>LABELING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ISO </a:t>
            </a:r>
            <a:r>
              <a:rPr lang="fr-FR" dirty="0"/>
              <a:t>9001 </a:t>
            </a:r>
            <a:r>
              <a:rPr lang="fr-FR" dirty="0" err="1" smtClean="0"/>
              <a:t>standardization</a:t>
            </a:r>
            <a:r>
              <a:rPr lang="fr-FR" dirty="0" smtClean="0"/>
              <a:t> </a:t>
            </a:r>
            <a:r>
              <a:rPr lang="fr-FR" dirty="0"/>
              <a:t>version 2015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Improve </a:t>
            </a:r>
            <a:r>
              <a:rPr lang="en-US" dirty="0"/>
              <a:t>ranking of health </a:t>
            </a:r>
            <a:r>
              <a:rPr lang="fr-FR" dirty="0" smtClean="0"/>
              <a:t>institutions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Health</a:t>
            </a:r>
            <a:r>
              <a:rPr lang="fr-FR" dirty="0" smtClean="0"/>
              <a:t> Leader </a:t>
            </a:r>
            <a:r>
              <a:rPr lang="fr-FR" dirty="0" err="1" smtClean="0"/>
              <a:t>through</a:t>
            </a:r>
            <a:r>
              <a:rPr lang="fr-FR" dirty="0" smtClean="0"/>
              <a:t> excellence and </a:t>
            </a:r>
            <a:r>
              <a:rPr lang="fr-FR" dirty="0" err="1" smtClean="0"/>
              <a:t>guarantee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Better </a:t>
            </a:r>
            <a:r>
              <a:rPr lang="en-US" dirty="0"/>
              <a:t>visibility of health providers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27654" name="Picture 6" descr="Image associÃ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628800"/>
            <a:ext cx="3240360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OPTIMIZE RESOURCES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978896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 </a:t>
            </a:r>
            <a:r>
              <a:rPr lang="en-US" dirty="0" err="1" smtClean="0"/>
              <a:t>Objectivation</a:t>
            </a:r>
            <a:r>
              <a:rPr lang="en-US" dirty="0" smtClean="0"/>
              <a:t> </a:t>
            </a:r>
            <a:r>
              <a:rPr lang="en-US" dirty="0"/>
              <a:t>of logistics </a:t>
            </a:r>
            <a:r>
              <a:rPr lang="en-US" dirty="0" smtClean="0"/>
              <a:t>resources monitoring</a:t>
            </a:r>
            <a:endParaRPr lang="fr-FR" dirty="0"/>
          </a:p>
          <a:p>
            <a:endParaRPr lang="fr-FR" dirty="0"/>
          </a:p>
          <a:p>
            <a:r>
              <a:rPr lang="fr-FR" dirty="0"/>
              <a:t>Elaboration </a:t>
            </a:r>
            <a:r>
              <a:rPr lang="fr-FR" dirty="0" smtClean="0"/>
              <a:t>of a </a:t>
            </a:r>
            <a:r>
              <a:rPr lang="fr-FR" dirty="0" err="1" smtClean="0"/>
              <a:t>procedure</a:t>
            </a:r>
            <a:r>
              <a:rPr lang="fr-FR" dirty="0" smtClean="0"/>
              <a:t> of the </a:t>
            </a:r>
            <a:r>
              <a:rPr lang="fr-FR" dirty="0" smtClean="0"/>
              <a:t>obsolescence of the </a:t>
            </a:r>
            <a:r>
              <a:rPr lang="fr-FR" dirty="0" err="1" smtClean="0"/>
              <a:t>equipement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Optimization</a:t>
            </a:r>
            <a:r>
              <a:rPr lang="fr-FR" dirty="0" smtClean="0"/>
              <a:t> of </a:t>
            </a:r>
            <a:r>
              <a:rPr lang="fr-FR" dirty="0" err="1" smtClean="0"/>
              <a:t>forw</a:t>
            </a:r>
            <a:r>
              <a:rPr lang="en-US" dirty="0" err="1" smtClean="0"/>
              <a:t>ard</a:t>
            </a:r>
            <a:r>
              <a:rPr lang="en-US" dirty="0" smtClean="0"/>
              <a:t> </a:t>
            </a:r>
            <a:r>
              <a:rPr lang="en-US" dirty="0"/>
              <a:t>management of </a:t>
            </a:r>
            <a:r>
              <a:rPr lang="en-US" dirty="0" smtClean="0"/>
              <a:t>human resources jobs </a:t>
            </a:r>
            <a:r>
              <a:rPr lang="en-US" dirty="0"/>
              <a:t>and </a:t>
            </a:r>
            <a:r>
              <a:rPr lang="en-US" dirty="0" smtClean="0"/>
              <a:t>skills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Optimization</a:t>
            </a:r>
            <a:r>
              <a:rPr lang="fr-FR" dirty="0" smtClean="0"/>
              <a:t> of the </a:t>
            </a:r>
            <a:r>
              <a:rPr lang="fr-FR" dirty="0" err="1" smtClean="0"/>
              <a:t>working</a:t>
            </a:r>
            <a:r>
              <a:rPr lang="fr-FR" dirty="0" smtClean="0"/>
              <a:t> time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6626" name="AutoShape 2" descr="RÃ©sultat de recherche d'images pour &quot;OPTIMISER LES rh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6628" name="Picture 4" descr="RÃ©sultat de recherche d'images pour &quot;OPTIMISER LES rh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348880"/>
            <a:ext cx="3387877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REDUCE HIGHLY FINANCIAL RESOURCES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Cost</a:t>
            </a:r>
            <a:r>
              <a:rPr lang="fr-FR" dirty="0" smtClean="0"/>
              <a:t> </a:t>
            </a:r>
            <a:r>
              <a:rPr lang="fr-FR" dirty="0" err="1" smtClean="0"/>
              <a:t>calculation</a:t>
            </a:r>
            <a:r>
              <a:rPr lang="fr-FR" dirty="0" smtClean="0"/>
              <a:t> of the </a:t>
            </a:r>
            <a:r>
              <a:rPr lang="fr-FR" dirty="0" err="1" smtClean="0"/>
              <a:t>institution’s</a:t>
            </a:r>
            <a:r>
              <a:rPr lang="fr-FR" dirty="0" smtClean="0"/>
              <a:t> non </a:t>
            </a:r>
            <a:r>
              <a:rPr lang="fr-FR" dirty="0" err="1" smtClean="0"/>
              <a:t>quality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Translation </a:t>
            </a:r>
            <a:r>
              <a:rPr lang="en-US" dirty="0"/>
              <a:t>of the quality program plan into financial </a:t>
            </a:r>
            <a:r>
              <a:rPr lang="fr-FR" dirty="0" smtClean="0"/>
              <a:t>profit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Investing</a:t>
            </a:r>
            <a:r>
              <a:rPr lang="fr-FR" dirty="0" smtClean="0"/>
              <a:t> for change: time, </a:t>
            </a:r>
            <a:r>
              <a:rPr lang="fr-FR" dirty="0" err="1" smtClean="0"/>
              <a:t>competence</a:t>
            </a:r>
            <a:r>
              <a:rPr lang="fr-FR" dirty="0"/>
              <a:t>, </a:t>
            </a:r>
            <a:r>
              <a:rPr lang="fr-FR" dirty="0" err="1" smtClean="0"/>
              <a:t>organization</a:t>
            </a:r>
            <a:r>
              <a:rPr lang="fr-FR" dirty="0"/>
              <a:t>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INDICATORS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proportion of nosocomial infections.</a:t>
            </a:r>
            <a:endParaRPr lang="fr-FR" dirty="0"/>
          </a:p>
          <a:p>
            <a:pPr>
              <a:buNone/>
            </a:pPr>
            <a:endParaRPr lang="fr-FR" dirty="0"/>
          </a:p>
          <a:p>
            <a:r>
              <a:rPr lang="en-US" dirty="0" smtClean="0"/>
              <a:t>The </a:t>
            </a:r>
            <a:r>
              <a:rPr lang="en-US" dirty="0"/>
              <a:t>rate of other </a:t>
            </a:r>
            <a:r>
              <a:rPr lang="en-US" dirty="0" smtClean="0"/>
              <a:t>undesirable </a:t>
            </a:r>
            <a:r>
              <a:rPr lang="en-US" dirty="0"/>
              <a:t>events related to the mortality rate, </a:t>
            </a:r>
            <a:r>
              <a:rPr lang="en-US" dirty="0" smtClean="0"/>
              <a:t>DMS </a:t>
            </a:r>
            <a:r>
              <a:rPr lang="en-US" dirty="0"/>
              <a:t>or even re-hospitalizations.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Absence, </a:t>
            </a:r>
            <a:r>
              <a:rPr lang="en-US" dirty="0"/>
              <a:t>PEC waiting times, defective equipment, lack of traceability.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Users</a:t>
            </a:r>
            <a:r>
              <a:rPr lang="fr-FR" dirty="0" smtClean="0"/>
              <a:t>’ </a:t>
            </a:r>
            <a:r>
              <a:rPr lang="fr-FR" dirty="0" err="1"/>
              <a:t>dissatisfaction</a:t>
            </a:r>
            <a:r>
              <a:rPr lang="fr-FR" dirty="0"/>
              <a:t> rate.</a:t>
            </a:r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endParaRPr lang="en-US" sz="4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4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4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YOU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CAN NOT CHANGE YOUR FUTURE</a:t>
            </a:r>
          </a:p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BUT YOU CAN CHANGE YOUR HABITS AND THEY WILL CHANGE YOUR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FUTURE</a:t>
            </a:r>
          </a:p>
          <a:p>
            <a:pPr algn="r"/>
            <a:r>
              <a:rPr lang="fr-FR" b="1" dirty="0" smtClean="0">
                <a:solidFill>
                  <a:schemeClr val="tx1"/>
                </a:solidFill>
              </a:rPr>
              <a:t>Marco POLO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6492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THANK YOU FOR YOUR ATTENTION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CONSEQUENCES </a:t>
            </a:r>
            <a:r>
              <a:rPr lang="fr-FR" dirty="0" smtClean="0"/>
              <a:t>OF NON QUALITY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fr-FR" dirty="0" err="1" smtClean="0"/>
              <a:t>Dysfunctions</a:t>
            </a:r>
            <a:r>
              <a:rPr lang="fr-FR" dirty="0" smtClean="0"/>
              <a:t> </a:t>
            </a:r>
            <a:r>
              <a:rPr lang="fr-FR" dirty="0" err="1" smtClean="0"/>
              <a:t>observed</a:t>
            </a:r>
            <a:r>
              <a:rPr lang="fr-FR" dirty="0" smtClean="0"/>
              <a:t>: </a:t>
            </a:r>
            <a:endParaRPr lang="fr-FR" dirty="0"/>
          </a:p>
          <a:p>
            <a:pPr lvl="1"/>
            <a:r>
              <a:rPr lang="fr-FR" dirty="0"/>
              <a:t>Absence </a:t>
            </a:r>
            <a:r>
              <a:rPr lang="fr-FR" dirty="0" smtClean="0"/>
              <a:t>or </a:t>
            </a:r>
            <a:r>
              <a:rPr lang="fr-FR" dirty="0" err="1" smtClean="0"/>
              <a:t>lack</a:t>
            </a:r>
            <a:r>
              <a:rPr lang="fr-FR" dirty="0" smtClean="0"/>
              <a:t> of </a:t>
            </a:r>
            <a:r>
              <a:rPr lang="fr-FR" dirty="0" err="1" smtClean="0"/>
              <a:t>internal</a:t>
            </a:r>
            <a:r>
              <a:rPr lang="fr-FR" dirty="0" smtClean="0"/>
              <a:t> coordination, </a:t>
            </a:r>
            <a:endParaRPr lang="fr-FR" dirty="0"/>
          </a:p>
          <a:p>
            <a:pPr lvl="1"/>
            <a:r>
              <a:rPr lang="fr-FR" dirty="0" err="1" smtClean="0"/>
              <a:t>Redondancy</a:t>
            </a:r>
            <a:r>
              <a:rPr lang="fr-FR" dirty="0" smtClean="0"/>
              <a:t> or non-existence of care actes</a:t>
            </a:r>
            <a:endParaRPr lang="fr-FR" dirty="0"/>
          </a:p>
          <a:p>
            <a:pPr lvl="1"/>
            <a:r>
              <a:rPr lang="fr-FR" dirty="0" smtClean="0"/>
              <a:t>Non-respect  of basic </a:t>
            </a:r>
            <a:r>
              <a:rPr lang="fr-FR" dirty="0" err="1" smtClean="0"/>
              <a:t>hygiene</a:t>
            </a:r>
            <a:r>
              <a:rPr lang="fr-FR" dirty="0" smtClean="0"/>
              <a:t> </a:t>
            </a:r>
            <a:r>
              <a:rPr lang="fr-FR" dirty="0" err="1" smtClean="0"/>
              <a:t>rules</a:t>
            </a:r>
            <a:endParaRPr lang="fr-FR" dirty="0"/>
          </a:p>
          <a:p>
            <a:pPr lvl="1"/>
            <a:r>
              <a:rPr lang="fr-FR" dirty="0" err="1" smtClean="0"/>
              <a:t>Difficult</a:t>
            </a:r>
            <a:r>
              <a:rPr lang="fr-FR" dirty="0" smtClean="0"/>
              <a:t> </a:t>
            </a:r>
            <a:r>
              <a:rPr lang="fr-FR" dirty="0" err="1" smtClean="0"/>
              <a:t>access</a:t>
            </a:r>
            <a:r>
              <a:rPr lang="fr-FR" dirty="0" smtClean="0"/>
              <a:t> to information</a:t>
            </a:r>
            <a:endParaRPr lang="fr-FR" dirty="0"/>
          </a:p>
          <a:p>
            <a:endParaRPr lang="fr-FR" dirty="0"/>
          </a:p>
          <a:p>
            <a:r>
              <a:rPr lang="fr-FR" dirty="0"/>
              <a:t>Absence </a:t>
            </a:r>
            <a:r>
              <a:rPr lang="fr-FR" dirty="0" smtClean="0"/>
              <a:t>or </a:t>
            </a:r>
            <a:r>
              <a:rPr lang="fr-FR" dirty="0" err="1" smtClean="0"/>
              <a:t>insufficiency</a:t>
            </a:r>
            <a:r>
              <a:rPr lang="fr-FR" dirty="0" smtClean="0"/>
              <a:t> of </a:t>
            </a:r>
            <a:r>
              <a:rPr lang="fr-FR" dirty="0" err="1" smtClean="0"/>
              <a:t>tracability</a:t>
            </a:r>
            <a:endParaRPr lang="fr-FR" dirty="0"/>
          </a:p>
          <a:p>
            <a:r>
              <a:rPr lang="fr-FR" dirty="0" err="1" smtClean="0"/>
              <a:t>dissatisfaction</a:t>
            </a:r>
            <a:r>
              <a:rPr lang="fr-FR" dirty="0" smtClean="0"/>
              <a:t> of the </a:t>
            </a:r>
            <a:r>
              <a:rPr lang="fr-FR" dirty="0" err="1" smtClean="0"/>
              <a:t>users</a:t>
            </a:r>
            <a:r>
              <a:rPr lang="fr-FR" dirty="0" smtClean="0"/>
              <a:t> </a:t>
            </a:r>
            <a:r>
              <a:rPr lang="fr-FR" dirty="0" err="1" smtClean="0"/>
              <a:t>whence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escape </a:t>
            </a:r>
            <a:endParaRPr lang="fr-FR" dirty="0"/>
          </a:p>
          <a:p>
            <a:pPr lvl="1"/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SITUATION IN </a:t>
            </a:r>
            <a:r>
              <a:rPr lang="fr-FR" dirty="0"/>
              <a:t>FRANCE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Nosocomial </a:t>
            </a:r>
            <a:r>
              <a:rPr lang="en-US" dirty="0"/>
              <a:t>infections vary according to the type of infection: from 383 € on average for a urinary infection to 35 185 € for sepsis occurring in intensive care.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Prolongation </a:t>
            </a:r>
            <a:r>
              <a:rPr lang="en-US" dirty="0"/>
              <a:t>of hospitalization: 920 € and 25 000 € depending on the case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Adverse </a:t>
            </a:r>
            <a:r>
              <a:rPr lang="fr-FR" dirty="0" err="1"/>
              <a:t>drug</a:t>
            </a:r>
            <a:r>
              <a:rPr lang="fr-FR" dirty="0"/>
              <a:t> </a:t>
            </a:r>
            <a:r>
              <a:rPr lang="fr-FR" dirty="0" err="1"/>
              <a:t>reactions</a:t>
            </a:r>
            <a:r>
              <a:rPr lang="fr-FR" dirty="0"/>
              <a:t>: € 4,150 per </a:t>
            </a:r>
            <a:r>
              <a:rPr lang="fr-FR" dirty="0" smtClean="0"/>
              <a:t>EIM 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Compensation </a:t>
            </a:r>
            <a:r>
              <a:rPr lang="en-US" dirty="0"/>
              <a:t>related to iatrogenic </a:t>
            </a:r>
            <a:r>
              <a:rPr lang="en-US" dirty="0" smtClean="0"/>
              <a:t>Actions: </a:t>
            </a:r>
            <a:r>
              <a:rPr lang="en-US" dirty="0"/>
              <a:t>1,880,000 </a:t>
            </a:r>
            <a:r>
              <a:rPr lang="en-US" dirty="0" smtClean="0"/>
              <a:t>€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COST OF NON QUALITY </a:t>
            </a:r>
            <a:r>
              <a:rPr lang="fr-FR" dirty="0"/>
              <a:t>(CNQ)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High </a:t>
            </a:r>
            <a:r>
              <a:rPr lang="en-US" dirty="0"/>
              <a:t>and unnecessary monthly costs </a:t>
            </a:r>
            <a:r>
              <a:rPr lang="en-US" dirty="0" smtClean="0"/>
              <a:t>of dysfunctions repairing, </a:t>
            </a:r>
            <a:r>
              <a:rPr lang="en-US" dirty="0"/>
              <a:t>example</a:t>
            </a:r>
            <a:r>
              <a:rPr lang="fr-FR" dirty="0" smtClean="0"/>
              <a:t> </a:t>
            </a:r>
            <a:r>
              <a:rPr lang="fr-FR" dirty="0"/>
              <a:t>:</a:t>
            </a:r>
          </a:p>
          <a:p>
            <a:endParaRPr lang="fr-FR" dirty="0"/>
          </a:p>
          <a:p>
            <a:pPr lvl="1"/>
            <a:r>
              <a:rPr lang="fr-FR" dirty="0"/>
              <a:t>507€  </a:t>
            </a:r>
            <a:r>
              <a:rPr lang="fr-FR" dirty="0" smtClean="0"/>
              <a:t>of </a:t>
            </a:r>
            <a:r>
              <a:rPr lang="fr-FR" dirty="0" err="1" smtClean="0"/>
              <a:t>expired</a:t>
            </a:r>
            <a:r>
              <a:rPr lang="fr-FR" dirty="0" smtClean="0"/>
              <a:t> consumable.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723 € </a:t>
            </a:r>
            <a:r>
              <a:rPr lang="fr-FR" dirty="0" smtClean="0"/>
              <a:t>of </a:t>
            </a:r>
            <a:r>
              <a:rPr lang="fr-FR" dirty="0" err="1" smtClean="0"/>
              <a:t>food</a:t>
            </a:r>
            <a:r>
              <a:rPr lang="fr-FR" dirty="0" smtClean="0"/>
              <a:t> </a:t>
            </a:r>
            <a:r>
              <a:rPr lang="fr-FR" dirty="0" err="1" smtClean="0"/>
              <a:t>waste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5000 € </a:t>
            </a:r>
            <a:r>
              <a:rPr lang="fr-FR" dirty="0" smtClean="0"/>
              <a:t>of </a:t>
            </a:r>
            <a:r>
              <a:rPr lang="en-US" dirty="0" smtClean="0"/>
              <a:t>lost </a:t>
            </a:r>
            <a:r>
              <a:rPr lang="en-US" dirty="0"/>
              <a:t>or incomplete </a:t>
            </a:r>
            <a:r>
              <a:rPr lang="en-US" dirty="0" smtClean="0"/>
              <a:t>files </a:t>
            </a:r>
            <a:r>
              <a:rPr lang="fr-FR" dirty="0" smtClean="0"/>
              <a:t> 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5380 € </a:t>
            </a:r>
            <a:r>
              <a:rPr lang="fr-FR" dirty="0" smtClean="0"/>
              <a:t>of </a:t>
            </a:r>
            <a:r>
              <a:rPr lang="fr-FR" dirty="0" err="1" smtClean="0"/>
              <a:t>loss</a:t>
            </a:r>
            <a:r>
              <a:rPr lang="fr-FR" dirty="0" smtClean="0"/>
              <a:t> </a:t>
            </a:r>
            <a:r>
              <a:rPr lang="fr-FR" dirty="0"/>
              <a:t>of </a:t>
            </a:r>
            <a:r>
              <a:rPr lang="fr-FR" dirty="0" err="1"/>
              <a:t>rehabilitation</a:t>
            </a:r>
            <a:r>
              <a:rPr lang="fr-FR" dirty="0"/>
              <a:t> </a:t>
            </a:r>
            <a:r>
              <a:rPr lang="fr-FR" dirty="0" err="1" smtClean="0"/>
              <a:t>equipment</a:t>
            </a: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lvl="1"/>
            <a:r>
              <a:rPr lang="fr-FR" dirty="0"/>
              <a:t>18 400 € </a:t>
            </a:r>
            <a:r>
              <a:rPr lang="fr-FR" dirty="0" smtClean="0"/>
              <a:t>per </a:t>
            </a:r>
            <a:r>
              <a:rPr lang="fr-FR" dirty="0" err="1" smtClean="0"/>
              <a:t>bad</a:t>
            </a:r>
            <a:r>
              <a:rPr lang="fr-FR" dirty="0" smtClean="0"/>
              <a:t> time management</a:t>
            </a:r>
            <a:endParaRPr lang="fr-FR" dirty="0"/>
          </a:p>
          <a:p>
            <a:pPr lvl="1"/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SITUATION IN AFRICA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Highlighting </a:t>
            </a:r>
            <a:r>
              <a:rPr lang="en-US" dirty="0"/>
              <a:t>a close link between health status and health system performance (access to services, quality of care, etc.)</a:t>
            </a:r>
            <a:endParaRPr lang="fr-FR" dirty="0"/>
          </a:p>
          <a:p>
            <a:endParaRPr lang="fr-FR" dirty="0"/>
          </a:p>
          <a:p>
            <a:r>
              <a:rPr lang="fr-FR" dirty="0"/>
              <a:t>Mieux le système de santé fonctionne, plus l’état de bonne santé est durable. </a:t>
            </a:r>
            <a:r>
              <a:rPr lang="en-US" dirty="0"/>
              <a:t>The better the health system works, the better </a:t>
            </a:r>
            <a:r>
              <a:rPr lang="en-US" dirty="0" smtClean="0"/>
              <a:t>the health status is good.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Existence </a:t>
            </a:r>
            <a:r>
              <a:rPr lang="en-US" dirty="0"/>
              <a:t>of a close link between good health and life expectancy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However</a:t>
            </a:r>
            <a:r>
              <a:rPr lang="en-US" dirty="0"/>
              <a:t>, resources are only used at 49% </a:t>
            </a:r>
            <a:r>
              <a:rPr lang="en-US" dirty="0" smtClean="0"/>
              <a:t>of the </a:t>
            </a:r>
            <a:r>
              <a:rPr lang="en-US" dirty="0"/>
              <a:t>potential capacity on average in Africa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OASS </a:t>
            </a:r>
            <a:r>
              <a:rPr lang="en-US" dirty="0"/>
              <a:t>advocates the implementation of the quality process to improve health status.</a:t>
            </a: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sz="1900" dirty="0"/>
              <a:t>OMS, 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SITUATION IN AFRICA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112568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pPr lvl="0"/>
            <a:r>
              <a:rPr lang="en-US" sz="11200" dirty="0" smtClean="0"/>
              <a:t>20</a:t>
            </a:r>
            <a:r>
              <a:rPr lang="en-US" sz="11200" dirty="0"/>
              <a:t>% of patients admitted to the emergency </a:t>
            </a:r>
            <a:r>
              <a:rPr lang="en-US" sz="11200" dirty="0" smtClean="0"/>
              <a:t>can </a:t>
            </a:r>
            <a:r>
              <a:rPr lang="en-US" sz="11200" dirty="0"/>
              <a:t>die</a:t>
            </a:r>
            <a:endParaRPr lang="fr-FR" sz="11200" dirty="0"/>
          </a:p>
          <a:p>
            <a:pPr marL="0" indent="0">
              <a:buNone/>
            </a:pPr>
            <a:endParaRPr lang="fr-FR" sz="11200" dirty="0"/>
          </a:p>
          <a:p>
            <a:r>
              <a:rPr lang="en-US" sz="11200" dirty="0" smtClean="0"/>
              <a:t>African </a:t>
            </a:r>
            <a:r>
              <a:rPr lang="en-US" sz="11200" dirty="0"/>
              <a:t>countries are among the countries with one of the lowest health care systems in the world.</a:t>
            </a:r>
            <a:endParaRPr lang="fr-FR" sz="11200" dirty="0"/>
          </a:p>
          <a:p>
            <a:endParaRPr lang="fr-FR" sz="11200" dirty="0"/>
          </a:p>
          <a:p>
            <a:r>
              <a:rPr lang="en-US" sz="11200" dirty="0" smtClean="0"/>
              <a:t>According </a:t>
            </a:r>
            <a:r>
              <a:rPr lang="en-US" sz="11200" dirty="0"/>
              <a:t>to the 2017 ranking, African countries ranked among the last 20 out of 95: Togo, Ethiopia, Madagascar, Mozambique, Benin, Uganda, Burkina Faso ...</a:t>
            </a:r>
            <a:endParaRPr lang="fr-FR" sz="11200" dirty="0"/>
          </a:p>
          <a:p>
            <a:endParaRPr lang="fr-FR" sz="11200" dirty="0"/>
          </a:p>
          <a:p>
            <a:r>
              <a:rPr lang="fr-FR" sz="11200" dirty="0" smtClean="0"/>
              <a:t>Non </a:t>
            </a:r>
            <a:r>
              <a:rPr lang="fr-FR" sz="11200" dirty="0" err="1" smtClean="0"/>
              <a:t>Quality</a:t>
            </a:r>
            <a:r>
              <a:rPr lang="en-US" sz="11200" dirty="0" smtClean="0"/>
              <a:t> </a:t>
            </a:r>
            <a:r>
              <a:rPr lang="en-US" sz="11200" dirty="0"/>
              <a:t>is </a:t>
            </a:r>
            <a:r>
              <a:rPr lang="en-US" sz="11200" dirty="0" smtClean="0"/>
              <a:t>the </a:t>
            </a:r>
            <a:r>
              <a:rPr lang="en-US" sz="11200" dirty="0"/>
              <a:t>primary cause of postoperative morbidity in our African </a:t>
            </a:r>
            <a:r>
              <a:rPr lang="en-US" sz="11200" dirty="0" smtClean="0"/>
              <a:t>countries.</a:t>
            </a:r>
            <a:endParaRPr lang="fr-FR" dirty="0"/>
          </a:p>
          <a:p>
            <a:endParaRPr lang="fr-FR" b="1" cap="all" dirty="0"/>
          </a:p>
          <a:p>
            <a:pPr>
              <a:buNone/>
            </a:pPr>
            <a:r>
              <a:rPr lang="fr-FR" b="1" dirty="0"/>
              <a:t> </a:t>
            </a:r>
            <a:r>
              <a:rPr lang="fr-FR" sz="7200" b="1" i="1" dirty="0"/>
              <a:t>The Lancet, 2017</a:t>
            </a:r>
          </a:p>
          <a:p>
            <a:pPr>
              <a:buNone/>
            </a:pPr>
            <a:endParaRPr lang="fr-FR" sz="7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470025"/>
          </a:xfrm>
        </p:spPr>
        <p:txBody>
          <a:bodyPr/>
          <a:lstStyle/>
          <a:p>
            <a:r>
              <a:rPr lang="fr-FR" dirty="0" smtClean="0"/>
              <a:t>WHAT TO DO?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Picture 2" descr="https://encrypted-tbn0.gstatic.com/images?q=tbn:ANd9GcSb8GFf2ieV23Bwrs4SUr4xC8_WmyP18NP3SbKUf2B-UuFRp5b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787127"/>
            <a:ext cx="3593951" cy="4070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QUALITY APPROACH IS THE ONLY TREATMENT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health system must focus on improving the quality of the technical platform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The </a:t>
            </a:r>
            <a:r>
              <a:rPr lang="en-US" dirty="0"/>
              <a:t>PNHH focuses on hospital hygiene and the fight against nosocomial infections.</a:t>
            </a:r>
            <a:endParaRPr lang="fr-FR" dirty="0"/>
          </a:p>
          <a:p>
            <a:endParaRPr lang="fr-FR" dirty="0"/>
          </a:p>
          <a:p>
            <a:r>
              <a:rPr lang="fr-FR" dirty="0" smtClean="0"/>
              <a:t>I</a:t>
            </a:r>
            <a:r>
              <a:rPr lang="en-US" dirty="0" smtClean="0"/>
              <a:t>t </a:t>
            </a:r>
            <a:r>
              <a:rPr lang="en-US" dirty="0"/>
              <a:t>is essential to impose this quality approach as mandatory by the director of the </a:t>
            </a:r>
            <a:r>
              <a:rPr lang="en-US" dirty="0" smtClean="0"/>
              <a:t>institution,</a:t>
            </a:r>
            <a:endParaRPr lang="fr-FR" dirty="0"/>
          </a:p>
          <a:p>
            <a:endParaRPr lang="fr-FR" dirty="0"/>
          </a:p>
          <a:p>
            <a:r>
              <a:rPr lang="en-US" dirty="0" smtClean="0"/>
              <a:t>The </a:t>
            </a:r>
            <a:r>
              <a:rPr lang="en-US" dirty="0"/>
              <a:t>quality policy approach will be </a:t>
            </a:r>
            <a:r>
              <a:rPr lang="en-US" b="1" dirty="0"/>
              <a:t>unavoidable, irreversible and mandatory at the national level </a:t>
            </a:r>
            <a:r>
              <a:rPr lang="en-US" dirty="0"/>
              <a:t>for health </a:t>
            </a:r>
            <a:r>
              <a:rPr lang="en-US" dirty="0" smtClean="0"/>
              <a:t>institutions.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3376</TotalTime>
  <Words>1059</Words>
  <Application>Microsoft Office PowerPoint</Application>
  <PresentationFormat>Affichage à l'écran (4:3)</PresentationFormat>
  <Paragraphs>230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2" baseType="lpstr">
      <vt:lpstr>Arial</vt:lpstr>
      <vt:lpstr>Calibri</vt:lpstr>
      <vt:lpstr>Thème Office</vt:lpstr>
      <vt:lpstr> COST OF NON-QUALITY (CNQ) IN HEALTH INSTITUTION </vt:lpstr>
      <vt:lpstr>NON QUALITY RISK</vt:lpstr>
      <vt:lpstr>CONSEQUENCES OF NON QUALITY</vt:lpstr>
      <vt:lpstr>SITUATION IN FRANCE</vt:lpstr>
      <vt:lpstr>COST OF NON QUALITY (CNQ)</vt:lpstr>
      <vt:lpstr>SITUATION IN AFRICA</vt:lpstr>
      <vt:lpstr>SITUATION IN AFRICA</vt:lpstr>
      <vt:lpstr>WHAT TO DO?</vt:lpstr>
      <vt:lpstr>QUALITY APPROACH IS THE ONLY TREATMENT</vt:lpstr>
      <vt:lpstr>THE IMPACT OF INTERVENTIONS TO PREVENT QUALITY DEFECTS</vt:lpstr>
      <vt:lpstr>THE IMPACT OF INTERVENTIONS TO PREVENT QUALITY DEFECTS </vt:lpstr>
      <vt:lpstr>RESULTS  QUALITY CONTINUOUS IMPROVEMENT : </vt:lpstr>
      <vt:lpstr>RESULTS :  RISK MANAGEMENT</vt:lpstr>
      <vt:lpstr>RESULTS :  RATIONALIZATION OF EXPENSES</vt:lpstr>
      <vt:lpstr>RESULTS :  OPTIMIZATION OF HUMAN RESOURCES </vt:lpstr>
      <vt:lpstr>HOW TO DO?</vt:lpstr>
      <vt:lpstr>FIRST OF ALL</vt:lpstr>
      <vt:lpstr>INITIATE QUALITY APPROACH</vt:lpstr>
      <vt:lpstr>INITIATE QUALITY APPROACH</vt:lpstr>
      <vt:lpstr>Quality Schemes </vt:lpstr>
      <vt:lpstr>IDENTIFY THE CNQ</vt:lpstr>
      <vt:lpstr> FUNCTIONING STRUCTURE  </vt:lpstr>
      <vt:lpstr> CONTINUOUS CARE IMPROVEMENT </vt:lpstr>
      <vt:lpstr>OBTAINING GLOBAL LABELING </vt:lpstr>
      <vt:lpstr> OPTIMIZE RESOURCES  </vt:lpstr>
      <vt:lpstr> REDUCE HIGHLY FINANCIAL RESOURCES </vt:lpstr>
      <vt:lpstr>INDICATORS </vt:lpstr>
      <vt:lpstr>Présentation PowerPoint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gisele ajavon</cp:lastModifiedBy>
  <cp:revision>91</cp:revision>
  <dcterms:created xsi:type="dcterms:W3CDTF">2015-06-11T21:11:06Z</dcterms:created>
  <dcterms:modified xsi:type="dcterms:W3CDTF">2019-11-16T14:39:40Z</dcterms:modified>
</cp:coreProperties>
</file>